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4" r:id="rId5"/>
    <p:sldMasterId id="2147483691" r:id="rId6"/>
    <p:sldMasterId id="2147483710" r:id="rId7"/>
  </p:sldMasterIdLst>
  <p:notesMasterIdLst>
    <p:notesMasterId r:id="rId31"/>
  </p:notesMasterIdLst>
  <p:handoutMasterIdLst>
    <p:handoutMasterId r:id="rId32"/>
  </p:handoutMasterIdLst>
  <p:sldIdLst>
    <p:sldId id="1276" r:id="rId8"/>
    <p:sldId id="1476" r:id="rId9"/>
    <p:sldId id="1477" r:id="rId10"/>
    <p:sldId id="1478" r:id="rId11"/>
    <p:sldId id="1474" r:id="rId12"/>
    <p:sldId id="263" r:id="rId13"/>
    <p:sldId id="1422" r:id="rId14"/>
    <p:sldId id="1390" r:id="rId15"/>
    <p:sldId id="1389" r:id="rId16"/>
    <p:sldId id="1391" r:id="rId17"/>
    <p:sldId id="1475" r:id="rId18"/>
    <p:sldId id="549" r:id="rId19"/>
    <p:sldId id="1292" r:id="rId20"/>
    <p:sldId id="1277" r:id="rId21"/>
    <p:sldId id="1287" r:id="rId22"/>
    <p:sldId id="335" r:id="rId23"/>
    <p:sldId id="1268" r:id="rId24"/>
    <p:sldId id="511" r:id="rId25"/>
    <p:sldId id="492" r:id="rId26"/>
    <p:sldId id="1293" r:id="rId27"/>
    <p:sldId id="319" r:id="rId28"/>
    <p:sldId id="1282" r:id="rId29"/>
    <p:sldId id="495"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hram Mehraban" initials="SM"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83B"/>
    <a:srgbClr val="FFFFFF"/>
    <a:srgbClr val="848991"/>
    <a:srgbClr val="F2F2F2"/>
    <a:srgbClr val="000000"/>
    <a:srgbClr val="0B2E45"/>
    <a:srgbClr val="333333"/>
    <a:srgbClr val="000F1A"/>
    <a:srgbClr val="C6C8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8AC2A-14F4-DBAD-0E85-B1016077BD4B}" v="4" dt="2020-06-16T20:36:09.373"/>
    <p1510:client id="{28AC8496-003A-432F-82FC-7201AC51DE01}" v="323" dt="2020-06-16T21:04:55.262"/>
    <p1510:client id="{2B3528C4-0766-E0AD-1FFD-768D84AD0D5D}" v="3" dt="2020-06-16T20:37:08.002"/>
    <p1510:client id="{432F00DD-5980-43D2-85DC-719AF6DD4B12}" v="91" dt="2020-06-16T22:10:39.815"/>
    <p1510:client id="{66E241AB-39D5-1A6D-B275-43762D749D1B}" v="96" dt="2020-06-16T20:34:55.501"/>
    <p1510:client id="{CD234882-4BAA-D720-64FD-4F12B03A8C6C}" v="2" dt="2020-06-17T07:24:51.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6196" autoAdjust="0"/>
  </p:normalViewPr>
  <p:slideViewPr>
    <p:cSldViewPr snapToGrid="0">
      <p:cViewPr varScale="1">
        <p:scale>
          <a:sx n="68" d="100"/>
          <a:sy n="68" d="100"/>
        </p:scale>
        <p:origin x="42" y="531"/>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8AA92B8F-27E6-8D4C-BF76-8024A6D4E44A}" type="datetimeFigureOut">
              <a:rPr lang="en-US" smtClean="0"/>
              <a:t>3/9/2021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EEEE2A37-C9FB-1546-8158-9D68516E8CC4}" type="slidenum">
              <a:rPr lang="en-US" smtClean="0"/>
              <a:t>‹#›</a:t>
            </a:fld>
            <a:endParaRPr lang="en-US"/>
          </a:p>
        </p:txBody>
      </p:sp>
    </p:spTree>
    <p:extLst>
      <p:ext uri="{BB962C8B-B14F-4D97-AF65-F5344CB8AC3E}">
        <p14:creationId xmlns:p14="http://schemas.microsoft.com/office/powerpoint/2010/main" val="1370455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777EA060-F2D7-574F-81A0-970820B446B9}" type="datetimeFigureOut">
              <a:rPr lang="en-US" smtClean="0"/>
              <a:t>3/9/2021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8DB9DFA9-0B94-5F43-B3C5-FAC242346E6E}" type="slidenum">
              <a:rPr lang="en-US" smtClean="0"/>
              <a:t>‹#›</a:t>
            </a:fld>
            <a:endParaRPr lang="en-US"/>
          </a:p>
        </p:txBody>
      </p:sp>
    </p:spTree>
    <p:extLst>
      <p:ext uri="{BB962C8B-B14F-4D97-AF65-F5344CB8AC3E}">
        <p14:creationId xmlns:p14="http://schemas.microsoft.com/office/powerpoint/2010/main" val="1968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sz="1200" b="1" u="sng" dirty="0"/>
              <a:t>Defining IoT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t>5 key concepts that lead us to a </a:t>
            </a:r>
            <a:r>
              <a:rPr lang="en-US" sz="1200" b="1" u="sng" dirty="0"/>
              <a:t>solution</a:t>
            </a:r>
            <a:r>
              <a:rPr lang="en-US" sz="1200" b="1" dirty="0"/>
              <a:t>. </a:t>
            </a:r>
          </a:p>
          <a:p>
            <a:pPr>
              <a:lnSpc>
                <a:spcPct val="100000"/>
              </a:lnSpc>
              <a:spcBef>
                <a:spcPts val="0"/>
              </a:spcBef>
              <a:spcAft>
                <a:spcPts val="600"/>
              </a:spcAft>
            </a:pPr>
            <a:r>
              <a:rPr lang="en-US" sz="1200" b="1" u="none" dirty="0"/>
              <a:t>Shows a </a:t>
            </a:r>
            <a:r>
              <a:rPr lang="en-US" sz="1200" b="1" dirty="0"/>
              <a:t>customer we deliver.</a:t>
            </a:r>
          </a:p>
          <a:p>
            <a:pPr>
              <a:lnSpc>
                <a:spcPct val="100000"/>
              </a:lnSpc>
              <a:spcBef>
                <a:spcPts val="0"/>
              </a:spcBef>
              <a:spcAft>
                <a:spcPts val="600"/>
              </a:spcAft>
            </a:pPr>
            <a:r>
              <a:rPr lang="en-US" sz="1200" b="1" dirty="0"/>
              <a:t>Comprehend – Different forms - Log Files, Event Triggers, Script Results, …</a:t>
            </a:r>
          </a:p>
          <a:p>
            <a:pPr>
              <a:lnSpc>
                <a:spcPct val="100000"/>
              </a:lnSpc>
              <a:spcBef>
                <a:spcPts val="0"/>
              </a:spcBef>
              <a:spcAft>
                <a:spcPts val="600"/>
              </a:spcAft>
            </a:pPr>
            <a:endParaRPr lang="en-US"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426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458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New Roman" panose="02020603050405020304" pitchFamily="18" charset="0"/>
                <a:ea typeface="MS PGothic" panose="020B0600070205080204" pitchFamily="34" charset="-128"/>
              </a:defRPr>
            </a:lvl1pPr>
            <a:lvl2pPr marL="742950" indent="-285750" defTabSz="947738">
              <a:defRPr sz="2400">
                <a:solidFill>
                  <a:schemeClr val="tx1"/>
                </a:solidFill>
                <a:latin typeface="Times New Roman" panose="02020603050405020304" pitchFamily="18" charset="0"/>
                <a:ea typeface="MS PGothic" panose="020B0600070205080204" pitchFamily="34" charset="-128"/>
              </a:defRPr>
            </a:lvl2pPr>
            <a:lvl3pPr marL="1143000" indent="-228600" defTabSz="947738">
              <a:defRPr sz="2400">
                <a:solidFill>
                  <a:schemeClr val="tx1"/>
                </a:solidFill>
                <a:latin typeface="Times New Roman" panose="02020603050405020304" pitchFamily="18" charset="0"/>
                <a:ea typeface="MS PGothic" panose="020B0600070205080204" pitchFamily="34" charset="-128"/>
              </a:defRPr>
            </a:lvl3pPr>
            <a:lvl4pPr marL="1600200" indent="-228600" defTabSz="947738">
              <a:defRPr sz="2400">
                <a:solidFill>
                  <a:schemeClr val="tx1"/>
                </a:solidFill>
                <a:latin typeface="Times New Roman" panose="02020603050405020304" pitchFamily="18" charset="0"/>
                <a:ea typeface="MS PGothic" panose="020B0600070205080204" pitchFamily="34" charset="-128"/>
              </a:defRPr>
            </a:lvl4pPr>
            <a:lvl5pPr marL="2057400" indent="-228600" defTabSz="947738">
              <a:defRPr sz="2400">
                <a:solidFill>
                  <a:schemeClr val="tx1"/>
                </a:solidFill>
                <a:latin typeface="Times New Roman" panose="02020603050405020304" pitchFamily="18"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8FF396BA-3A5B-480F-BD65-79222AD88D70}" type="slidenum">
              <a:rPr kumimoji="1" lang="en-US" altLang="zh-TW"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charset="-120"/>
              </a:rPr>
              <a:pPr marL="0" marR="0" lvl="0" indent="0" algn="r" defTabSz="947738" rtl="0" eaLnBrk="1" fontAlgn="base" latinLnBrk="0" hangingPunct="1">
                <a:lnSpc>
                  <a:spcPct val="100000"/>
                </a:lnSpc>
                <a:spcBef>
                  <a:spcPct val="0"/>
                </a:spcBef>
                <a:spcAft>
                  <a:spcPct val="0"/>
                </a:spcAft>
                <a:buClrTx/>
                <a:buSzTx/>
                <a:buFontTx/>
                <a:buNone/>
                <a:tabLst/>
                <a:defRPr/>
              </a:pPr>
              <a:t>23</a:t>
            </a:fld>
            <a:endParaRPr kumimoji="1" lang="en-US" altLang="zh-TW" sz="1200" b="0" i="0" u="none" strike="noStrike" kern="1200" cap="none" spc="0" normalizeH="0" baseline="0" noProof="0">
              <a:ln>
                <a:noFill/>
              </a:ln>
              <a:solidFill>
                <a:srgbClr val="000000"/>
              </a:solidFill>
              <a:effectLst/>
              <a:uLnTx/>
              <a:uFillTx/>
              <a:latin typeface="Times New Roman" panose="02020603050405020304" pitchFamily="18" charset="0"/>
              <a:ea typeface="新細明體" charset="-120"/>
            </a:endParaRPr>
          </a:p>
        </p:txBody>
      </p:sp>
    </p:spTree>
    <p:extLst>
      <p:ext uri="{BB962C8B-B14F-4D97-AF65-F5344CB8AC3E}">
        <p14:creationId xmlns:p14="http://schemas.microsoft.com/office/powerpoint/2010/main" val="301838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an IoT Solution</a:t>
            </a:r>
          </a:p>
          <a:p>
            <a:r>
              <a:rPr lang="en-US" dirty="0"/>
              <a:t>3 Pieces: Single pane of glass to manage services and features to meet software and services requirements.</a:t>
            </a:r>
          </a:p>
          <a:p>
            <a:r>
              <a:rPr lang="en-US" dirty="0" err="1"/>
              <a:t>Harware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51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Contextual relevance of the customer.</a:t>
            </a:r>
          </a:p>
          <a:p>
            <a:r>
              <a:rPr lang="en-US"/>
              <a:t>Understanding the customer</a:t>
            </a:r>
          </a:p>
          <a:p>
            <a:r>
              <a:rPr lang="en-US"/>
              <a:t>Customer Intimacy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8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Two connectivity options: Global and North American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VPN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6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SIMs are managed through The Lantronix, cloud-based, cellular platform.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3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51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9DFA9-0B94-5F43-B3C5-FAC242346E6E}" type="slidenum">
              <a:rPr lang="en-US" smtClean="0"/>
              <a:t>12</a:t>
            </a:fld>
            <a:endParaRPr lang="en-US"/>
          </a:p>
        </p:txBody>
      </p:sp>
    </p:spTree>
    <p:extLst>
      <p:ext uri="{BB962C8B-B14F-4D97-AF65-F5344CB8AC3E}">
        <p14:creationId xmlns:p14="http://schemas.microsoft.com/office/powerpoint/2010/main" val="170783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Intelligent self-healing:</a:t>
            </a:r>
          </a:p>
          <a:p>
            <a:endParaRPr lang="en-US" dirty="0"/>
          </a:p>
          <a:p>
            <a:endParaRPr lang="en-US" dirty="0"/>
          </a:p>
          <a:p>
            <a:r>
              <a:rPr lang="en-US" dirty="0"/>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15</a:t>
            </a:fld>
            <a:endParaRPr lang="en-US"/>
          </a:p>
        </p:txBody>
      </p:sp>
    </p:spTree>
    <p:extLst>
      <p:ext uri="{BB962C8B-B14F-4D97-AF65-F5344CB8AC3E}">
        <p14:creationId xmlns:p14="http://schemas.microsoft.com/office/powerpoint/2010/main" val="179192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Intelligent self-healing:</a:t>
            </a:r>
          </a:p>
          <a:p>
            <a:endParaRPr lang="en-US" dirty="0"/>
          </a:p>
          <a:p>
            <a:endParaRPr lang="en-US" dirty="0"/>
          </a:p>
          <a:p>
            <a:r>
              <a:rPr lang="en-US" dirty="0"/>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20</a:t>
            </a:fld>
            <a:endParaRPr lang="en-US"/>
          </a:p>
        </p:txBody>
      </p:sp>
    </p:spTree>
    <p:extLst>
      <p:ext uri="{BB962C8B-B14F-4D97-AF65-F5344CB8AC3E}">
        <p14:creationId xmlns:p14="http://schemas.microsoft.com/office/powerpoint/2010/main" val="311412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dirty="0"/>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dirty="0"/>
              <a:t>Tag line or other info.</a:t>
            </a:r>
          </a:p>
        </p:txBody>
      </p:sp>
    </p:spTree>
    <p:extLst>
      <p:ext uri="{BB962C8B-B14F-4D97-AF65-F5344CB8AC3E}">
        <p14:creationId xmlns:p14="http://schemas.microsoft.com/office/powerpoint/2010/main" val="118175710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5991674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829259"/>
            <a:ext cx="10439400" cy="4347705"/>
          </a:xfrm>
        </p:spPr>
        <p:txBody>
          <a:bodyPr/>
          <a:lstStyle>
            <a:lvl1pPr marL="171450" indent="-171450">
              <a:buClr>
                <a:srgbClr val="F55230"/>
              </a:buClr>
              <a:buFont typeface="Wingdings" charset="2"/>
              <a:buChar char="§"/>
              <a:defRPr/>
            </a:lvl1pPr>
            <a:lvl2pPr marL="514350" indent="-171450">
              <a:buClr>
                <a:srgbClr val="F55230"/>
              </a:buClr>
              <a:buFont typeface="Wingdings" charset="2"/>
              <a:buChar char="§"/>
              <a:defRPr/>
            </a:lvl2pPr>
            <a:lvl3pPr marL="857250" indent="-171450">
              <a:buClr>
                <a:srgbClr val="F55230"/>
              </a:buClr>
              <a:buFont typeface="Wingdings" charset="2"/>
              <a:buChar char="§"/>
              <a:defRPr/>
            </a:lvl3pPr>
            <a:lvl4pPr marL="1200150" indent="-171450">
              <a:buClr>
                <a:srgbClr val="F55230"/>
              </a:buClr>
              <a:buFont typeface="Wingdings" charset="2"/>
              <a:buChar char="§"/>
              <a:defRPr/>
            </a:lvl4pPr>
            <a:lvl5pPr marL="1543050" indent="-171450">
              <a:buClr>
                <a:srgbClr val="F55230"/>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dirty="0"/>
          </a:p>
        </p:txBody>
      </p:sp>
      <p:sp>
        <p:nvSpPr>
          <p:cNvPr id="14" name="Text Placeholder 13"/>
          <p:cNvSpPr>
            <a:spLocks noGrp="1"/>
          </p:cNvSpPr>
          <p:nvPr>
            <p:ph type="body" sz="quarter" idx="13" hasCustomPrompt="1"/>
          </p:nvPr>
        </p:nvSpPr>
        <p:spPr>
          <a:xfrm>
            <a:off x="914400" y="938213"/>
            <a:ext cx="10439400" cy="520700"/>
          </a:xfrm>
        </p:spPr>
        <p:txBody>
          <a:bodyPr/>
          <a:lstStyle>
            <a:lvl1pPr marL="0" indent="0">
              <a:buFontTx/>
              <a:buNone/>
              <a:defRPr baseline="0">
                <a:solidFill>
                  <a:srgbClr val="899397"/>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Click to add subtitle</a:t>
            </a:r>
          </a:p>
        </p:txBody>
      </p:sp>
      <p:pic>
        <p:nvPicPr>
          <p:cNvPr id="7" name="Picture 2" descr="J:\Marcom\1-Resource Library and Templates\Logos\No rball-tm\lantronix_logos-large_no rball.jpg">
            <a:extLst>
              <a:ext uri="{FF2B5EF4-FFF2-40B4-BE49-F238E27FC236}">
                <a16:creationId xmlns:a16="http://schemas.microsoft.com/office/drawing/2014/main" id="{4F33B98D-E6EC-42FB-BB45-2B5D7A716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91" b="20935"/>
          <a:stretch/>
        </p:blipFill>
        <p:spPr bwMode="auto">
          <a:xfrm>
            <a:off x="660270" y="6298270"/>
            <a:ext cx="2673135" cy="45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3045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a:t>Tag line or other info.</a:t>
            </a:r>
          </a:p>
        </p:txBody>
      </p:sp>
    </p:spTree>
    <p:extLst>
      <p:ext uri="{BB962C8B-B14F-4D97-AF65-F5344CB8AC3E}">
        <p14:creationId xmlns:p14="http://schemas.microsoft.com/office/powerpoint/2010/main" val="38716219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dirty="0"/>
              <a:t>Title - Title Case/Sentence case statement.</a:t>
            </a:r>
          </a:p>
        </p:txBody>
      </p:sp>
    </p:spTree>
    <p:extLst>
      <p:ext uri="{BB962C8B-B14F-4D97-AF65-F5344CB8AC3E}">
        <p14:creationId xmlns:p14="http://schemas.microsoft.com/office/powerpoint/2010/main" val="13007120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dirty="0"/>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1645920"/>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10966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1-Line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640080"/>
          </a:xfrm>
        </p:spPr>
        <p:txBody>
          <a:bodyPr vert="horz" lIns="91440" tIns="45720" rIns="91440" bIns="45720" rtlCol="0">
            <a:noAutofit/>
          </a:bodyPr>
          <a:lstStyle>
            <a:lvl1pPr>
              <a:defRPr lang="en-US" sz="3200" b="1" dirty="0">
                <a:solidFill>
                  <a:schemeClr val="tx1"/>
                </a:solidFill>
              </a:defRPr>
            </a:lvl1pPr>
          </a:lstStyle>
          <a:p>
            <a:pPr lvl="0"/>
            <a:r>
              <a:rPr lang="en-US" dirty="0"/>
              <a:t>Value statement 1 in sentence case only.</a:t>
            </a:r>
          </a:p>
        </p:txBody>
      </p:sp>
    </p:spTree>
    <p:extLst>
      <p:ext uri="{BB962C8B-B14F-4D97-AF65-F5344CB8AC3E}">
        <p14:creationId xmlns:p14="http://schemas.microsoft.com/office/powerpoint/2010/main" val="16303959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Slide -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19555660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dirty="0"/>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2011680"/>
            <a:ext cx="105156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083B0F9-900C-4C72-9CCC-3825CCB99560}"/>
              </a:ext>
            </a:extLst>
          </p:cNvPr>
          <p:cNvSpPr>
            <a:spLocks noGrp="1"/>
          </p:cNvSpPr>
          <p:nvPr>
            <p:ph type="body" sz="quarter" idx="12" hasCustomPrompt="1"/>
          </p:nvPr>
        </p:nvSpPr>
        <p:spPr>
          <a:xfrm>
            <a:off x="914400" y="1188719"/>
            <a:ext cx="10515600" cy="640080"/>
          </a:xfrm>
        </p:spPr>
        <p:txBody>
          <a:bodyPr vert="horz" lIns="91440" tIns="45720" rIns="91440" bIns="45720" rtlCol="0">
            <a:noAutofit/>
          </a:bodyPr>
          <a:lstStyle>
            <a:lvl1pPr>
              <a:defRPr lang="en-US" sz="3200" b="1" smtClean="0">
                <a:solidFill>
                  <a:schemeClr val="tx1"/>
                </a:solidFill>
              </a:defRPr>
            </a:lvl1pPr>
            <a:lvl2pPr>
              <a:defRPr lang="en-US" smtClean="0"/>
            </a:lvl2pPr>
            <a:lvl3pPr>
              <a:defRPr lang="en-US" smtClean="0"/>
            </a:lvl3pPr>
            <a:lvl4pPr>
              <a:defRPr lang="en-US" smtClean="0"/>
            </a:lvl4pPr>
            <a:lvl5pPr>
              <a:defRPr lang="en-US"/>
            </a:lvl5pPr>
          </a:lstStyle>
          <a:p>
            <a:pPr lvl="0"/>
            <a:r>
              <a:rPr lang="en-US" dirty="0"/>
              <a:t>Value statement 1 in sentence case only.</a:t>
            </a:r>
          </a:p>
        </p:txBody>
      </p:sp>
    </p:spTree>
    <p:extLst>
      <p:ext uri="{BB962C8B-B14F-4D97-AF65-F5344CB8AC3E}">
        <p14:creationId xmlns:p14="http://schemas.microsoft.com/office/powerpoint/2010/main" val="5122029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Line sub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3601884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Line sub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1211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Tree>
    <p:extLst>
      <p:ext uri="{BB962C8B-B14F-4D97-AF65-F5344CB8AC3E}">
        <p14:creationId xmlns:p14="http://schemas.microsoft.com/office/powerpoint/2010/main" val="31047266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Line sub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386617926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Line Sub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317305483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2-Line Subtitle - 2 Content Window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Autofit/>
          </a:bodyPr>
          <a:lstStyle>
            <a:lvl1pPr>
              <a:defRPr lang="en-US" sz="1800" b="0" dirty="0" smtClean="0">
                <a:solidFill>
                  <a:schemeClr val="tx1"/>
                </a:solidFill>
              </a:defRPr>
            </a:lvl1pPr>
          </a:lstStyle>
          <a:p>
            <a:pPr lvl="0"/>
            <a:r>
              <a:rPr lang="en-US"/>
              <a:t>Sub-heading 18 pt. - Content 16 pt.</a:t>
            </a:r>
          </a:p>
        </p:txBody>
      </p:sp>
    </p:spTree>
    <p:extLst>
      <p:ext uri="{BB962C8B-B14F-4D97-AF65-F5344CB8AC3E}">
        <p14:creationId xmlns:p14="http://schemas.microsoft.com/office/powerpoint/2010/main" val="20908890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Line subtitle - Heading - 2 Content Window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a:t>HEADING CAPS</a:t>
            </a:r>
          </a:p>
        </p:txBody>
      </p:sp>
    </p:spTree>
    <p:extLst>
      <p:ext uri="{BB962C8B-B14F-4D97-AF65-F5344CB8AC3E}">
        <p14:creationId xmlns:p14="http://schemas.microsoft.com/office/powerpoint/2010/main" val="39634088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5400">
                <a:solidFill>
                  <a:schemeClr val="tx1"/>
                </a:solidFill>
              </a:defRPr>
            </a:lvl1pPr>
          </a:lstStyle>
          <a:p>
            <a:r>
              <a:rPr lang="en-US" dirty="0"/>
              <a:t>Section Header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6730379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7634552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 1-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8" y="2011680"/>
            <a:ext cx="502920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457200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333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2-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5029200" cy="36576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5680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a:t>Tag line or other info.</a:t>
            </a:r>
          </a:p>
        </p:txBody>
      </p:sp>
    </p:spTree>
    <p:extLst>
      <p:ext uri="{BB962C8B-B14F-4D97-AF65-F5344CB8AC3E}">
        <p14:creationId xmlns:p14="http://schemas.microsoft.com/office/powerpoint/2010/main" val="4639835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Case/Sentence case statement.</a:t>
            </a:r>
          </a:p>
        </p:txBody>
      </p:sp>
    </p:spTree>
    <p:extLst>
      <p:ext uri="{BB962C8B-B14F-4D97-AF65-F5344CB8AC3E}">
        <p14:creationId xmlns:p14="http://schemas.microsoft.com/office/powerpoint/2010/main" val="26591604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dirty="0"/>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Tree>
    <p:extLst>
      <p:ext uri="{BB962C8B-B14F-4D97-AF65-F5344CB8AC3E}">
        <p14:creationId xmlns:p14="http://schemas.microsoft.com/office/powerpoint/2010/main" val="50168062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1645920"/>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4398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1-Line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640080"/>
          </a:xfrm>
        </p:spPr>
        <p:txBody>
          <a:bodyPr vert="horz" lIns="91440" tIns="45720" rIns="91440" bIns="45720" rtlCol="0">
            <a:noAutofit/>
          </a:bodyPr>
          <a:lstStyle>
            <a:lvl1pPr>
              <a:defRPr lang="en-US" sz="3200" b="1" dirty="0">
                <a:solidFill>
                  <a:schemeClr val="tx1"/>
                </a:solidFill>
              </a:defRPr>
            </a:lvl1pPr>
          </a:lstStyle>
          <a:p>
            <a:pPr lvl="0"/>
            <a:r>
              <a:rPr lang="en-US"/>
              <a:t>Value statement 1 in sentence case only.</a:t>
            </a:r>
          </a:p>
        </p:txBody>
      </p:sp>
    </p:spTree>
    <p:extLst>
      <p:ext uri="{BB962C8B-B14F-4D97-AF65-F5344CB8AC3E}">
        <p14:creationId xmlns:p14="http://schemas.microsoft.com/office/powerpoint/2010/main" val="17878544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Slide -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253629630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2011680"/>
            <a:ext cx="105156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083B0F9-900C-4C72-9CCC-3825CCB99560}"/>
              </a:ext>
            </a:extLst>
          </p:cNvPr>
          <p:cNvSpPr>
            <a:spLocks noGrp="1"/>
          </p:cNvSpPr>
          <p:nvPr>
            <p:ph type="body" sz="quarter" idx="12" hasCustomPrompt="1"/>
          </p:nvPr>
        </p:nvSpPr>
        <p:spPr>
          <a:xfrm>
            <a:off x="914400" y="1188719"/>
            <a:ext cx="10515600" cy="640080"/>
          </a:xfrm>
        </p:spPr>
        <p:txBody>
          <a:bodyPr vert="horz" lIns="91440" tIns="45720" rIns="91440" bIns="45720" rtlCol="0">
            <a:noAutofit/>
          </a:bodyPr>
          <a:lstStyle>
            <a:lvl1pPr>
              <a:defRPr lang="en-US" sz="3200" b="1" smtClean="0">
                <a:solidFill>
                  <a:schemeClr val="tx1"/>
                </a:solidFill>
              </a:defRPr>
            </a:lvl1pPr>
            <a:lvl2pPr>
              <a:defRPr lang="en-US" smtClean="0"/>
            </a:lvl2pPr>
            <a:lvl3pPr>
              <a:defRPr lang="en-US" smtClean="0"/>
            </a:lvl3pPr>
            <a:lvl4pPr>
              <a:defRPr lang="en-US" smtClean="0"/>
            </a:lvl4pPr>
            <a:lvl5pPr>
              <a:defRPr lang="en-US"/>
            </a:lvl5pPr>
          </a:lstStyle>
          <a:p>
            <a:pPr lvl="0"/>
            <a:r>
              <a:rPr lang="en-US"/>
              <a:t>Value statement 1 in sentence case only.</a:t>
            </a:r>
          </a:p>
        </p:txBody>
      </p:sp>
    </p:spTree>
    <p:extLst>
      <p:ext uri="{BB962C8B-B14F-4D97-AF65-F5344CB8AC3E}">
        <p14:creationId xmlns:p14="http://schemas.microsoft.com/office/powerpoint/2010/main" val="204640740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Line sub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17262323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Line sub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17608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2-Line sub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49A6CDD3-E759-49A0-ACF8-7C1E4CCD4832}"/>
              </a:ext>
            </a:extLst>
          </p:cNvPr>
          <p:cNvSpPr>
            <a:spLocks noGrp="1"/>
          </p:cNvSpPr>
          <p:nvPr>
            <p:ph sz="quarter" idx="13"/>
          </p:nvPr>
        </p:nvSpPr>
        <p:spPr>
          <a:xfrm>
            <a:off x="1014413" y="2665413"/>
            <a:ext cx="2651760" cy="356616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8034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2-Line Sub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35661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8531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5029200" cy="36576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80197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011680"/>
            <a:ext cx="384048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347472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21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dirty="0"/>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280160"/>
            <a:ext cx="10515600" cy="1005840"/>
          </a:xfrm>
        </p:spPr>
        <p:txBody>
          <a:bodyPr>
            <a:noAutofit/>
          </a:bodyPr>
          <a:lstStyle>
            <a:lvl1pPr>
              <a:defRPr sz="2800" b="1">
                <a:solidFill>
                  <a:srgbClr val="36383B"/>
                </a:solidFill>
              </a:defRPr>
            </a:lvl1pPr>
          </a:lstStyle>
          <a:p>
            <a:pPr lvl="0"/>
            <a:r>
              <a:rPr lang="en-US" dirty="0"/>
              <a:t>Value statement 1 in sentence case only.</a:t>
            </a:r>
            <a:br>
              <a:rPr lang="en-US" dirty="0"/>
            </a:br>
            <a:r>
              <a:rPr lang="en-US" dirty="0"/>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614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 1-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8" y="2011680"/>
            <a:ext cx="502920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457200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34736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2-Line Subtitle - 2 Content Window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BB29F69B-6D07-4196-8061-BB65D5ADE0F6}"/>
              </a:ext>
            </a:extLst>
          </p:cNvPr>
          <p:cNvSpPr>
            <a:spLocks noGrp="1"/>
          </p:cNvSpPr>
          <p:nvPr>
            <p:ph sz="quarter" idx="15"/>
          </p:nvPr>
        </p:nvSpPr>
        <p:spPr>
          <a:xfrm>
            <a:off x="914400" y="2468880"/>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3B78FFB4-8DBA-4D29-88CB-7CF4DE74BFA3}"/>
              </a:ext>
            </a:extLst>
          </p:cNvPr>
          <p:cNvSpPr>
            <a:spLocks noGrp="1"/>
          </p:cNvSpPr>
          <p:nvPr>
            <p:ph sz="quarter" idx="16"/>
          </p:nvPr>
        </p:nvSpPr>
        <p:spPr>
          <a:xfrm>
            <a:off x="6553200" y="2468880"/>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0187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2-Line subtitle - Heading - 2 Content Window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a:t>HEADING CAPS</a:t>
            </a:r>
          </a:p>
        </p:txBody>
      </p:sp>
    </p:spTree>
    <p:extLst>
      <p:ext uri="{BB962C8B-B14F-4D97-AF65-F5344CB8AC3E}">
        <p14:creationId xmlns:p14="http://schemas.microsoft.com/office/powerpoint/2010/main" val="128239344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5400">
                <a:solidFill>
                  <a:schemeClr val="tx1"/>
                </a:solidFill>
              </a:defRPr>
            </a:lvl1pPr>
          </a:lstStyle>
          <a:p>
            <a:r>
              <a:rPr lang="en-US"/>
              <a:t>Section Header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36772895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13944980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dirty="0"/>
              <a:t>Title - Use Title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rmAutofit/>
          </a:bodyPr>
          <a:lstStyle>
            <a:lvl1pPr>
              <a:defRPr sz="1800" b="0">
                <a:solidFill>
                  <a:srgbClr val="36383B"/>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rmAutofit/>
          </a:bodyPr>
          <a:lstStyle>
            <a:lvl1pPr>
              <a:defRPr lang="en-US" sz="1800" b="0" dirty="0" smtClean="0">
                <a:solidFill>
                  <a:srgbClr val="36383B"/>
                </a:solidFill>
              </a:defRPr>
            </a:lvl1pPr>
          </a:lstStyle>
          <a:p>
            <a:pPr lvl="0"/>
            <a:r>
              <a:rPr lang="en-US"/>
              <a:t>Sub-heading 18 pt. - Content 16 pt.</a:t>
            </a:r>
          </a:p>
        </p:txBody>
      </p:sp>
    </p:spTree>
    <p:extLst>
      <p:ext uri="{BB962C8B-B14F-4D97-AF65-F5344CB8AC3E}">
        <p14:creationId xmlns:p14="http://schemas.microsoft.com/office/powerpoint/2010/main" val="17190647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noAutofit/>
          </a:bodyPr>
          <a:lstStyle>
            <a:lvl1pPr>
              <a:defRPr b="1">
                <a:solidFill>
                  <a:srgbClr val="848991"/>
                </a:solidFill>
              </a:defRPr>
            </a:lvl1pPr>
          </a:lstStyle>
          <a:p>
            <a:pPr lvl="0"/>
            <a:r>
              <a:rPr lang="en-US"/>
              <a:t>Tag line or other info.</a:t>
            </a:r>
          </a:p>
        </p:txBody>
      </p:sp>
    </p:spTree>
    <p:extLst>
      <p:ext uri="{BB962C8B-B14F-4D97-AF65-F5344CB8AC3E}">
        <p14:creationId xmlns:p14="http://schemas.microsoft.com/office/powerpoint/2010/main" val="339507676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280160"/>
            <a:ext cx="10515600" cy="1005840"/>
          </a:xfrm>
        </p:spPr>
        <p:txBody>
          <a:bodyPr>
            <a:noAutofit/>
          </a:bodyPr>
          <a:lstStyle>
            <a:lvl1pPr>
              <a:defRPr sz="2800" b="1"/>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398956845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280160"/>
            <a:ext cx="10515600" cy="1005840"/>
          </a:xfrm>
        </p:spPr>
        <p:txBody>
          <a:bodyPr>
            <a:noAutofit/>
          </a:bodyPr>
          <a:lstStyle>
            <a:lvl1pPr>
              <a:defRPr sz="2800" b="1"/>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6230704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3415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dirty="0"/>
              <a:t>HEADING 12 PT. BOLD CAPS</a:t>
            </a:r>
          </a:p>
          <a:p>
            <a:pPr lvl="0"/>
            <a:r>
              <a:rPr lang="en-US" dirty="0"/>
              <a:t>Content 12pt regular font</a:t>
            </a:r>
          </a:p>
        </p:txBody>
      </p:sp>
    </p:spTree>
    <p:extLst>
      <p:ext uri="{BB962C8B-B14F-4D97-AF65-F5344CB8AC3E}">
        <p14:creationId xmlns:p14="http://schemas.microsoft.com/office/powerpoint/2010/main" val="136400176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Autofit/>
          </a:bodyPr>
          <a:lstStyle>
            <a:lvl1pPr>
              <a:defRPr sz="1200" b="1">
                <a:solidFill>
                  <a:srgbClr val="36383B"/>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362280717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Autofit/>
          </a:bodyPr>
          <a:lstStyle>
            <a:lvl1pPr>
              <a:defRPr sz="1200" b="1">
                <a:solidFill>
                  <a:srgbClr val="36383B"/>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6392861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rmAutofit/>
          </a:bodyPr>
          <a:lstStyle>
            <a:lvl1pPr>
              <a:defRPr sz="1800" b="0">
                <a:solidFill>
                  <a:srgbClr val="36383B"/>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rmAutofit/>
          </a:bodyPr>
          <a:lstStyle>
            <a:lvl1pPr>
              <a:defRPr lang="en-US" sz="1800" b="0" dirty="0" smtClean="0">
                <a:solidFill>
                  <a:srgbClr val="36383B"/>
                </a:solidFill>
              </a:defRPr>
            </a:lvl1pPr>
          </a:lstStyle>
          <a:p>
            <a:pPr lvl="0"/>
            <a:r>
              <a:rPr lang="en-US"/>
              <a:t>Sub-heading 18 pt. - Content 16 pt.</a:t>
            </a:r>
          </a:p>
        </p:txBody>
      </p:sp>
    </p:spTree>
    <p:extLst>
      <p:ext uri="{BB962C8B-B14F-4D97-AF65-F5344CB8AC3E}">
        <p14:creationId xmlns:p14="http://schemas.microsoft.com/office/powerpoint/2010/main" val="376277211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lgn="ctr">
              <a:defRPr sz="4000"/>
            </a:lvl1pPr>
          </a:lstStyle>
          <a:p>
            <a:r>
              <a:rPr lang="en-US"/>
              <a:t>Minor Section Divider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41860520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423472596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63E5DD-7D79-AA4C-A3D2-BC89EDB73164}" type="slidenum">
              <a:rPr lang="en-US" smtClean="0"/>
              <a:t>‹#›</a:t>
            </a:fld>
            <a:endParaRPr lang="en-US"/>
          </a:p>
        </p:txBody>
      </p:sp>
      <p:sp>
        <p:nvSpPr>
          <p:cNvPr id="6" name="Text Placeholder 13"/>
          <p:cNvSpPr>
            <a:spLocks noGrp="1"/>
          </p:cNvSpPr>
          <p:nvPr>
            <p:ph type="body" sz="quarter" idx="13" hasCustomPrompt="1"/>
          </p:nvPr>
        </p:nvSpPr>
        <p:spPr>
          <a:xfrm>
            <a:off x="914400" y="938213"/>
            <a:ext cx="10439400" cy="520700"/>
          </a:xfrm>
        </p:spPr>
        <p:txBody>
          <a:bodyPr/>
          <a:lstStyle>
            <a:lvl1pPr marL="0" indent="0">
              <a:buFontTx/>
              <a:buNone/>
              <a:defRPr baseline="0">
                <a:solidFill>
                  <a:srgbClr val="899397"/>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a:t>Click to add subtitle</a:t>
            </a:r>
          </a:p>
        </p:txBody>
      </p:sp>
    </p:spTree>
    <p:extLst>
      <p:ext uri="{BB962C8B-B14F-4D97-AF65-F5344CB8AC3E}">
        <p14:creationId xmlns:p14="http://schemas.microsoft.com/office/powerpoint/2010/main" val="282420667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642638"/>
            <a:ext cx="12192000" cy="4215362"/>
          </a:xfrm>
          <a:custGeom>
            <a:avLst/>
            <a:gdLst>
              <a:gd name="connsiteX0" fmla="*/ 0 w 12192000"/>
              <a:gd name="connsiteY0" fmla="*/ 0 h 4215362"/>
              <a:gd name="connsiteX1" fmla="*/ 6096001 w 12192000"/>
              <a:gd name="connsiteY1" fmla="*/ 3256740 h 4215362"/>
              <a:gd name="connsiteX2" fmla="*/ 12192000 w 12192000"/>
              <a:gd name="connsiteY2" fmla="*/ 0 h 4215362"/>
              <a:gd name="connsiteX3" fmla="*/ 12192000 w 12192000"/>
              <a:gd name="connsiteY3" fmla="*/ 4215362 h 4215362"/>
              <a:gd name="connsiteX4" fmla="*/ 0 w 12192000"/>
              <a:gd name="connsiteY4" fmla="*/ 4215362 h 42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215362">
                <a:moveTo>
                  <a:pt x="0" y="0"/>
                </a:moveTo>
                <a:lnTo>
                  <a:pt x="6096001" y="3256740"/>
                </a:lnTo>
                <a:lnTo>
                  <a:pt x="12192000" y="0"/>
                </a:lnTo>
                <a:lnTo>
                  <a:pt x="12192000" y="4215362"/>
                </a:lnTo>
                <a:lnTo>
                  <a:pt x="0" y="4215362"/>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lvl="0"/>
            <a:r>
              <a:rPr lang="de-DE" noProof="0"/>
              <a:t>Bild durch Klicken auf Symbol hinzufügen</a:t>
            </a:r>
            <a:endParaRPr lang="en-US" noProof="0"/>
          </a:p>
        </p:txBody>
      </p:sp>
    </p:spTree>
    <p:extLst>
      <p:ext uri="{BB962C8B-B14F-4D97-AF65-F5344CB8AC3E}">
        <p14:creationId xmlns:p14="http://schemas.microsoft.com/office/powerpoint/2010/main" val="92043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dirty="0"/>
              <a:t>HEADING 12 PT. BOLD CAPS</a:t>
            </a:r>
          </a:p>
          <a:p>
            <a:pPr lvl="0"/>
            <a:r>
              <a:rPr lang="en-US" dirty="0"/>
              <a:t>Content 12pt regular font</a:t>
            </a:r>
          </a:p>
        </p:txBody>
      </p:sp>
    </p:spTree>
    <p:extLst>
      <p:ext uri="{BB962C8B-B14F-4D97-AF65-F5344CB8AC3E}">
        <p14:creationId xmlns:p14="http://schemas.microsoft.com/office/powerpoint/2010/main" val="5412429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Autofit/>
          </a:bodyPr>
          <a:lstStyle>
            <a:lvl1pPr>
              <a:defRPr lang="en-US" sz="1800" b="0" dirty="0" smtClean="0">
                <a:solidFill>
                  <a:schemeClr val="tx1"/>
                </a:solidFill>
              </a:defRPr>
            </a:lvl1pPr>
          </a:lstStyle>
          <a:p>
            <a:pPr lvl="0"/>
            <a:r>
              <a:rPr lang="en-US"/>
              <a:t>Sub-heading 18 pt. - Content 16 pt.</a:t>
            </a:r>
          </a:p>
        </p:txBody>
      </p:sp>
    </p:spTree>
    <p:extLst>
      <p:ext uri="{BB962C8B-B14F-4D97-AF65-F5344CB8AC3E}">
        <p14:creationId xmlns:p14="http://schemas.microsoft.com/office/powerpoint/2010/main" val="37664214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dirty="0"/>
              <a:t>Sub-heading 18 pt. - Content 16 pt.</a:t>
            </a:r>
          </a:p>
          <a:p>
            <a:pPr lvl="0"/>
            <a:endParaRPr lang="en-US" dirty="0"/>
          </a:p>
          <a:p>
            <a:pPr lvl="0"/>
            <a:endParaRPr lang="en-US" dirty="0"/>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dirty="0"/>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dirty="0"/>
              <a:t>HEADING CAPS</a:t>
            </a:r>
          </a:p>
        </p:txBody>
      </p:sp>
    </p:spTree>
    <p:extLst>
      <p:ext uri="{BB962C8B-B14F-4D97-AF65-F5344CB8AC3E}">
        <p14:creationId xmlns:p14="http://schemas.microsoft.com/office/powerpoint/2010/main" val="40628284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4000">
                <a:solidFill>
                  <a:schemeClr val="tx1"/>
                </a:solidFill>
              </a:defRPr>
            </a:lvl1pPr>
          </a:lstStyle>
          <a:p>
            <a:r>
              <a:rPr lang="en-US" dirty="0"/>
              <a:t>Minor Section Divider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11426240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2.sv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50000"/>
                  </a:schemeClr>
                </a:solidFill>
                <a:latin typeface="SF Pro Display" panose="00000500000000000000" pitchFamily="2" charset="0"/>
                <a:ea typeface="SF Pro Display" panose="00000500000000000000" pitchFamily="2" charset="0"/>
              </a:rPr>
              <a:t>Copyright </a:t>
            </a:r>
            <a:r>
              <a:rPr lang="de-DE" sz="700">
                <a:solidFill>
                  <a:schemeClr val="bg1">
                    <a:lumMod val="50000"/>
                  </a:schemeClr>
                </a:solidFill>
                <a:latin typeface="SF Pro Display" panose="00000500000000000000" pitchFamily="2" charset="0"/>
                <a:ea typeface="SF Pro Display" panose="00000500000000000000" pitchFamily="2" charset="0"/>
              </a:rPr>
              <a:t>© Lantronix 2020. All rights reserved.</a:t>
            </a:r>
            <a:endParaRPr lang="en-US" sz="70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chemeClr val="bg1">
                    <a:lumMod val="50000"/>
                  </a:schemeClr>
                </a:solidFill>
                <a:latin typeface="SF Pro Display" panose="00000500000000000000" pitchFamily="2" charset="0"/>
                <a:ea typeface="SF Pro Display" panose="00000500000000000000" pitchFamily="2" charset="0"/>
              </a:rPr>
              <a:t>COMPANY CONFIDENTIAL</a:t>
            </a:r>
          </a:p>
        </p:txBody>
      </p:sp>
      <p:pic>
        <p:nvPicPr>
          <p:cNvPr id="5" name="Graphic 4">
            <a:extLst>
              <a:ext uri="{FF2B5EF4-FFF2-40B4-BE49-F238E27FC236}">
                <a16:creationId xmlns:a16="http://schemas.microsoft.com/office/drawing/2014/main" id="{36A12855-6780-47A3-9CB1-BEF2EEC594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38800" y="6682638"/>
            <a:ext cx="731520" cy="121920"/>
          </a:xfrm>
          <a:prstGeom prst="rect">
            <a:avLst/>
          </a:prstGeom>
        </p:spPr>
      </p:pic>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2286000"/>
            <a:ext cx="10515600" cy="3840480"/>
          </a:xfrm>
          <a:prstGeom prst="rect">
            <a:avLst/>
          </a:prstGeom>
        </p:spPr>
        <p:txBody>
          <a:bodyPr vert="horz" lIns="91440" tIns="45720" rIns="91440" bIns="45720" rtlCol="0">
            <a:norm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95717576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 id="2147483668" r:id="rId4"/>
    <p:sldLayoutId id="2147483663" r:id="rId5"/>
    <p:sldLayoutId id="2147483670" r:id="rId6"/>
    <p:sldLayoutId id="2147483671" r:id="rId7"/>
    <p:sldLayoutId id="2147483669" r:id="rId8"/>
    <p:sldLayoutId id="2147483651" r:id="rId9"/>
    <p:sldLayoutId id="2147483655" r:id="rId10"/>
    <p:sldLayoutId id="2147483673" r:id="rId11"/>
  </p:sldLayoutIdLst>
  <p:transition>
    <p:fade/>
  </p:transition>
  <p:hf hdr="0" dt="0"/>
  <p:txStyles>
    <p:titleStyle>
      <a:lvl1pPr algn="l" defTabSz="914400" rtl="0" eaLnBrk="1" latinLnBrk="0" hangingPunct="1">
        <a:lnSpc>
          <a:spcPct val="100000"/>
        </a:lnSpc>
        <a:spcBef>
          <a:spcPct val="0"/>
        </a:spcBef>
        <a:buNone/>
        <a:defRPr sz="32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latin typeface="SF Pro Display" panose="00000500000000000000" pitchFamily="2" charset="0"/>
                <a:ea typeface="SF Pro Display" panose="00000500000000000000" pitchFamily="2" charset="0"/>
              </a:rPr>
              <a:t>Copyright </a:t>
            </a:r>
            <a:r>
              <a:rPr lang="de-DE" sz="700" dirty="0">
                <a:solidFill>
                  <a:schemeClr val="bg1">
                    <a:lumMod val="50000"/>
                  </a:schemeClr>
                </a:solidFill>
                <a:latin typeface="SF Pro Display" panose="00000500000000000000" pitchFamily="2" charset="0"/>
                <a:ea typeface="SF Pro Display" panose="00000500000000000000" pitchFamily="2" charset="0"/>
              </a:rPr>
              <a:t>© Lantronix 2021. All rights reserved.</a:t>
            </a:r>
            <a:endParaRPr lang="en-US" sz="700" dirty="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dirty="0">
                <a:solidFill>
                  <a:schemeClr val="bg1">
                    <a:lumMod val="50000"/>
                  </a:schemeClr>
                </a:solidFill>
                <a:latin typeface="SF Pro Display" panose="00000500000000000000" pitchFamily="2" charset="0"/>
                <a:ea typeface="SF Pro Display" panose="00000500000000000000" pitchFamily="2" charset="0"/>
              </a:rPr>
              <a:t>COMPANY CONFIDENTIAL</a:t>
            </a:r>
          </a:p>
        </p:txBody>
      </p:sp>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1645920"/>
            <a:ext cx="10515600" cy="457200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914400" y="548640"/>
            <a:ext cx="10515600" cy="731520"/>
          </a:xfrm>
          <a:prstGeom prst="rect">
            <a:avLst/>
          </a:prstGeom>
        </p:spPr>
        <p:txBody>
          <a:bodyPr vert="horz" lIns="91440" tIns="45720" rIns="91440" bIns="45720" rtlCol="0" anchor="t">
            <a:noAutofit/>
          </a:bodyPr>
          <a:lstStyle/>
          <a:p>
            <a:r>
              <a:rPr lang="en-US" dirty="0"/>
              <a:t>Click to edit Master title style</a:t>
            </a:r>
          </a:p>
        </p:txBody>
      </p:sp>
      <p:pic>
        <p:nvPicPr>
          <p:cNvPr id="4" name="Graphic 3">
            <a:extLst>
              <a:ext uri="{FF2B5EF4-FFF2-40B4-BE49-F238E27FC236}">
                <a16:creationId xmlns:a16="http://schemas.microsoft.com/office/drawing/2014/main" id="{A15E6CA3-8ABD-4658-9C4C-435E06F63A5A}"/>
              </a:ext>
            </a:extLst>
          </p:cNvPr>
          <p:cNvPicPr>
            <a:picLocks noChangeAspect="1"/>
          </p:cNvPicPr>
          <p:nvPr userDrawn="1"/>
        </p:nvPicPr>
        <p:blipFill>
          <a:blip r:embed="rId18">
            <a:grayscl/>
            <a:extLst>
              <a:ext uri="{96DAC541-7B7A-43D3-8B79-37D633B846F1}">
                <asvg:svgBlip xmlns:asvg="http://schemas.microsoft.com/office/drawing/2016/SVG/main" r:embed="rId19"/>
              </a:ext>
            </a:extLst>
          </a:blip>
          <a:stretch>
            <a:fillRect/>
          </a:stretch>
        </p:blipFill>
        <p:spPr>
          <a:xfrm>
            <a:off x="5547360" y="6583680"/>
            <a:ext cx="1097280" cy="182880"/>
          </a:xfrm>
          <a:prstGeom prst="rect">
            <a:avLst/>
          </a:prstGeom>
        </p:spPr>
      </p:pic>
    </p:spTree>
    <p:extLst>
      <p:ext uri="{BB962C8B-B14F-4D97-AF65-F5344CB8AC3E}">
        <p14:creationId xmlns:p14="http://schemas.microsoft.com/office/powerpoint/2010/main" val="20673751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ransition>
    <p:fade/>
  </p:transition>
  <p:hf hdr="0" dt="0"/>
  <p:txStyles>
    <p:titleStyle>
      <a:lvl1pPr algn="l" defTabSz="914400" rtl="0" eaLnBrk="1" latinLnBrk="0" hangingPunct="1">
        <a:lnSpc>
          <a:spcPct val="100000"/>
        </a:lnSpc>
        <a:spcBef>
          <a:spcPct val="0"/>
        </a:spcBef>
        <a:buNone/>
        <a:defRPr sz="40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50000"/>
                  </a:schemeClr>
                </a:solidFill>
                <a:latin typeface="SF Pro Display" panose="00000500000000000000" pitchFamily="2" charset="0"/>
                <a:ea typeface="SF Pro Display" panose="00000500000000000000" pitchFamily="2" charset="0"/>
              </a:rPr>
              <a:t>Copyright </a:t>
            </a:r>
            <a:r>
              <a:rPr lang="de-DE" sz="700">
                <a:solidFill>
                  <a:schemeClr val="bg1">
                    <a:lumMod val="50000"/>
                  </a:schemeClr>
                </a:solidFill>
                <a:latin typeface="SF Pro Display" panose="00000500000000000000" pitchFamily="2" charset="0"/>
                <a:ea typeface="SF Pro Display" panose="00000500000000000000" pitchFamily="2" charset="0"/>
              </a:rPr>
              <a:t>© Lantronix 2021. All rights reserved.</a:t>
            </a:r>
            <a:endParaRPr lang="en-US" sz="70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chemeClr val="bg1">
                    <a:lumMod val="50000"/>
                  </a:schemeClr>
                </a:solidFill>
                <a:latin typeface="SF Pro Display" panose="00000500000000000000" pitchFamily="2" charset="0"/>
                <a:ea typeface="SF Pro Display" panose="00000500000000000000" pitchFamily="2" charset="0"/>
              </a:rPr>
              <a:t>COMPANY CONFIDENTIAL</a:t>
            </a:r>
          </a:p>
        </p:txBody>
      </p:sp>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1645920"/>
            <a:ext cx="10515600" cy="457200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914400" y="548640"/>
            <a:ext cx="10515600" cy="731520"/>
          </a:xfrm>
          <a:prstGeom prst="rect">
            <a:avLst/>
          </a:prstGeom>
        </p:spPr>
        <p:txBody>
          <a:bodyPr vert="horz" lIns="91440" tIns="45720" rIns="91440" bIns="45720" rtlCol="0" anchor="t">
            <a:noAutofit/>
          </a:bodyPr>
          <a:lstStyle/>
          <a:p>
            <a:r>
              <a:rPr lang="en-US"/>
              <a:t>Click to edit Master title style</a:t>
            </a:r>
          </a:p>
        </p:txBody>
      </p:sp>
      <p:pic>
        <p:nvPicPr>
          <p:cNvPr id="4" name="Graphic 3">
            <a:extLst>
              <a:ext uri="{FF2B5EF4-FFF2-40B4-BE49-F238E27FC236}">
                <a16:creationId xmlns:a16="http://schemas.microsoft.com/office/drawing/2014/main" id="{A15E6CA3-8ABD-4658-9C4C-435E06F63A5A}"/>
              </a:ext>
            </a:extLst>
          </p:cNvPr>
          <p:cNvPicPr>
            <a:picLocks noChangeAspect="1"/>
          </p:cNvPicPr>
          <p:nvPr userDrawn="1"/>
        </p:nvPicPr>
        <p:blipFill>
          <a:blip r:embed="rId20">
            <a:duotone>
              <a:schemeClr val="accent3">
                <a:shade val="45000"/>
                <a:satMod val="135000"/>
              </a:schemeClr>
              <a:prstClr val="white"/>
            </a:duotone>
            <a:extLst>
              <a:ext uri="{96DAC541-7B7A-43D3-8B79-37D633B846F1}">
                <asvg:svgBlip xmlns:asvg="http://schemas.microsoft.com/office/drawing/2016/SVG/main" r:embed="rId21"/>
              </a:ext>
            </a:extLst>
          </a:blip>
          <a:stretch>
            <a:fillRect/>
          </a:stretch>
        </p:blipFill>
        <p:spPr>
          <a:xfrm>
            <a:off x="5455920" y="6492240"/>
            <a:ext cx="1280160" cy="213360"/>
          </a:xfrm>
          <a:prstGeom prst="rect">
            <a:avLst/>
          </a:prstGeom>
        </p:spPr>
      </p:pic>
    </p:spTree>
    <p:extLst>
      <p:ext uri="{BB962C8B-B14F-4D97-AF65-F5344CB8AC3E}">
        <p14:creationId xmlns:p14="http://schemas.microsoft.com/office/powerpoint/2010/main" val="27081405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ransition>
    <p:fade/>
  </p:transition>
  <p:hf hdr="0" dt="0"/>
  <p:txStyles>
    <p:titleStyle>
      <a:lvl1pPr algn="l" defTabSz="914400" rtl="0" eaLnBrk="1" latinLnBrk="0" hangingPunct="1">
        <a:lnSpc>
          <a:spcPct val="100000"/>
        </a:lnSpc>
        <a:spcBef>
          <a:spcPct val="0"/>
        </a:spcBef>
        <a:buNone/>
        <a:defRPr sz="40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Copyright </a:t>
            </a:r>
            <a:r>
              <a:rPr kumimoji="0" lang="de-DE"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 Lantronix 2020. All rights reserved.</a:t>
            </a:r>
            <a:endPar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COMPANY CONFIDENTIAL</a:t>
            </a:r>
          </a:p>
        </p:txBody>
      </p:sp>
      <p:pic>
        <p:nvPicPr>
          <p:cNvPr id="5" name="Graphic 4">
            <a:extLst>
              <a:ext uri="{FF2B5EF4-FFF2-40B4-BE49-F238E27FC236}">
                <a16:creationId xmlns:a16="http://schemas.microsoft.com/office/drawing/2014/main" id="{36A12855-6780-47A3-9CB1-BEF2EEC594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84520" y="6682638"/>
            <a:ext cx="822960" cy="137160"/>
          </a:xfrm>
          <a:prstGeom prst="rect">
            <a:avLst/>
          </a:prstGeom>
        </p:spPr>
      </p:pic>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2286000"/>
            <a:ext cx="10515600" cy="384048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11109525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fade/>
  </p:transition>
  <p:hf hdr="0" dt="0"/>
  <p:txStyles>
    <p:titleStyle>
      <a:lvl1pPr algn="l" defTabSz="914400" rtl="0" eaLnBrk="1" latinLnBrk="0" hangingPunct="1">
        <a:lnSpc>
          <a:spcPct val="100000"/>
        </a:lnSpc>
        <a:spcBef>
          <a:spcPct val="0"/>
        </a:spcBef>
        <a:buNone/>
        <a:defRPr sz="32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100000"/>
        </a:lnSpc>
        <a:spcBef>
          <a:spcPts val="0"/>
        </a:spcBef>
        <a:buFont typeface="Arial"/>
        <a:buNone/>
        <a:defRPr sz="2400" kern="1200">
          <a:solidFill>
            <a:srgbClr val="36383B"/>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slide" Target="slide19.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53.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hyperlink" Target="https://www.d2spher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gif"/><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58.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jpe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52.jpeg"/><Relationship Id="rId10" Type="http://schemas.openxmlformats.org/officeDocument/2006/relationships/image" Target="../media/image83.png"/><Relationship Id="rId4" Type="http://schemas.openxmlformats.org/officeDocument/2006/relationships/image" Target="../media/image51.jpe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svg"/><Relationship Id="rId17" Type="http://schemas.openxmlformats.org/officeDocument/2006/relationships/image" Target="../media/image42.svg"/><Relationship Id="rId2" Type="http://schemas.openxmlformats.org/officeDocument/2006/relationships/notesSlide" Target="../notesSlides/notesSlide4.xml"/><Relationship Id="rId16"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04D3E0A-A87E-41AE-9A05-745C90AE8C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6545" y="2398540"/>
            <a:ext cx="7096125" cy="3248025"/>
          </a:xfrm>
          <a:prstGeom prst="rect">
            <a:avLst/>
          </a:prstGeom>
        </p:spPr>
      </p:pic>
      <p:sp>
        <p:nvSpPr>
          <p:cNvPr id="9" name="Title 8">
            <a:extLst>
              <a:ext uri="{FF2B5EF4-FFF2-40B4-BE49-F238E27FC236}">
                <a16:creationId xmlns:a16="http://schemas.microsoft.com/office/drawing/2014/main" id="{7B033673-7B5F-4728-9A2C-2C71DBB5B4CA}"/>
              </a:ext>
            </a:extLst>
          </p:cNvPr>
          <p:cNvSpPr>
            <a:spLocks noGrp="1"/>
          </p:cNvSpPr>
          <p:nvPr>
            <p:ph type="title"/>
          </p:nvPr>
        </p:nvSpPr>
        <p:spPr/>
        <p:txBody>
          <a:bodyPr/>
          <a:lstStyle/>
          <a:p>
            <a:r>
              <a:rPr kumimoji="0" lang="en-US" sz="7200" b="1" i="0" u="none" strike="noStrike" kern="1200" cap="none" spc="0" normalizeH="0" baseline="0" noProof="0" dirty="0">
                <a:ln>
                  <a:noFill/>
                </a:ln>
                <a:solidFill>
                  <a:srgbClr val="848991"/>
                </a:solidFill>
                <a:effectLst/>
                <a:uLnTx/>
                <a:uFillTx/>
                <a:latin typeface="SF Pro Display" panose="00000500000000000000" pitchFamily="2" charset="0"/>
                <a:ea typeface="SF Pro Display" panose="00000500000000000000" pitchFamily="2" charset="0"/>
                <a:cs typeface="Arial" charset="0"/>
              </a:rPr>
              <a:t>Lantronix</a:t>
            </a:r>
            <a:endParaRPr lang="en-US" dirty="0"/>
          </a:p>
        </p:txBody>
      </p:sp>
      <p:sp>
        <p:nvSpPr>
          <p:cNvPr id="11" name="Text Placeholder 10">
            <a:extLst>
              <a:ext uri="{FF2B5EF4-FFF2-40B4-BE49-F238E27FC236}">
                <a16:creationId xmlns:a16="http://schemas.microsoft.com/office/drawing/2014/main" id="{C19F4CCE-4C02-4B25-9215-67DE3BECE080}"/>
              </a:ext>
            </a:extLst>
          </p:cNvPr>
          <p:cNvSpPr>
            <a:spLocks noGrp="1"/>
          </p:cNvSpPr>
          <p:nvPr>
            <p:ph type="body" sz="quarter" idx="13"/>
          </p:nvPr>
        </p:nvSpPr>
        <p:spPr>
          <a:xfrm>
            <a:off x="1524000" y="2440744"/>
            <a:ext cx="5486400" cy="1371600"/>
          </a:xfrm>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Turnkey</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IoT Solutions.</a:t>
            </a:r>
          </a:p>
          <a:p>
            <a:endParaRPr lang="en-US" dirty="0"/>
          </a:p>
        </p:txBody>
      </p:sp>
    </p:spTree>
    <p:extLst>
      <p:ext uri="{BB962C8B-B14F-4D97-AF65-F5344CB8AC3E}">
        <p14:creationId xmlns:p14="http://schemas.microsoft.com/office/powerpoint/2010/main" val="57280061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98E3A-F330-404F-A3C3-597924521640}"/>
              </a:ext>
            </a:extLst>
          </p:cNvPr>
          <p:cNvPicPr>
            <a:picLocks noChangeAspect="1"/>
          </p:cNvPicPr>
          <p:nvPr/>
        </p:nvPicPr>
        <p:blipFill>
          <a:blip r:embed="rId3"/>
          <a:stretch>
            <a:fillRect/>
          </a:stretch>
        </p:blipFill>
        <p:spPr>
          <a:xfrm>
            <a:off x="6330429" y="3072461"/>
            <a:ext cx="5029200" cy="2506213"/>
          </a:xfrm>
          <a:prstGeom prst="rect">
            <a:avLst/>
          </a:prstGeom>
        </p:spPr>
      </p:pic>
      <p:sp>
        <p:nvSpPr>
          <p:cNvPr id="2" name="Title 1">
            <a:extLst>
              <a:ext uri="{FF2B5EF4-FFF2-40B4-BE49-F238E27FC236}">
                <a16:creationId xmlns:a16="http://schemas.microsoft.com/office/drawing/2014/main" id="{3518C642-6A4F-40FD-ACE6-77C6A47708E2}"/>
              </a:ext>
            </a:extLst>
          </p:cNvPr>
          <p:cNvSpPr>
            <a:spLocks noGrp="1"/>
          </p:cNvSpPr>
          <p:nvPr>
            <p:ph type="title"/>
          </p:nvPr>
        </p:nvSpPr>
        <p:spPr/>
        <p:txBody>
          <a:bodyPr/>
          <a:lstStyle/>
          <a:p>
            <a:r>
              <a:rPr lang="en-US" dirty="0"/>
              <a:t>Support Services</a:t>
            </a:r>
          </a:p>
        </p:txBody>
      </p:sp>
      <p:sp>
        <p:nvSpPr>
          <p:cNvPr id="27" name="Text Placeholder 26">
            <a:extLst>
              <a:ext uri="{FF2B5EF4-FFF2-40B4-BE49-F238E27FC236}">
                <a16:creationId xmlns:a16="http://schemas.microsoft.com/office/drawing/2014/main" id="{33F6C1E0-A888-455A-85DB-FC67BA537080}"/>
              </a:ext>
            </a:extLst>
          </p:cNvPr>
          <p:cNvSpPr>
            <a:spLocks noGrp="1"/>
          </p:cNvSpPr>
          <p:nvPr>
            <p:ph type="body" sz="quarter" idx="12"/>
          </p:nvPr>
        </p:nvSpPr>
        <p:spPr/>
        <p:txBody>
          <a:bodyPr/>
          <a:lstStyle/>
          <a:p>
            <a:r>
              <a:rPr lang="en-US" dirty="0">
                <a:solidFill>
                  <a:srgbClr val="36383B"/>
                </a:solidFill>
                <a:latin typeface="+mn-lt"/>
              </a:rPr>
              <a:t>W</a:t>
            </a:r>
            <a:r>
              <a:rPr lang="en-US" b="1" dirty="0">
                <a:solidFill>
                  <a:srgbClr val="36383B"/>
                </a:solidFill>
                <a:latin typeface="+mn-lt"/>
              </a:rPr>
              <a:t>e care about your success. </a:t>
            </a:r>
            <a:r>
              <a:rPr lang="en-US" sz="3200" b="1" dirty="0">
                <a:solidFill>
                  <a:srgbClr val="36383B"/>
                </a:solidFill>
              </a:rPr>
              <a:t>Our scalable support is available for the type of care and service you require.</a:t>
            </a:r>
          </a:p>
          <a:p>
            <a:endParaRPr lang="en-US" b="1" dirty="0">
              <a:solidFill>
                <a:srgbClr val="36383B"/>
              </a:solidFill>
              <a:latin typeface="+mn-lt"/>
            </a:endParaRPr>
          </a:p>
        </p:txBody>
      </p:sp>
      <p:sp>
        <p:nvSpPr>
          <p:cNvPr id="3" name="Text Placeholder 2">
            <a:extLst>
              <a:ext uri="{FF2B5EF4-FFF2-40B4-BE49-F238E27FC236}">
                <a16:creationId xmlns:a16="http://schemas.microsoft.com/office/drawing/2014/main" id="{99CDF5AD-ACFC-40C0-A5CE-767AABD086A0}"/>
              </a:ext>
            </a:extLst>
          </p:cNvPr>
          <p:cNvSpPr>
            <a:spLocks noGrp="1"/>
          </p:cNvSpPr>
          <p:nvPr>
            <p:ph sz="quarter" idx="13"/>
          </p:nvPr>
        </p:nvSpPr>
        <p:spPr>
          <a:xfrm>
            <a:off x="1005840" y="2651760"/>
            <a:ext cx="4846320" cy="3474720"/>
          </a:xfrm>
        </p:spPr>
        <p:txBody>
          <a:bodyPr anchor="t">
            <a:noAutofit/>
          </a:bodyPr>
          <a:lstStyle/>
          <a:p>
            <a:pPr>
              <a:lnSpc>
                <a:spcPct val="100000"/>
              </a:lnSpc>
              <a:spcBef>
                <a:spcPts val="0"/>
              </a:spcBef>
              <a:spcAft>
                <a:spcPts val="600"/>
              </a:spcAft>
            </a:pPr>
            <a:r>
              <a:rPr lang="en-US" sz="1600" b="1">
                <a:solidFill>
                  <a:srgbClr val="36383B"/>
                </a:solidFill>
              </a:rPr>
              <a:t>SUPPORT SERVICES OPTIONS</a:t>
            </a:r>
          </a:p>
          <a:p>
            <a:pPr>
              <a:lnSpc>
                <a:spcPct val="100000"/>
              </a:lnSpc>
              <a:spcBef>
                <a:spcPts val="0"/>
              </a:spcBef>
              <a:spcAft>
                <a:spcPts val="600"/>
              </a:spcAft>
            </a:pPr>
            <a:r>
              <a:rPr lang="en-US" sz="1600" b="1">
                <a:solidFill>
                  <a:srgbClr val="36383B"/>
                </a:solidFill>
              </a:rPr>
              <a:t>Standard</a:t>
            </a:r>
          </a:p>
          <a:p>
            <a:pPr>
              <a:lnSpc>
                <a:spcPct val="100000"/>
              </a:lnSpc>
              <a:spcBef>
                <a:spcPts val="0"/>
              </a:spcBef>
              <a:spcAft>
                <a:spcPts val="600"/>
              </a:spcAft>
            </a:pPr>
            <a:r>
              <a:rPr lang="en-US" sz="1400">
                <a:solidFill>
                  <a:srgbClr val="36383B"/>
                </a:solidFill>
              </a:rPr>
              <a:t>A three-year warranty is provided with 24/7 online help and can be extended with a ConsoleFlow subscription for up to seven years at no additional charge.</a:t>
            </a:r>
          </a:p>
          <a:p>
            <a:pPr>
              <a:lnSpc>
                <a:spcPct val="100000"/>
              </a:lnSpc>
              <a:spcBef>
                <a:spcPts val="0"/>
              </a:spcBef>
              <a:spcAft>
                <a:spcPts val="600"/>
              </a:spcAft>
            </a:pPr>
            <a:r>
              <a:rPr lang="en-US" sz="1600" b="1">
                <a:solidFill>
                  <a:srgbClr val="36383B"/>
                </a:solidFill>
                <a:ea typeface="SF Pro Display" panose="00000500000000000000" pitchFamily="2" charset="0"/>
              </a:rPr>
              <a:t>Premium</a:t>
            </a:r>
          </a:p>
          <a:p>
            <a:pPr>
              <a:lnSpc>
                <a:spcPct val="100000"/>
              </a:lnSpc>
              <a:spcBef>
                <a:spcPts val="0"/>
              </a:spcBef>
              <a:spcAft>
                <a:spcPts val="600"/>
              </a:spcAft>
            </a:pPr>
            <a:r>
              <a:rPr lang="en-US" sz="1400">
                <a:solidFill>
                  <a:srgbClr val="36383B"/>
                </a:solidFill>
              </a:rPr>
              <a:t>Extends the warranty to seven years with advanced replacement and 24/7 tech support. Requires a ConsoleFlow subscription.</a:t>
            </a:r>
          </a:p>
          <a:p>
            <a:pPr>
              <a:lnSpc>
                <a:spcPct val="100000"/>
              </a:lnSpc>
              <a:spcBef>
                <a:spcPts val="0"/>
              </a:spcBef>
              <a:spcAft>
                <a:spcPts val="600"/>
              </a:spcAft>
            </a:pPr>
            <a:r>
              <a:rPr lang="en-US" sz="1600" b="1">
                <a:solidFill>
                  <a:srgbClr val="36383B"/>
                </a:solidFill>
                <a:ea typeface="SF Pro Display" panose="00000500000000000000" pitchFamily="2" charset="0"/>
              </a:rPr>
              <a:t>Enterprise</a:t>
            </a:r>
          </a:p>
          <a:p>
            <a:pPr>
              <a:lnSpc>
                <a:spcPct val="100000"/>
              </a:lnSpc>
              <a:spcBef>
                <a:spcPts val="0"/>
              </a:spcBef>
              <a:spcAft>
                <a:spcPts val="600"/>
              </a:spcAft>
            </a:pPr>
            <a:r>
              <a:rPr lang="en-US" sz="1400">
                <a:solidFill>
                  <a:srgbClr val="36383B"/>
                </a:solidFill>
              </a:rPr>
              <a:t>A custom SLA is available for any additional requirements and care that are beyond our premium offering.</a:t>
            </a:r>
            <a:endParaRPr lang="en-US" sz="1400">
              <a:solidFill>
                <a:srgbClr val="36383B"/>
              </a:solidFill>
              <a:ea typeface="SF Pro Display" panose="00000500000000000000" pitchFamily="2" charset="0"/>
            </a:endParaRPr>
          </a:p>
        </p:txBody>
      </p:sp>
      <p:sp>
        <p:nvSpPr>
          <p:cNvPr id="9" name="Text Placeholder 2">
            <a:extLst>
              <a:ext uri="{FF2B5EF4-FFF2-40B4-BE49-F238E27FC236}">
                <a16:creationId xmlns:a16="http://schemas.microsoft.com/office/drawing/2014/main" id="{C40CEF29-C02D-48F2-8BFF-45F0CCFB1A22}"/>
              </a:ext>
            </a:extLst>
          </p:cNvPr>
          <p:cNvSpPr txBox="1">
            <a:spLocks/>
          </p:cNvSpPr>
          <p:nvPr/>
        </p:nvSpPr>
        <p:spPr>
          <a:xfrm>
            <a:off x="5943599" y="5669280"/>
            <a:ext cx="6248401" cy="6400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We can grow with you!</a:t>
            </a:r>
            <a:endParaRPr kumimoji="0" lang="en-US" sz="1800" b="1" i="0" u="none" strike="noStrike" kern="1200" cap="none" spc="0" normalizeH="0" baseline="0" noProof="0" dirty="0">
              <a:ln>
                <a:noFill/>
              </a:ln>
              <a:solidFill>
                <a:srgbClr val="848991"/>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1162225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33D4A-0D97-4D33-878D-4893A08A4076}"/>
              </a:ext>
            </a:extLst>
          </p:cNvPr>
          <p:cNvSpPr>
            <a:spLocks noGrp="1"/>
          </p:cNvSpPr>
          <p:nvPr>
            <p:ph type="title"/>
          </p:nvPr>
        </p:nvSpPr>
        <p:spPr>
          <a:xfrm>
            <a:off x="1066800" y="1709738"/>
            <a:ext cx="10515600" cy="2852737"/>
          </a:xfrm>
        </p:spPr>
        <p:txBody>
          <a:bodyPr/>
          <a:lstStyle/>
          <a:p>
            <a:r>
              <a:rPr lang="en-US" sz="4800" dirty="0"/>
              <a:t>E Series Cellular Router</a:t>
            </a:r>
            <a:br>
              <a:rPr lang="en-US" sz="4800" dirty="0"/>
            </a:br>
            <a:r>
              <a:rPr lang="en-US" sz="4800" dirty="0">
                <a:solidFill>
                  <a:srgbClr val="848991"/>
                </a:solidFill>
              </a:rPr>
              <a:t>Hardware</a:t>
            </a:r>
          </a:p>
        </p:txBody>
      </p:sp>
      <p:sp>
        <p:nvSpPr>
          <p:cNvPr id="2" name="Slide Number Placeholder 1">
            <a:extLst>
              <a:ext uri="{FF2B5EF4-FFF2-40B4-BE49-F238E27FC236}">
                <a16:creationId xmlns:a16="http://schemas.microsoft.com/office/drawing/2014/main" id="{BA6DF772-BEE4-4848-BB05-C55B1D51C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586312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1442D-DD32-4839-90B3-E9504076CC9D}"/>
              </a:ext>
            </a:extLst>
          </p:cNvPr>
          <p:cNvSpPr>
            <a:spLocks noGrp="1"/>
          </p:cNvSpPr>
          <p:nvPr>
            <p:ph type="sldNum" sz="quarter" idx="10"/>
          </p:nvPr>
        </p:nvSpPr>
        <p:spPr/>
        <p:txBody>
          <a:bodyPr/>
          <a:lstStyle/>
          <a:p>
            <a:fld id="{9263E5DD-7D79-AA4C-A3D2-BC89EDB73164}" type="slidenum">
              <a:rPr lang="en-US" smtClean="0"/>
              <a:t>12</a:t>
            </a:fld>
            <a:endParaRPr lang="en-US"/>
          </a:p>
        </p:txBody>
      </p:sp>
      <p:sp>
        <p:nvSpPr>
          <p:cNvPr id="2" name="Title 1">
            <a:extLst>
              <a:ext uri="{FF2B5EF4-FFF2-40B4-BE49-F238E27FC236}">
                <a16:creationId xmlns:a16="http://schemas.microsoft.com/office/drawing/2014/main" id="{36B32CC0-4DE3-45D1-AC86-460EC1A9FA35}"/>
              </a:ext>
            </a:extLst>
          </p:cNvPr>
          <p:cNvSpPr>
            <a:spLocks noGrp="1"/>
          </p:cNvSpPr>
          <p:nvPr>
            <p:ph type="title"/>
          </p:nvPr>
        </p:nvSpPr>
        <p:spPr/>
        <p:txBody>
          <a:bodyPr anchor="t">
            <a:noAutofit/>
          </a:bodyPr>
          <a:lstStyle/>
          <a:p>
            <a:r>
              <a:rPr lang="en-US" sz="3600" dirty="0"/>
              <a:t>Lantronix E-Series Routers</a:t>
            </a:r>
            <a:endParaRPr lang="en-US" sz="3600" dirty="0">
              <a:solidFill>
                <a:schemeClr val="tx2"/>
              </a:solidFill>
              <a:latin typeface="SF Pro Display" panose="00000500000000000000" pitchFamily="2" charset="0"/>
              <a:ea typeface="SF Pro Display" panose="00000500000000000000" pitchFamily="2" charset="0"/>
            </a:endParaRPr>
          </a:p>
        </p:txBody>
      </p:sp>
      <p:sp>
        <p:nvSpPr>
          <p:cNvPr id="13" name="Text Placeholder 12">
            <a:extLst>
              <a:ext uri="{FF2B5EF4-FFF2-40B4-BE49-F238E27FC236}">
                <a16:creationId xmlns:a16="http://schemas.microsoft.com/office/drawing/2014/main" id="{057A2F73-BD98-4F41-833B-17196391FBCE}"/>
              </a:ext>
            </a:extLst>
          </p:cNvPr>
          <p:cNvSpPr>
            <a:spLocks noGrp="1"/>
          </p:cNvSpPr>
          <p:nvPr>
            <p:ph type="body" sz="quarter" idx="12"/>
          </p:nvPr>
        </p:nvSpPr>
        <p:spPr/>
        <p:txBody>
          <a:bodyPr/>
          <a:lstStyle/>
          <a:p>
            <a:r>
              <a:rPr lang="en-US" dirty="0"/>
              <a:t>ROUTER</a:t>
            </a:r>
          </a:p>
        </p:txBody>
      </p:sp>
      <p:sp>
        <p:nvSpPr>
          <p:cNvPr id="19" name="Text Placeholder 18">
            <a:extLst>
              <a:ext uri="{FF2B5EF4-FFF2-40B4-BE49-F238E27FC236}">
                <a16:creationId xmlns:a16="http://schemas.microsoft.com/office/drawing/2014/main" id="{95C58C5B-3AC5-4D2D-B8B4-CEC821A8D8F4}"/>
              </a:ext>
            </a:extLst>
          </p:cNvPr>
          <p:cNvSpPr>
            <a:spLocks noGrp="1"/>
          </p:cNvSpPr>
          <p:nvPr>
            <p:ph type="body" sz="quarter" idx="13"/>
          </p:nvPr>
        </p:nvSpPr>
        <p:spPr>
          <a:xfrm>
            <a:off x="1005840" y="2651759"/>
            <a:ext cx="2926080" cy="3775673"/>
          </a:xfrm>
        </p:spPr>
        <p:txBody>
          <a:bodyPr vert="horz" lIns="91440" tIns="45720" rIns="91440" bIns="45720" rtlCol="0" anchor="t">
            <a:normAutofit lnSpcReduction="10000"/>
          </a:bodyPr>
          <a:lstStyle/>
          <a:p>
            <a:r>
              <a:rPr lang="en-US" dirty="0"/>
              <a:t>POWERFUL CELLULAR  ROUTER</a:t>
            </a:r>
          </a:p>
          <a:p>
            <a:r>
              <a:rPr lang="en-US" b="0" dirty="0">
                <a:solidFill>
                  <a:srgbClr val="36383B"/>
                </a:solidFill>
                <a:latin typeface="SF Pro Display"/>
                <a:cs typeface="Arial"/>
              </a:rPr>
              <a:t> </a:t>
            </a:r>
            <a:r>
              <a:rPr lang="en-US" b="0" dirty="0">
                <a:latin typeface="SF Pro Display"/>
                <a:cs typeface="Arial"/>
              </a:rPr>
              <a:t>Providing global 4G LTE  cellular connectivity for a broad range of IoT devices and mobility applications.</a:t>
            </a:r>
          </a:p>
          <a:p>
            <a:endParaRPr lang="en-US" b="0" dirty="0">
              <a:latin typeface="SF Pro Display"/>
              <a:cs typeface="Arial"/>
            </a:endParaRPr>
          </a:p>
          <a:p>
            <a:r>
              <a:rPr lang="en-US" dirty="0">
                <a:latin typeface="SF Pro Display"/>
                <a:cs typeface="Arial"/>
              </a:rPr>
              <a:t>RUGGEDIZED</a:t>
            </a:r>
          </a:p>
          <a:p>
            <a:pPr>
              <a:buFont typeface="Arial" panose="020B0604020202020204" pitchFamily="34" charset="0"/>
              <a:buChar char="•"/>
            </a:pPr>
            <a:r>
              <a:rPr lang="en-US" b="0" dirty="0">
                <a:latin typeface="SF Pro Display"/>
                <a:cs typeface="Arial"/>
              </a:rPr>
              <a:t>Industrial Small Form Factor : </a:t>
            </a:r>
          </a:p>
          <a:p>
            <a:pPr lvl="1">
              <a:buFont typeface="Arial" panose="020B0604020202020204" pitchFamily="34" charset="0"/>
              <a:buChar char="•"/>
            </a:pPr>
            <a:r>
              <a:rPr lang="en-US" dirty="0">
                <a:latin typeface="SF Pro Display"/>
                <a:cs typeface="Arial"/>
              </a:rPr>
              <a:t>E210 : </a:t>
            </a:r>
            <a:r>
              <a:rPr lang="en-HK" dirty="0"/>
              <a:t>92.5 x 57.2 x 22.5</a:t>
            </a:r>
          </a:p>
          <a:p>
            <a:pPr lvl="1">
              <a:buFont typeface="Arial" panose="020B0604020202020204" pitchFamily="34" charset="0"/>
              <a:buChar char="•"/>
            </a:pPr>
            <a:r>
              <a:rPr lang="en-US" b="0" dirty="0">
                <a:latin typeface="SF Pro Display"/>
                <a:cs typeface="Arial"/>
              </a:rPr>
              <a:t>E220 : </a:t>
            </a:r>
            <a:r>
              <a:rPr lang="en-HK" dirty="0"/>
              <a:t>61.25 x 85.75 x 24.6</a:t>
            </a:r>
            <a:endParaRPr lang="en-US" b="0" dirty="0">
              <a:latin typeface="SF Pro Display"/>
              <a:cs typeface="Arial"/>
            </a:endParaRPr>
          </a:p>
          <a:p>
            <a:pPr>
              <a:buFont typeface="Arial" panose="020B0604020202020204" pitchFamily="34" charset="0"/>
              <a:buChar char="•"/>
            </a:pPr>
            <a:r>
              <a:rPr lang="en-US" b="0" dirty="0">
                <a:latin typeface="SF Pro Display"/>
                <a:cs typeface="Arial"/>
              </a:rPr>
              <a:t>Extended Temperature Range (E220)</a:t>
            </a:r>
            <a:endParaRPr lang="en-US" dirty="0">
              <a:cs typeface="Arial"/>
            </a:endParaRPr>
          </a:p>
          <a:p>
            <a:pPr>
              <a:buFont typeface="Arial" panose="020B0604020202020204" pitchFamily="34" charset="0"/>
              <a:buChar char="•"/>
            </a:pPr>
            <a:r>
              <a:rPr lang="en-US" b="0" dirty="0">
                <a:latin typeface="SF Pro Display"/>
                <a:cs typeface="Arial"/>
              </a:rPr>
              <a:t>Intelligent self-healing connectivity</a:t>
            </a:r>
          </a:p>
          <a:p>
            <a:pPr>
              <a:buFont typeface="Arial" panose="020B0604020202020204" pitchFamily="34" charset="0"/>
              <a:buChar char="•"/>
            </a:pPr>
            <a:r>
              <a:rPr lang="en-US" b="0" dirty="0">
                <a:latin typeface="SF Pro Display"/>
                <a:cs typeface="Arial"/>
              </a:rPr>
              <a:t>9V Low to 60V Power Range ( E220)</a:t>
            </a:r>
          </a:p>
          <a:p>
            <a:pPr>
              <a:buFont typeface="Arial" panose="020B0604020202020204" pitchFamily="34" charset="0"/>
              <a:buChar char="•"/>
            </a:pPr>
            <a:r>
              <a:rPr lang="en-US" b="0" dirty="0">
                <a:latin typeface="SF Pro Display"/>
                <a:cs typeface="Arial"/>
              </a:rPr>
              <a:t>Optional Battery Backup</a:t>
            </a:r>
          </a:p>
          <a:p>
            <a:pPr>
              <a:buFont typeface="Arial" panose="020B0604020202020204" pitchFamily="34" charset="0"/>
              <a:buChar char="•"/>
            </a:pPr>
            <a:r>
              <a:rPr lang="en-US" b="0" dirty="0">
                <a:latin typeface="SF Pro Display"/>
                <a:cs typeface="Arial"/>
              </a:rPr>
              <a:t>Watch Dog Management</a:t>
            </a:r>
          </a:p>
          <a:p>
            <a:pPr>
              <a:buFont typeface="Arial" panose="020B0604020202020204" pitchFamily="34" charset="0"/>
              <a:buChar char="•"/>
            </a:pPr>
            <a:r>
              <a:rPr lang="en-US" b="0" dirty="0">
                <a:latin typeface="SF Pro Display"/>
                <a:cs typeface="Arial"/>
              </a:rPr>
              <a:t>Dual SIM (WAN Failover on E210)</a:t>
            </a:r>
            <a:endParaRPr lang="en-US" dirty="0">
              <a:cs typeface="Arial"/>
            </a:endParaRPr>
          </a:p>
          <a:p>
            <a:pPr marL="285750" indent="-285750">
              <a:buFont typeface="Arial" panose="020B0604020202020204" pitchFamily="34" charset="0"/>
              <a:buChar char="•"/>
            </a:pPr>
            <a:endParaRPr lang="en-US" dirty="0">
              <a:solidFill>
                <a:schemeClr val="tx2"/>
              </a:solidFill>
            </a:endParaRPr>
          </a:p>
          <a:p>
            <a:endParaRPr lang="en-US" b="0" dirty="0">
              <a:solidFill>
                <a:srgbClr val="36383B"/>
              </a:solidFill>
              <a:latin typeface="SF Pro Display" panose="00000500000000000000"/>
            </a:endParaRPr>
          </a:p>
          <a:p>
            <a:endParaRPr lang="en-US" b="0" dirty="0"/>
          </a:p>
        </p:txBody>
      </p:sp>
      <p:pic>
        <p:nvPicPr>
          <p:cNvPr id="20" name="Picture 19" descr="A picture containing drawing&#10;&#10;Description automatically generated">
            <a:extLst>
              <a:ext uri="{FF2B5EF4-FFF2-40B4-BE49-F238E27FC236}">
                <a16:creationId xmlns:a16="http://schemas.microsoft.com/office/drawing/2014/main" id="{AD68193A-C9BC-4ECF-8B0C-F544A19DC9DC}"/>
              </a:ext>
            </a:extLst>
          </p:cNvPr>
          <p:cNvPicPr>
            <a:picLocks noChangeAspect="1"/>
          </p:cNvPicPr>
          <p:nvPr/>
        </p:nvPicPr>
        <p:blipFill rotWithShape="1">
          <a:blip r:embed="rId3"/>
          <a:srcRect l="24400" t="24466" r="23719" b="18435"/>
          <a:stretch/>
        </p:blipFill>
        <p:spPr>
          <a:xfrm>
            <a:off x="5619632" y="3031132"/>
            <a:ext cx="2377440" cy="1852545"/>
          </a:xfrm>
          <a:prstGeom prst="rect">
            <a:avLst/>
          </a:prstGeom>
        </p:spPr>
      </p:pic>
      <p:pic>
        <p:nvPicPr>
          <p:cNvPr id="4" name="Picture 3">
            <a:extLst>
              <a:ext uri="{FF2B5EF4-FFF2-40B4-BE49-F238E27FC236}">
                <a16:creationId xmlns:a16="http://schemas.microsoft.com/office/drawing/2014/main" id="{5E149BE6-0F21-41CE-8003-1AB37842D00C}"/>
              </a:ext>
            </a:extLst>
          </p:cNvPr>
          <p:cNvPicPr>
            <a:picLocks noChangeAspect="1"/>
          </p:cNvPicPr>
          <p:nvPr/>
        </p:nvPicPr>
        <p:blipFill>
          <a:blip r:embed="rId4"/>
          <a:stretch>
            <a:fillRect/>
          </a:stretch>
        </p:blipFill>
        <p:spPr>
          <a:xfrm>
            <a:off x="8573679" y="3200399"/>
            <a:ext cx="2743200" cy="1729258"/>
          </a:xfrm>
          <a:prstGeom prst="rect">
            <a:avLst/>
          </a:prstGeom>
        </p:spPr>
      </p:pic>
      <p:sp>
        <p:nvSpPr>
          <p:cNvPr id="10" name="Rectangle 9">
            <a:hlinkClick r:id="rId5" action="ppaction://hlinksldjump"/>
            <a:extLst>
              <a:ext uri="{FF2B5EF4-FFF2-40B4-BE49-F238E27FC236}">
                <a16:creationId xmlns:a16="http://schemas.microsoft.com/office/drawing/2014/main" id="{482F5FD7-D64E-4DC4-8777-0D330EF672EB}"/>
              </a:ext>
            </a:extLst>
          </p:cNvPr>
          <p:cNvSpPr/>
          <p:nvPr/>
        </p:nvSpPr>
        <p:spPr>
          <a:xfrm>
            <a:off x="9440127" y="5070869"/>
            <a:ext cx="1371600" cy="365760"/>
          </a:xfrm>
          <a:prstGeom prst="rect">
            <a:avLst/>
          </a:prstGeom>
        </p:spPr>
        <p:txBody>
          <a:bodyPr wrap="square" anchor="t">
            <a:noAutofit/>
          </a:bodyPr>
          <a:lstStyle/>
          <a:p>
            <a:pPr>
              <a:lnSpc>
                <a:spcPct val="90000"/>
              </a:lnSpc>
              <a:spcBef>
                <a:spcPts val="800"/>
              </a:spcBef>
            </a:pPr>
            <a:r>
              <a:rPr lang="en-US" altLang="en-US" sz="1400" b="1" dirty="0">
                <a:solidFill>
                  <a:schemeClr val="tx2"/>
                </a:solidFill>
                <a:latin typeface="SF Pro Display" panose="00000500000000000000" pitchFamily="2" charset="0"/>
                <a:ea typeface="SF Pro Display" panose="00000500000000000000" pitchFamily="2" charset="0"/>
              </a:rPr>
              <a:t>E220 Series</a:t>
            </a:r>
          </a:p>
        </p:txBody>
      </p:sp>
      <p:sp>
        <p:nvSpPr>
          <p:cNvPr id="11" name="Rectangle 10">
            <a:hlinkClick r:id="rId5" action="ppaction://hlinksldjump"/>
            <a:extLst>
              <a:ext uri="{FF2B5EF4-FFF2-40B4-BE49-F238E27FC236}">
                <a16:creationId xmlns:a16="http://schemas.microsoft.com/office/drawing/2014/main" id="{84511ED1-494E-4E54-B838-B31827685B85}"/>
              </a:ext>
            </a:extLst>
          </p:cNvPr>
          <p:cNvSpPr/>
          <p:nvPr/>
        </p:nvSpPr>
        <p:spPr>
          <a:xfrm>
            <a:off x="5950179" y="5070869"/>
            <a:ext cx="1371600" cy="365760"/>
          </a:xfrm>
          <a:prstGeom prst="rect">
            <a:avLst/>
          </a:prstGeom>
        </p:spPr>
        <p:txBody>
          <a:bodyPr wrap="square" anchor="t">
            <a:noAutofit/>
          </a:bodyPr>
          <a:lstStyle/>
          <a:p>
            <a:pPr algn="ctr">
              <a:lnSpc>
                <a:spcPct val="90000"/>
              </a:lnSpc>
              <a:spcBef>
                <a:spcPts val="800"/>
              </a:spcBef>
            </a:pPr>
            <a:r>
              <a:rPr lang="en-US" altLang="en-US" sz="1400" b="1" dirty="0">
                <a:solidFill>
                  <a:schemeClr val="tx2"/>
                </a:solidFill>
                <a:latin typeface="SF Pro Display" panose="00000500000000000000" pitchFamily="2" charset="0"/>
                <a:ea typeface="SF Pro Display" panose="00000500000000000000" pitchFamily="2" charset="0"/>
              </a:rPr>
              <a:t>E210 Series</a:t>
            </a:r>
          </a:p>
        </p:txBody>
      </p:sp>
    </p:spTree>
    <p:extLst>
      <p:ext uri="{BB962C8B-B14F-4D97-AF65-F5344CB8AC3E}">
        <p14:creationId xmlns:p14="http://schemas.microsoft.com/office/powerpoint/2010/main" val="29313887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0DB3A-5B03-47DC-BFCB-F1BBF1D522A4}"/>
              </a:ext>
            </a:extLst>
          </p:cNvPr>
          <p:cNvSpPr>
            <a:spLocks noGrp="1"/>
          </p:cNvSpPr>
          <p:nvPr>
            <p:ph type="sldNum" sz="quarter" idx="10"/>
          </p:nvPr>
        </p:nvSpPr>
        <p:spPr/>
        <p:txBody>
          <a:bodyPr/>
          <a:lstStyle/>
          <a:p>
            <a:fld id="{9263E5DD-7D79-AA4C-A3D2-BC89EDB73164}" type="slidenum">
              <a:rPr lang="en-US" smtClean="0"/>
              <a:pPr/>
              <a:t>13</a:t>
            </a:fld>
            <a:endParaRPr lang="en-US"/>
          </a:p>
        </p:txBody>
      </p:sp>
      <p:sp>
        <p:nvSpPr>
          <p:cNvPr id="6" name="Title 5">
            <a:extLst>
              <a:ext uri="{FF2B5EF4-FFF2-40B4-BE49-F238E27FC236}">
                <a16:creationId xmlns:a16="http://schemas.microsoft.com/office/drawing/2014/main" id="{B886F973-C5AA-4693-A5DF-4CE28505DB38}"/>
              </a:ext>
            </a:extLst>
          </p:cNvPr>
          <p:cNvSpPr>
            <a:spLocks noGrp="1"/>
          </p:cNvSpPr>
          <p:nvPr>
            <p:ph type="title"/>
          </p:nvPr>
        </p:nvSpPr>
        <p:spPr/>
        <p:txBody>
          <a:bodyPr/>
          <a:lstStyle/>
          <a:p>
            <a:r>
              <a:rPr lang="en-US" dirty="0">
                <a:latin typeface="SF Pro Display"/>
              </a:rPr>
              <a:t>Flexible hardware configuration : E210</a:t>
            </a:r>
          </a:p>
        </p:txBody>
      </p:sp>
      <p:sp>
        <p:nvSpPr>
          <p:cNvPr id="7" name="Text Placeholder 6">
            <a:extLst>
              <a:ext uri="{FF2B5EF4-FFF2-40B4-BE49-F238E27FC236}">
                <a16:creationId xmlns:a16="http://schemas.microsoft.com/office/drawing/2014/main" id="{06DE89A6-B6BD-45D5-B7D1-3929C9193181}"/>
              </a:ext>
            </a:extLst>
          </p:cNvPr>
          <p:cNvSpPr>
            <a:spLocks noGrp="1"/>
          </p:cNvSpPr>
          <p:nvPr>
            <p:ph type="body" sz="quarter" idx="11"/>
          </p:nvPr>
        </p:nvSpPr>
        <p:spPr/>
        <p:txBody>
          <a:bodyPr vert="horz" lIns="91440" tIns="45720" rIns="91440" bIns="45720" rtlCol="0" anchor="t">
            <a:noAutofit/>
          </a:bodyPr>
          <a:lstStyle/>
          <a:p>
            <a:r>
              <a:rPr lang="en-US" dirty="0">
                <a:latin typeface="SF Pro Display"/>
                <a:cs typeface="Arial"/>
              </a:rPr>
              <a:t>LTE cat 1 : The right interfaces for your solution.</a:t>
            </a:r>
          </a:p>
        </p:txBody>
      </p:sp>
      <p:grpSp>
        <p:nvGrpSpPr>
          <p:cNvPr id="35" name="Group 34">
            <a:extLst>
              <a:ext uri="{FF2B5EF4-FFF2-40B4-BE49-F238E27FC236}">
                <a16:creationId xmlns:a16="http://schemas.microsoft.com/office/drawing/2014/main" id="{17C4D84B-1293-457D-B952-D737B555C54B}"/>
              </a:ext>
            </a:extLst>
          </p:cNvPr>
          <p:cNvGrpSpPr/>
          <p:nvPr/>
        </p:nvGrpSpPr>
        <p:grpSpPr>
          <a:xfrm>
            <a:off x="4993911" y="3271986"/>
            <a:ext cx="2746843" cy="1944054"/>
            <a:chOff x="1925173" y="2560320"/>
            <a:chExt cx="2746843" cy="1944054"/>
          </a:xfrm>
        </p:grpSpPr>
        <p:pic>
          <p:nvPicPr>
            <p:cNvPr id="9" name="Picture 8">
              <a:extLst>
                <a:ext uri="{FF2B5EF4-FFF2-40B4-BE49-F238E27FC236}">
                  <a16:creationId xmlns:a16="http://schemas.microsoft.com/office/drawing/2014/main" id="{598912F7-107C-4020-9E6F-33C4BA78F2E0}"/>
                </a:ext>
              </a:extLst>
            </p:cNvPr>
            <p:cNvPicPr>
              <a:picLocks noChangeAspect="1"/>
            </p:cNvPicPr>
            <p:nvPr/>
          </p:nvPicPr>
          <p:blipFill rotWithShape="1">
            <a:blip r:embed="rId2">
              <a:extLst>
                <a:ext uri="{28A0092B-C50C-407E-A947-70E740481C1C}">
                  <a14:useLocalDpi xmlns:a14="http://schemas.microsoft.com/office/drawing/2010/main" val="0"/>
                </a:ext>
              </a:extLst>
            </a:blip>
            <a:srcRect l="7493" t="35963" b="31033"/>
            <a:stretch/>
          </p:blipFill>
          <p:spPr>
            <a:xfrm>
              <a:off x="2011997" y="3155235"/>
              <a:ext cx="2660019" cy="949029"/>
            </a:xfrm>
            <a:prstGeom prst="rect">
              <a:avLst/>
            </a:prstGeom>
          </p:spPr>
        </p:pic>
        <p:sp>
          <p:nvSpPr>
            <p:cNvPr id="11" name="TextBox 30">
              <a:extLst>
                <a:ext uri="{FF2B5EF4-FFF2-40B4-BE49-F238E27FC236}">
                  <a16:creationId xmlns:a16="http://schemas.microsoft.com/office/drawing/2014/main" id="{D1B2BD89-8E43-4177-9569-93B6F160F9DC}"/>
                </a:ext>
              </a:extLst>
            </p:cNvPr>
            <p:cNvSpPr txBox="1">
              <a:spLocks noChangeArrowheads="1"/>
            </p:cNvSpPr>
            <p:nvPr/>
          </p:nvSpPr>
          <p:spPr bwMode="auto">
            <a:xfrm>
              <a:off x="2725453" y="2560320"/>
              <a:ext cx="1184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Cellular Diversity</a:t>
              </a:r>
            </a:p>
          </p:txBody>
        </p:sp>
        <p:sp>
          <p:nvSpPr>
            <p:cNvPr id="12" name="TextBox 33">
              <a:extLst>
                <a:ext uri="{FF2B5EF4-FFF2-40B4-BE49-F238E27FC236}">
                  <a16:creationId xmlns:a16="http://schemas.microsoft.com/office/drawing/2014/main" id="{02BF342A-17F6-445B-B772-A7A724738200}"/>
                </a:ext>
              </a:extLst>
            </p:cNvPr>
            <p:cNvSpPr txBox="1">
              <a:spLocks noChangeArrowheads="1"/>
            </p:cNvSpPr>
            <p:nvPr/>
          </p:nvSpPr>
          <p:spPr bwMode="auto">
            <a:xfrm>
              <a:off x="1925173" y="4242764"/>
              <a:ext cx="7715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r" eaLnBrk="0" fontAlgn="base" hangingPunct="0">
                <a:spcBef>
                  <a:spcPct val="0"/>
                </a:spcBef>
                <a:spcAft>
                  <a:spcPct val="0"/>
                </a:spcAft>
                <a:buClrTx/>
                <a:buNone/>
                <a:defRPr/>
              </a:pPr>
              <a:r>
                <a:rPr lang="en-US" altLang="en-US" sz="1100" b="1">
                  <a:solidFill>
                    <a:srgbClr val="626564"/>
                  </a:solidFill>
                  <a:latin typeface="Calibri" panose="020F0502020204030204" pitchFamily="34" charset="0"/>
                  <a:ea typeface="新細明體" charset="-120"/>
                </a:rPr>
                <a:t>SD CARD</a:t>
              </a:r>
              <a:endParaRPr lang="en-US" altLang="en-US" sz="1100" b="1">
                <a:solidFill>
                  <a:srgbClr val="0070C0"/>
                </a:solidFill>
                <a:latin typeface="Calibri" panose="020F0502020204030204" pitchFamily="34" charset="0"/>
                <a:ea typeface="新細明體" charset="-120"/>
              </a:endParaRPr>
            </a:p>
          </p:txBody>
        </p:sp>
        <p:sp>
          <p:nvSpPr>
            <p:cNvPr id="14" name="Freeform 16">
              <a:extLst>
                <a:ext uri="{FF2B5EF4-FFF2-40B4-BE49-F238E27FC236}">
                  <a16:creationId xmlns:a16="http://schemas.microsoft.com/office/drawing/2014/main" id="{D07A2AC5-4543-4A83-90AC-FEDB764F9719}"/>
                </a:ext>
              </a:extLst>
            </p:cNvPr>
            <p:cNvSpPr>
              <a:spLocks/>
            </p:cNvSpPr>
            <p:nvPr/>
          </p:nvSpPr>
          <p:spPr bwMode="auto">
            <a:xfrm flipH="1">
              <a:off x="2305911" y="3004982"/>
              <a:ext cx="206513" cy="519867"/>
            </a:xfrm>
            <a:custGeom>
              <a:avLst/>
              <a:gdLst>
                <a:gd name="T0" fmla="*/ 0 w 674715"/>
                <a:gd name="T1" fmla="*/ 0 h 1098065"/>
                <a:gd name="T2" fmla="*/ 103353 w 674715"/>
                <a:gd name="T3" fmla="*/ 0 h 1098065"/>
                <a:gd name="T4" fmla="*/ 105421 w 674715"/>
                <a:gd name="T5" fmla="*/ 399090 h 1098065"/>
                <a:gd name="T6" fmla="*/ 105421 w 674715"/>
                <a:gd name="T7" fmla="*/ 399090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15" name="Freeform 17">
              <a:extLst>
                <a:ext uri="{FF2B5EF4-FFF2-40B4-BE49-F238E27FC236}">
                  <a16:creationId xmlns:a16="http://schemas.microsoft.com/office/drawing/2014/main" id="{52F372B8-1B3B-4175-A414-B9BB8083EA5C}"/>
                </a:ext>
              </a:extLst>
            </p:cNvPr>
            <p:cNvSpPr>
              <a:spLocks/>
            </p:cNvSpPr>
            <p:nvPr/>
          </p:nvSpPr>
          <p:spPr bwMode="auto">
            <a:xfrm flipH="1" flipV="1">
              <a:off x="3085020" y="3998985"/>
              <a:ext cx="213520" cy="272351"/>
            </a:xfrm>
            <a:custGeom>
              <a:avLst/>
              <a:gdLst>
                <a:gd name="T0" fmla="*/ 0 w 674715"/>
                <a:gd name="T1" fmla="*/ 0 h 1098065"/>
                <a:gd name="T2" fmla="*/ 40372 w 674715"/>
                <a:gd name="T3" fmla="*/ 0 h 1098065"/>
                <a:gd name="T4" fmla="*/ 41180 w 674715"/>
                <a:gd name="T5" fmla="*/ 383925 h 1098065"/>
                <a:gd name="T6" fmla="*/ 41180 w 674715"/>
                <a:gd name="T7" fmla="*/ 383925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16" name="Freeform 18">
              <a:extLst>
                <a:ext uri="{FF2B5EF4-FFF2-40B4-BE49-F238E27FC236}">
                  <a16:creationId xmlns:a16="http://schemas.microsoft.com/office/drawing/2014/main" id="{56934236-8DF0-475B-9088-896EB5EF2FDA}"/>
                </a:ext>
              </a:extLst>
            </p:cNvPr>
            <p:cNvSpPr>
              <a:spLocks/>
            </p:cNvSpPr>
            <p:nvPr/>
          </p:nvSpPr>
          <p:spPr bwMode="auto">
            <a:xfrm flipV="1">
              <a:off x="2383882" y="3965037"/>
              <a:ext cx="191584" cy="306298"/>
            </a:xfrm>
            <a:custGeom>
              <a:avLst/>
              <a:gdLst>
                <a:gd name="T0" fmla="*/ 0 w 674715"/>
                <a:gd name="T1" fmla="*/ 0 h 1098065"/>
                <a:gd name="T2" fmla="*/ 45935 w 674715"/>
                <a:gd name="T3" fmla="*/ 0 h 1098065"/>
                <a:gd name="T4" fmla="*/ 46854 w 674715"/>
                <a:gd name="T5" fmla="*/ 479328 h 1098065"/>
                <a:gd name="T6" fmla="*/ 46854 w 674715"/>
                <a:gd name="T7" fmla="*/ 479328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19" name="TextBox 33">
              <a:extLst>
                <a:ext uri="{FF2B5EF4-FFF2-40B4-BE49-F238E27FC236}">
                  <a16:creationId xmlns:a16="http://schemas.microsoft.com/office/drawing/2014/main" id="{37548DB2-27FE-4533-B33E-797C734DDFAB}"/>
                </a:ext>
              </a:extLst>
            </p:cNvPr>
            <p:cNvSpPr txBox="1">
              <a:spLocks noChangeArrowheads="1"/>
            </p:cNvSpPr>
            <p:nvPr/>
          </p:nvSpPr>
          <p:spPr bwMode="auto">
            <a:xfrm>
              <a:off x="2777170" y="4233242"/>
              <a:ext cx="7715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r" eaLnBrk="0" fontAlgn="base" hangingPunct="0">
                <a:spcBef>
                  <a:spcPct val="0"/>
                </a:spcBef>
                <a:spcAft>
                  <a:spcPct val="0"/>
                </a:spcAft>
                <a:buClrTx/>
                <a:buNone/>
                <a:defRPr/>
              </a:pPr>
              <a:r>
                <a:rPr lang="en-US" altLang="en-US" sz="1100" b="1">
                  <a:solidFill>
                    <a:srgbClr val="36383B"/>
                  </a:solidFill>
                  <a:latin typeface="Calibri" panose="020F0502020204030204" pitchFamily="34" charset="0"/>
                  <a:ea typeface="新細明體" charset="-120"/>
                </a:rPr>
                <a:t>SIM#2</a:t>
              </a:r>
            </a:p>
          </p:txBody>
        </p:sp>
        <p:sp>
          <p:nvSpPr>
            <p:cNvPr id="20" name="Freeform 22">
              <a:extLst>
                <a:ext uri="{FF2B5EF4-FFF2-40B4-BE49-F238E27FC236}">
                  <a16:creationId xmlns:a16="http://schemas.microsoft.com/office/drawing/2014/main" id="{4212B1F3-0C4D-4C27-8D5B-CE24580A8CB9}"/>
                </a:ext>
              </a:extLst>
            </p:cNvPr>
            <p:cNvSpPr>
              <a:spLocks/>
            </p:cNvSpPr>
            <p:nvPr/>
          </p:nvSpPr>
          <p:spPr bwMode="auto">
            <a:xfrm flipH="1" flipV="1">
              <a:off x="3835330" y="4005334"/>
              <a:ext cx="216944" cy="266001"/>
            </a:xfrm>
            <a:custGeom>
              <a:avLst/>
              <a:gdLst>
                <a:gd name="T0" fmla="*/ 0 w 674715"/>
                <a:gd name="T1" fmla="*/ 0 h 1098065"/>
                <a:gd name="T2" fmla="*/ 40372 w 674715"/>
                <a:gd name="T3" fmla="*/ 0 h 1098065"/>
                <a:gd name="T4" fmla="*/ 41180 w 674715"/>
                <a:gd name="T5" fmla="*/ 383925 h 1098065"/>
                <a:gd name="T6" fmla="*/ 41180 w 674715"/>
                <a:gd name="T7" fmla="*/ 383925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21" name="TextBox 33">
              <a:extLst>
                <a:ext uri="{FF2B5EF4-FFF2-40B4-BE49-F238E27FC236}">
                  <a16:creationId xmlns:a16="http://schemas.microsoft.com/office/drawing/2014/main" id="{73948E3E-AD9F-47F4-A4C7-F83C3ABEC9D9}"/>
                </a:ext>
              </a:extLst>
            </p:cNvPr>
            <p:cNvSpPr txBox="1">
              <a:spLocks noChangeArrowheads="1"/>
            </p:cNvSpPr>
            <p:nvPr/>
          </p:nvSpPr>
          <p:spPr bwMode="auto">
            <a:xfrm>
              <a:off x="3500244" y="4230842"/>
              <a:ext cx="7715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r" eaLnBrk="0" fontAlgn="base" hangingPunct="0">
                <a:spcBef>
                  <a:spcPct val="0"/>
                </a:spcBef>
                <a:spcAft>
                  <a:spcPct val="0"/>
                </a:spcAft>
                <a:buClrTx/>
                <a:buNone/>
                <a:defRPr/>
              </a:pPr>
              <a:r>
                <a:rPr lang="en-US" altLang="en-US" sz="1100" b="1">
                  <a:solidFill>
                    <a:srgbClr val="36383B"/>
                  </a:solidFill>
                  <a:latin typeface="Calibri" panose="020F0502020204030204" pitchFamily="34" charset="0"/>
                  <a:ea typeface="新細明體" charset="-120"/>
                </a:rPr>
                <a:t>SIM#1</a:t>
              </a:r>
            </a:p>
          </p:txBody>
        </p:sp>
        <p:sp>
          <p:nvSpPr>
            <p:cNvPr id="22" name="Freeform 24">
              <a:extLst>
                <a:ext uri="{FF2B5EF4-FFF2-40B4-BE49-F238E27FC236}">
                  <a16:creationId xmlns:a16="http://schemas.microsoft.com/office/drawing/2014/main" id="{55985974-3E0E-444C-94E7-193435B950A8}"/>
                </a:ext>
              </a:extLst>
            </p:cNvPr>
            <p:cNvSpPr>
              <a:spLocks/>
            </p:cNvSpPr>
            <p:nvPr/>
          </p:nvSpPr>
          <p:spPr bwMode="auto">
            <a:xfrm flipH="1">
              <a:off x="2826609" y="2779315"/>
              <a:ext cx="212864" cy="726484"/>
            </a:xfrm>
            <a:custGeom>
              <a:avLst/>
              <a:gdLst>
                <a:gd name="T0" fmla="*/ 0 w 674715"/>
                <a:gd name="T1" fmla="*/ 0 h 1098065"/>
                <a:gd name="T2" fmla="*/ 103353 w 674715"/>
                <a:gd name="T3" fmla="*/ 0 h 1098065"/>
                <a:gd name="T4" fmla="*/ 105421 w 674715"/>
                <a:gd name="T5" fmla="*/ 399090 h 1098065"/>
                <a:gd name="T6" fmla="*/ 105421 w 674715"/>
                <a:gd name="T7" fmla="*/ 399090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23" name="Freeform 26">
              <a:extLst>
                <a:ext uri="{FF2B5EF4-FFF2-40B4-BE49-F238E27FC236}">
                  <a16:creationId xmlns:a16="http://schemas.microsoft.com/office/drawing/2014/main" id="{EF473BED-1FDF-4CA1-AAEF-8C953746E1B9}"/>
                </a:ext>
              </a:extLst>
            </p:cNvPr>
            <p:cNvSpPr>
              <a:spLocks/>
            </p:cNvSpPr>
            <p:nvPr/>
          </p:nvSpPr>
          <p:spPr bwMode="auto">
            <a:xfrm>
              <a:off x="4010885" y="3011980"/>
              <a:ext cx="144463" cy="510348"/>
            </a:xfrm>
            <a:custGeom>
              <a:avLst/>
              <a:gdLst>
                <a:gd name="T0" fmla="*/ 0 w 674715"/>
                <a:gd name="T1" fmla="*/ 0 h 1098065"/>
                <a:gd name="T2" fmla="*/ 103353 w 674715"/>
                <a:gd name="T3" fmla="*/ 0 h 1098065"/>
                <a:gd name="T4" fmla="*/ 105421 w 674715"/>
                <a:gd name="T5" fmla="*/ 399090 h 1098065"/>
                <a:gd name="T6" fmla="*/ 105421 w 674715"/>
                <a:gd name="T7" fmla="*/ 399090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36383B"/>
                </a:solidFill>
                <a:latin typeface="Verdana"/>
                <a:ea typeface="MS PGothic"/>
                <a:cs typeface="新細明體" charset="0"/>
              </a:endParaRPr>
            </a:p>
          </p:txBody>
        </p:sp>
        <p:sp>
          <p:nvSpPr>
            <p:cNvPr id="24" name="TextBox 30">
              <a:extLst>
                <a:ext uri="{FF2B5EF4-FFF2-40B4-BE49-F238E27FC236}">
                  <a16:creationId xmlns:a16="http://schemas.microsoft.com/office/drawing/2014/main" id="{36EB79EC-8C24-454B-A8FD-1A2CA868E142}"/>
                </a:ext>
              </a:extLst>
            </p:cNvPr>
            <p:cNvSpPr txBox="1">
              <a:spLocks noChangeArrowheads="1"/>
            </p:cNvSpPr>
            <p:nvPr/>
          </p:nvSpPr>
          <p:spPr bwMode="auto">
            <a:xfrm>
              <a:off x="3102931" y="2782737"/>
              <a:ext cx="1184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Cellular main</a:t>
              </a:r>
            </a:p>
          </p:txBody>
        </p:sp>
        <p:sp>
          <p:nvSpPr>
            <p:cNvPr id="25" name="TextBox 30">
              <a:extLst>
                <a:ext uri="{FF2B5EF4-FFF2-40B4-BE49-F238E27FC236}">
                  <a16:creationId xmlns:a16="http://schemas.microsoft.com/office/drawing/2014/main" id="{D24137B4-8D58-448E-9F32-AE21BAF7254A}"/>
                </a:ext>
              </a:extLst>
            </p:cNvPr>
            <p:cNvSpPr txBox="1">
              <a:spLocks noChangeArrowheads="1"/>
            </p:cNvSpPr>
            <p:nvPr/>
          </p:nvSpPr>
          <p:spPr bwMode="auto">
            <a:xfrm>
              <a:off x="2185033" y="2765760"/>
              <a:ext cx="1184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Wi-Fi</a:t>
              </a:r>
            </a:p>
          </p:txBody>
        </p:sp>
      </p:grpSp>
      <p:grpSp>
        <p:nvGrpSpPr>
          <p:cNvPr id="34" name="Group 33">
            <a:extLst>
              <a:ext uri="{FF2B5EF4-FFF2-40B4-BE49-F238E27FC236}">
                <a16:creationId xmlns:a16="http://schemas.microsoft.com/office/drawing/2014/main" id="{8FAB86C3-8275-417D-898D-A1F5A7C2B579}"/>
              </a:ext>
            </a:extLst>
          </p:cNvPr>
          <p:cNvGrpSpPr/>
          <p:nvPr/>
        </p:nvGrpSpPr>
        <p:grpSpPr>
          <a:xfrm>
            <a:off x="8195498" y="3716648"/>
            <a:ext cx="3331466" cy="1650567"/>
            <a:chOff x="6935362" y="3028958"/>
            <a:chExt cx="3331466" cy="1650567"/>
          </a:xfrm>
        </p:grpSpPr>
        <p:pic>
          <p:nvPicPr>
            <p:cNvPr id="8" name="Picture 7">
              <a:extLst>
                <a:ext uri="{FF2B5EF4-FFF2-40B4-BE49-F238E27FC236}">
                  <a16:creationId xmlns:a16="http://schemas.microsoft.com/office/drawing/2014/main" id="{4C019ACE-3654-44F6-B8FF-B79BE8B283D9}"/>
                </a:ext>
              </a:extLst>
            </p:cNvPr>
            <p:cNvPicPr>
              <a:picLocks noChangeAspect="1"/>
            </p:cNvPicPr>
            <p:nvPr/>
          </p:nvPicPr>
          <p:blipFill rotWithShape="1">
            <a:blip r:embed="rId5">
              <a:extLst>
                <a:ext uri="{28A0092B-C50C-407E-A947-70E740481C1C}">
                  <a14:useLocalDpi xmlns:a14="http://schemas.microsoft.com/office/drawing/2010/main" val="0"/>
                </a:ext>
              </a:extLst>
            </a:blip>
            <a:srcRect t="34607" b="26789"/>
            <a:stretch/>
          </p:blipFill>
          <p:spPr>
            <a:xfrm>
              <a:off x="6935362" y="3028958"/>
              <a:ext cx="3174969" cy="1225662"/>
            </a:xfrm>
            <a:prstGeom prst="rect">
              <a:avLst/>
            </a:prstGeom>
          </p:spPr>
        </p:pic>
        <p:sp>
          <p:nvSpPr>
            <p:cNvPr id="10" name="TextBox 29">
              <a:extLst>
                <a:ext uri="{FF2B5EF4-FFF2-40B4-BE49-F238E27FC236}">
                  <a16:creationId xmlns:a16="http://schemas.microsoft.com/office/drawing/2014/main" id="{28D46309-5229-47E5-88A7-921380A584D1}"/>
                </a:ext>
              </a:extLst>
            </p:cNvPr>
            <p:cNvSpPr txBox="1">
              <a:spLocks noChangeArrowheads="1"/>
            </p:cNvSpPr>
            <p:nvPr/>
          </p:nvSpPr>
          <p:spPr bwMode="auto">
            <a:xfrm>
              <a:off x="8152918" y="4204867"/>
              <a:ext cx="6205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DB9</a:t>
              </a:r>
            </a:p>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RS232</a:t>
              </a:r>
              <a:endParaRPr lang="en-US" altLang="en-US" sz="1000" b="1" i="1" baseline="100000">
                <a:solidFill>
                  <a:srgbClr val="36383B"/>
                </a:solidFill>
                <a:latin typeface="Calibri" panose="020F0502020204030204" pitchFamily="34" charset="0"/>
                <a:ea typeface="新細明體" charset="-120"/>
              </a:endParaRPr>
            </a:p>
          </p:txBody>
        </p:sp>
        <p:sp>
          <p:nvSpPr>
            <p:cNvPr id="13" name="Freeform 15">
              <a:extLst>
                <a:ext uri="{FF2B5EF4-FFF2-40B4-BE49-F238E27FC236}">
                  <a16:creationId xmlns:a16="http://schemas.microsoft.com/office/drawing/2014/main" id="{118A77B4-2AD7-4177-A8AA-E73538A0C447}"/>
                </a:ext>
              </a:extLst>
            </p:cNvPr>
            <p:cNvSpPr>
              <a:spLocks/>
            </p:cNvSpPr>
            <p:nvPr/>
          </p:nvSpPr>
          <p:spPr bwMode="auto">
            <a:xfrm flipH="1" flipV="1">
              <a:off x="8257824" y="3854294"/>
              <a:ext cx="122077" cy="378055"/>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sp>
          <p:nvSpPr>
            <p:cNvPr id="17" name="TextBox 29">
              <a:extLst>
                <a:ext uri="{FF2B5EF4-FFF2-40B4-BE49-F238E27FC236}">
                  <a16:creationId xmlns:a16="http://schemas.microsoft.com/office/drawing/2014/main" id="{B411047A-7346-4C48-8CF1-7B4989747217}"/>
                </a:ext>
              </a:extLst>
            </p:cNvPr>
            <p:cNvSpPr txBox="1">
              <a:spLocks noChangeArrowheads="1"/>
            </p:cNvSpPr>
            <p:nvPr/>
          </p:nvSpPr>
          <p:spPr bwMode="auto">
            <a:xfrm flipH="1">
              <a:off x="7571042" y="4204868"/>
              <a:ext cx="8400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RESET</a:t>
              </a:r>
              <a:endParaRPr lang="en-US" altLang="en-US" sz="1000" b="1" i="1" baseline="100000">
                <a:solidFill>
                  <a:srgbClr val="36383B"/>
                </a:solidFill>
                <a:latin typeface="Calibri" panose="020F0502020204030204" pitchFamily="34" charset="0"/>
                <a:ea typeface="新細明體" charset="-120"/>
              </a:endParaRPr>
            </a:p>
          </p:txBody>
        </p:sp>
        <p:sp>
          <p:nvSpPr>
            <p:cNvPr id="18" name="Freeform 20">
              <a:extLst>
                <a:ext uri="{FF2B5EF4-FFF2-40B4-BE49-F238E27FC236}">
                  <a16:creationId xmlns:a16="http://schemas.microsoft.com/office/drawing/2014/main" id="{9769B582-6C76-44BC-98A3-E6BD7A905930}"/>
                </a:ext>
              </a:extLst>
            </p:cNvPr>
            <p:cNvSpPr>
              <a:spLocks/>
            </p:cNvSpPr>
            <p:nvPr/>
          </p:nvSpPr>
          <p:spPr bwMode="auto">
            <a:xfrm flipH="1" flipV="1">
              <a:off x="7683458" y="4075052"/>
              <a:ext cx="137585" cy="157296"/>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sp>
          <p:nvSpPr>
            <p:cNvPr id="26" name="Freeform 29">
              <a:extLst>
                <a:ext uri="{FF2B5EF4-FFF2-40B4-BE49-F238E27FC236}">
                  <a16:creationId xmlns:a16="http://schemas.microsoft.com/office/drawing/2014/main" id="{40254A74-4DDE-456D-8ED8-844CCC521F11}"/>
                </a:ext>
              </a:extLst>
            </p:cNvPr>
            <p:cNvSpPr>
              <a:spLocks/>
            </p:cNvSpPr>
            <p:nvPr/>
          </p:nvSpPr>
          <p:spPr bwMode="auto">
            <a:xfrm flipH="1" flipV="1">
              <a:off x="8951267" y="4096159"/>
              <a:ext cx="84840" cy="235286"/>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sp>
          <p:nvSpPr>
            <p:cNvPr id="27" name="Freeform 30">
              <a:extLst>
                <a:ext uri="{FF2B5EF4-FFF2-40B4-BE49-F238E27FC236}">
                  <a16:creationId xmlns:a16="http://schemas.microsoft.com/office/drawing/2014/main" id="{11B4199E-7117-4378-82A8-A25C51353F2C}"/>
                </a:ext>
              </a:extLst>
            </p:cNvPr>
            <p:cNvSpPr>
              <a:spLocks/>
            </p:cNvSpPr>
            <p:nvPr/>
          </p:nvSpPr>
          <p:spPr bwMode="auto">
            <a:xfrm flipH="1" flipV="1">
              <a:off x="9383331" y="4095961"/>
              <a:ext cx="84840" cy="235286"/>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sp>
          <p:nvSpPr>
            <p:cNvPr id="28" name="TextBox 29">
              <a:extLst>
                <a:ext uri="{FF2B5EF4-FFF2-40B4-BE49-F238E27FC236}">
                  <a16:creationId xmlns:a16="http://schemas.microsoft.com/office/drawing/2014/main" id="{55B13860-E32B-49AD-A5F4-D0B14CE3BD40}"/>
                </a:ext>
              </a:extLst>
            </p:cNvPr>
            <p:cNvSpPr txBox="1">
              <a:spLocks noChangeArrowheads="1"/>
            </p:cNvSpPr>
            <p:nvPr/>
          </p:nvSpPr>
          <p:spPr bwMode="auto">
            <a:xfrm flipH="1">
              <a:off x="7410388" y="4433304"/>
              <a:ext cx="9759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Digital I/</a:t>
              </a:r>
              <a:r>
                <a:rPr lang="en-US" altLang="en-US" sz="1000" b="1" err="1">
                  <a:solidFill>
                    <a:srgbClr val="36383B"/>
                  </a:solidFill>
                  <a:latin typeface="Calibri" panose="020F0502020204030204" pitchFamily="34" charset="0"/>
                  <a:ea typeface="新細明體" charset="-120"/>
                </a:rPr>
                <a:t>Os</a:t>
              </a:r>
              <a:endParaRPr lang="en-US" altLang="en-US" sz="1000" b="1" i="1" baseline="100000">
                <a:solidFill>
                  <a:srgbClr val="36383B"/>
                </a:solidFill>
                <a:latin typeface="Calibri" panose="020F0502020204030204" pitchFamily="34" charset="0"/>
                <a:ea typeface="新細明體" charset="-120"/>
              </a:endParaRPr>
            </a:p>
          </p:txBody>
        </p:sp>
        <p:sp>
          <p:nvSpPr>
            <p:cNvPr id="29" name="TextBox 29">
              <a:extLst>
                <a:ext uri="{FF2B5EF4-FFF2-40B4-BE49-F238E27FC236}">
                  <a16:creationId xmlns:a16="http://schemas.microsoft.com/office/drawing/2014/main" id="{FFDBD1FB-9ACC-451A-8B29-A50192F63EE7}"/>
                </a:ext>
              </a:extLst>
            </p:cNvPr>
            <p:cNvSpPr txBox="1">
              <a:spLocks noChangeArrowheads="1"/>
            </p:cNvSpPr>
            <p:nvPr/>
          </p:nvSpPr>
          <p:spPr bwMode="auto">
            <a:xfrm>
              <a:off x="8872190" y="4299080"/>
              <a:ext cx="620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a:solidFill>
                    <a:srgbClr val="36383B"/>
                  </a:solidFill>
                  <a:latin typeface="Calibri" panose="020F0502020204030204" pitchFamily="34" charset="0"/>
                  <a:ea typeface="新細明體" charset="-120"/>
                </a:rPr>
                <a:t>LAN</a:t>
              </a:r>
              <a:endParaRPr lang="en-US" altLang="en-US" sz="1000" b="1" i="1" baseline="100000">
                <a:solidFill>
                  <a:srgbClr val="36383B"/>
                </a:solidFill>
                <a:latin typeface="Calibri" panose="020F0502020204030204" pitchFamily="34" charset="0"/>
                <a:ea typeface="新細明體" charset="-120"/>
              </a:endParaRPr>
            </a:p>
          </p:txBody>
        </p:sp>
        <p:sp>
          <p:nvSpPr>
            <p:cNvPr id="30" name="TextBox 29">
              <a:extLst>
                <a:ext uri="{FF2B5EF4-FFF2-40B4-BE49-F238E27FC236}">
                  <a16:creationId xmlns:a16="http://schemas.microsoft.com/office/drawing/2014/main" id="{F746BB55-81C1-4CC1-BD79-4D3ECF79B79A}"/>
                </a:ext>
              </a:extLst>
            </p:cNvPr>
            <p:cNvSpPr txBox="1">
              <a:spLocks noChangeArrowheads="1"/>
            </p:cNvSpPr>
            <p:nvPr/>
          </p:nvSpPr>
          <p:spPr bwMode="auto">
            <a:xfrm>
              <a:off x="9301308" y="4288814"/>
              <a:ext cx="9655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3"/>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4"/>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000" b="1" dirty="0">
                  <a:solidFill>
                    <a:srgbClr val="36383B"/>
                  </a:solidFill>
                  <a:latin typeface="Calibri" panose="020F0502020204030204" pitchFamily="34" charset="0"/>
                  <a:ea typeface="新細明體" charset="-120"/>
                </a:rPr>
                <a:t>WAN/LAN#2</a:t>
              </a:r>
              <a:endParaRPr lang="en-US" altLang="en-US" sz="1000" b="1" i="1" baseline="100000" dirty="0">
                <a:solidFill>
                  <a:srgbClr val="36383B"/>
                </a:solidFill>
                <a:latin typeface="Calibri" panose="020F0502020204030204" pitchFamily="34" charset="0"/>
                <a:ea typeface="新細明體" charset="-120"/>
              </a:endParaRPr>
            </a:p>
          </p:txBody>
        </p:sp>
        <p:sp>
          <p:nvSpPr>
            <p:cNvPr id="31" name="Freeform 34">
              <a:extLst>
                <a:ext uri="{FF2B5EF4-FFF2-40B4-BE49-F238E27FC236}">
                  <a16:creationId xmlns:a16="http://schemas.microsoft.com/office/drawing/2014/main" id="{490D3B5E-848E-42E2-A186-4573242464B8}"/>
                </a:ext>
              </a:extLst>
            </p:cNvPr>
            <p:cNvSpPr>
              <a:spLocks/>
            </p:cNvSpPr>
            <p:nvPr/>
          </p:nvSpPr>
          <p:spPr bwMode="auto">
            <a:xfrm flipH="1" flipV="1">
              <a:off x="7505673" y="3906933"/>
              <a:ext cx="153198" cy="564793"/>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solidFill>
                <a:srgbClr val="0070C0"/>
              </a:solidFill>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grpSp>
      <p:pic>
        <p:nvPicPr>
          <p:cNvPr id="32" name="Picture 31" descr="A picture containing drawing&#10;&#10;Description automatically generated">
            <a:extLst>
              <a:ext uri="{FF2B5EF4-FFF2-40B4-BE49-F238E27FC236}">
                <a16:creationId xmlns:a16="http://schemas.microsoft.com/office/drawing/2014/main" id="{9F3F01C5-ECBA-49DE-ADA9-04B6E59EB087}"/>
              </a:ext>
            </a:extLst>
          </p:cNvPr>
          <p:cNvPicPr>
            <a:picLocks noChangeAspect="1"/>
          </p:cNvPicPr>
          <p:nvPr/>
        </p:nvPicPr>
        <p:blipFill rotWithShape="1">
          <a:blip r:embed="rId6"/>
          <a:srcRect l="22436" t="24466" r="23720" b="18435"/>
          <a:stretch/>
        </p:blipFill>
        <p:spPr>
          <a:xfrm>
            <a:off x="628181" y="2940371"/>
            <a:ext cx="3657600" cy="2746167"/>
          </a:xfrm>
          <a:prstGeom prst="rect">
            <a:avLst/>
          </a:prstGeom>
        </p:spPr>
      </p:pic>
    </p:spTree>
    <p:extLst>
      <p:ext uri="{BB962C8B-B14F-4D97-AF65-F5344CB8AC3E}">
        <p14:creationId xmlns:p14="http://schemas.microsoft.com/office/powerpoint/2010/main" val="39206632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3B226-1D21-4C8F-BDF6-890543111CDC}"/>
              </a:ext>
            </a:extLst>
          </p:cNvPr>
          <p:cNvSpPr>
            <a:spLocks noGrp="1"/>
          </p:cNvSpPr>
          <p:nvPr>
            <p:ph type="sldNum" sz="quarter" idx="10"/>
          </p:nvPr>
        </p:nvSpPr>
        <p:spPr/>
        <p:txBody>
          <a:bodyPr/>
          <a:lstStyle/>
          <a:p>
            <a:fld id="{9263E5DD-7D79-AA4C-A3D2-BC89EDB73164}" type="slidenum">
              <a:rPr lang="en-US" smtClean="0"/>
              <a:pPr/>
              <a:t>14</a:t>
            </a:fld>
            <a:endParaRPr lang="en-US"/>
          </a:p>
        </p:txBody>
      </p:sp>
      <p:sp>
        <p:nvSpPr>
          <p:cNvPr id="5" name="Title 4">
            <a:extLst>
              <a:ext uri="{FF2B5EF4-FFF2-40B4-BE49-F238E27FC236}">
                <a16:creationId xmlns:a16="http://schemas.microsoft.com/office/drawing/2014/main" id="{9EF0B6DE-F7E5-4E5F-A3C4-CDC573480B0C}"/>
              </a:ext>
            </a:extLst>
          </p:cNvPr>
          <p:cNvSpPr>
            <a:spLocks noGrp="1"/>
          </p:cNvSpPr>
          <p:nvPr>
            <p:ph type="title"/>
          </p:nvPr>
        </p:nvSpPr>
        <p:spPr/>
        <p:txBody>
          <a:bodyPr/>
          <a:lstStyle/>
          <a:p>
            <a:r>
              <a:rPr lang="en-US">
                <a:latin typeface="SF Pro Display"/>
                <a:cs typeface="Arial"/>
              </a:rPr>
              <a:t>Flexible hardware configuration : E220</a:t>
            </a:r>
            <a:endParaRPr lang="en-US" dirty="0"/>
          </a:p>
        </p:txBody>
      </p:sp>
      <p:sp>
        <p:nvSpPr>
          <p:cNvPr id="6" name="Text Placeholder 5">
            <a:extLst>
              <a:ext uri="{FF2B5EF4-FFF2-40B4-BE49-F238E27FC236}">
                <a16:creationId xmlns:a16="http://schemas.microsoft.com/office/drawing/2014/main" id="{F6BBA4ED-6CD6-437F-8D14-31E310887E6A}"/>
              </a:ext>
            </a:extLst>
          </p:cNvPr>
          <p:cNvSpPr>
            <a:spLocks noGrp="1"/>
          </p:cNvSpPr>
          <p:nvPr>
            <p:ph type="body" sz="quarter" idx="11"/>
          </p:nvPr>
        </p:nvSpPr>
        <p:spPr>
          <a:xfrm>
            <a:off x="914400" y="1280160"/>
            <a:ext cx="10515600" cy="540252"/>
          </a:xfrm>
        </p:spPr>
        <p:txBody>
          <a:bodyPr vert="horz" lIns="91440" tIns="45720" rIns="91440" bIns="45720" rtlCol="0" anchor="t">
            <a:noAutofit/>
          </a:bodyPr>
          <a:lstStyle/>
          <a:p>
            <a:r>
              <a:rPr lang="en-US" dirty="0">
                <a:latin typeface="SF Pro Display"/>
                <a:cs typeface="Arial"/>
              </a:rPr>
              <a:t>LTE cat 4 device : The right interfaces for your solution.</a:t>
            </a:r>
          </a:p>
        </p:txBody>
      </p:sp>
      <p:cxnSp>
        <p:nvCxnSpPr>
          <p:cNvPr id="9" name="Straight Connector 8">
            <a:extLst>
              <a:ext uri="{FF2B5EF4-FFF2-40B4-BE49-F238E27FC236}">
                <a16:creationId xmlns:a16="http://schemas.microsoft.com/office/drawing/2014/main" id="{407BA5C5-489B-4101-A97E-FC2235B39ADB}"/>
              </a:ext>
            </a:extLst>
          </p:cNvPr>
          <p:cNvCxnSpPr/>
          <p:nvPr/>
        </p:nvCxnSpPr>
        <p:spPr bwMode="auto">
          <a:xfrm>
            <a:off x="1272483" y="4552110"/>
            <a:ext cx="10244667" cy="0"/>
          </a:xfrm>
          <a:prstGeom prst="line">
            <a:avLst/>
          </a:prstGeom>
          <a:solidFill>
            <a:srgbClr val="79B4D7"/>
          </a:solidFill>
          <a:ln w="31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7" name="Group 16">
            <a:extLst>
              <a:ext uri="{FF2B5EF4-FFF2-40B4-BE49-F238E27FC236}">
                <a16:creationId xmlns:a16="http://schemas.microsoft.com/office/drawing/2014/main" id="{19DD308B-4716-4BD3-B888-BA98B9B7701D}"/>
              </a:ext>
            </a:extLst>
          </p:cNvPr>
          <p:cNvGrpSpPr/>
          <p:nvPr/>
        </p:nvGrpSpPr>
        <p:grpSpPr>
          <a:xfrm>
            <a:off x="5291546" y="4928926"/>
            <a:ext cx="1997711" cy="1594227"/>
            <a:chOff x="3581618" y="4694815"/>
            <a:chExt cx="1997711" cy="1594227"/>
          </a:xfrm>
        </p:grpSpPr>
        <p:sp>
          <p:nvSpPr>
            <p:cNvPr id="42" name="Rectangle 41">
              <a:extLst>
                <a:ext uri="{FF2B5EF4-FFF2-40B4-BE49-F238E27FC236}">
                  <a16:creationId xmlns:a16="http://schemas.microsoft.com/office/drawing/2014/main" id="{DE406265-919F-4112-A096-2245731D7BFD}"/>
                </a:ext>
              </a:extLst>
            </p:cNvPr>
            <p:cNvSpPr/>
            <p:nvPr/>
          </p:nvSpPr>
          <p:spPr>
            <a:xfrm>
              <a:off x="3852035" y="5596545"/>
              <a:ext cx="1425240" cy="692497"/>
            </a:xfrm>
            <a:prstGeom prst="rect">
              <a:avLst/>
            </a:prstGeom>
          </p:spPr>
          <p:txBody>
            <a:bodyPr wrap="none">
              <a:spAutoFit/>
            </a:bodyPr>
            <a:lstStyle/>
            <a:p>
              <a:pPr algn="ctr" eaLnBrk="1" hangingPunct="1"/>
              <a:r>
                <a:rPr lang="en-US" sz="1300" b="1">
                  <a:solidFill>
                    <a:schemeClr val="tx1"/>
                  </a:solidFill>
                  <a:latin typeface="SF Pro Display" panose="00000500000000000000" pitchFamily="2" charset="0"/>
                  <a:ea typeface="SF Pro Display" panose="00000500000000000000" pitchFamily="2" charset="0"/>
                  <a:cs typeface="Helvetica"/>
                </a:rPr>
                <a:t>EXTENDED</a:t>
              </a:r>
            </a:p>
            <a:p>
              <a:pPr algn="ctr" eaLnBrk="1" hangingPunct="1"/>
              <a:r>
                <a:rPr lang="en-US" sz="1300" b="1">
                  <a:solidFill>
                    <a:schemeClr val="tx1"/>
                  </a:solidFill>
                  <a:latin typeface="SF Pro Display" panose="00000500000000000000" pitchFamily="2" charset="0"/>
                  <a:ea typeface="SF Pro Display" panose="00000500000000000000" pitchFamily="2" charset="0"/>
                  <a:cs typeface="Helvetica"/>
                </a:rPr>
                <a:t>TEMP. RANGE </a:t>
              </a:r>
            </a:p>
            <a:p>
              <a:pPr algn="ctr" eaLnBrk="1" hangingPunct="1"/>
              <a:r>
                <a:rPr lang="en-US" sz="1300">
                  <a:solidFill>
                    <a:schemeClr val="tx1"/>
                  </a:solidFill>
                  <a:latin typeface="SF Pro Display" panose="00000500000000000000" pitchFamily="2" charset="0"/>
                  <a:ea typeface="SF Pro Display" panose="00000500000000000000" pitchFamily="2" charset="0"/>
                  <a:cs typeface="Helvetica"/>
                </a:rPr>
                <a:t>(-30</a:t>
              </a:r>
              <a:r>
                <a:rPr lang="en-US" sz="1300">
                  <a:latin typeface="SF Pro Display" panose="00000500000000000000" pitchFamily="2" charset="0"/>
                  <a:ea typeface="SF Pro Display" panose="00000500000000000000" pitchFamily="2" charset="0"/>
                  <a:cs typeface="Helvetica"/>
                </a:rPr>
                <a:t>°</a:t>
              </a:r>
              <a:r>
                <a:rPr lang="en-US" sz="1300">
                  <a:solidFill>
                    <a:schemeClr val="tx1"/>
                  </a:solidFill>
                  <a:latin typeface="SF Pro Display" panose="00000500000000000000" pitchFamily="2" charset="0"/>
                  <a:ea typeface="SF Pro Display" panose="00000500000000000000" pitchFamily="2" charset="0"/>
                  <a:cs typeface="Helvetica"/>
                </a:rPr>
                <a:t>C to +70</a:t>
              </a:r>
              <a:r>
                <a:rPr lang="en-US" sz="1300">
                  <a:latin typeface="SF Pro Display" panose="00000500000000000000" pitchFamily="2" charset="0"/>
                  <a:ea typeface="SF Pro Display" panose="00000500000000000000" pitchFamily="2" charset="0"/>
                  <a:cs typeface="Helvetica"/>
                </a:rPr>
                <a:t>°</a:t>
              </a:r>
              <a:r>
                <a:rPr lang="en-US" sz="1300">
                  <a:solidFill>
                    <a:schemeClr val="tx1"/>
                  </a:solidFill>
                  <a:latin typeface="SF Pro Display" panose="00000500000000000000" pitchFamily="2" charset="0"/>
                  <a:ea typeface="SF Pro Display" panose="00000500000000000000" pitchFamily="2" charset="0"/>
                  <a:cs typeface="Helvetica"/>
                </a:rPr>
                <a:t>C)</a:t>
              </a:r>
            </a:p>
          </p:txBody>
        </p:sp>
        <p:pic>
          <p:nvPicPr>
            <p:cNvPr id="43" name="Picture 42">
              <a:extLst>
                <a:ext uri="{FF2B5EF4-FFF2-40B4-BE49-F238E27FC236}">
                  <a16:creationId xmlns:a16="http://schemas.microsoft.com/office/drawing/2014/main" id="{367499E8-321C-4604-A847-7B44D03F8DAF}"/>
                </a:ext>
              </a:extLst>
            </p:cNvPr>
            <p:cNvPicPr>
              <a:picLocks noChangeAspect="1"/>
            </p:cNvPicPr>
            <p:nvPr/>
          </p:nvPicPr>
          <p:blipFill>
            <a:blip r:embed="rId2">
              <a:duotone>
                <a:schemeClr val="accent1">
                  <a:shade val="45000"/>
                  <a:satMod val="135000"/>
                </a:schemeClr>
                <a:prstClr val="white"/>
              </a:duotone>
              <a:lum bright="-40000"/>
            </a:blip>
            <a:stretch>
              <a:fillRect/>
            </a:stretch>
          </p:blipFill>
          <p:spPr>
            <a:xfrm>
              <a:off x="4198895" y="4694815"/>
              <a:ext cx="731520" cy="731520"/>
            </a:xfrm>
            <a:prstGeom prst="rect">
              <a:avLst/>
            </a:prstGeom>
          </p:spPr>
        </p:pic>
        <p:cxnSp>
          <p:nvCxnSpPr>
            <p:cNvPr id="44" name="Straight Connector 43">
              <a:extLst>
                <a:ext uri="{FF2B5EF4-FFF2-40B4-BE49-F238E27FC236}">
                  <a16:creationId xmlns:a16="http://schemas.microsoft.com/office/drawing/2014/main" id="{643FE784-A8EC-4DE3-8821-12781E8B895B}"/>
                </a:ext>
              </a:extLst>
            </p:cNvPr>
            <p:cNvCxnSpPr/>
            <p:nvPr/>
          </p:nvCxnSpPr>
          <p:spPr bwMode="auto">
            <a:xfrm>
              <a:off x="3581618" y="5070983"/>
              <a:ext cx="583433"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ABE7A9D8-8336-439A-BDD3-209A1C5C26D4}"/>
                </a:ext>
              </a:extLst>
            </p:cNvPr>
            <p:cNvCxnSpPr/>
            <p:nvPr/>
          </p:nvCxnSpPr>
          <p:spPr bwMode="auto">
            <a:xfrm>
              <a:off x="4973249" y="5070983"/>
              <a:ext cx="606080"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18" name="Picture 17" descr="FrontE228.png">
            <a:extLst>
              <a:ext uri="{FF2B5EF4-FFF2-40B4-BE49-F238E27FC236}">
                <a16:creationId xmlns:a16="http://schemas.microsoft.com/office/drawing/2014/main" id="{2E950670-E700-4619-9C57-52098138CB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9885" y="4737898"/>
            <a:ext cx="2870608" cy="1845097"/>
          </a:xfrm>
          <a:prstGeom prst="rect">
            <a:avLst/>
          </a:prstGeom>
        </p:spPr>
      </p:pic>
      <p:grpSp>
        <p:nvGrpSpPr>
          <p:cNvPr id="20" name="Group 19">
            <a:extLst>
              <a:ext uri="{FF2B5EF4-FFF2-40B4-BE49-F238E27FC236}">
                <a16:creationId xmlns:a16="http://schemas.microsoft.com/office/drawing/2014/main" id="{F44B3FD9-9B73-43BC-A5DA-03AD9483A7F7}"/>
              </a:ext>
            </a:extLst>
          </p:cNvPr>
          <p:cNvGrpSpPr/>
          <p:nvPr/>
        </p:nvGrpSpPr>
        <p:grpSpPr>
          <a:xfrm>
            <a:off x="2643658" y="4737898"/>
            <a:ext cx="2720139" cy="1917540"/>
            <a:chOff x="933730" y="4503787"/>
            <a:chExt cx="2720139" cy="1917540"/>
          </a:xfrm>
        </p:grpSpPr>
        <p:pic>
          <p:nvPicPr>
            <p:cNvPr id="39" name="Picture 38" descr="BackE228.png">
              <a:extLst>
                <a:ext uri="{FF2B5EF4-FFF2-40B4-BE49-F238E27FC236}">
                  <a16:creationId xmlns:a16="http://schemas.microsoft.com/office/drawing/2014/main" id="{A81DBB50-DD84-4012-91CC-4D679A5BE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730" y="4503787"/>
              <a:ext cx="2720139" cy="1917540"/>
            </a:xfrm>
            <a:prstGeom prst="rect">
              <a:avLst/>
            </a:prstGeom>
          </p:spPr>
        </p:pic>
        <p:sp>
          <p:nvSpPr>
            <p:cNvPr id="40" name="Rectangle 39">
              <a:extLst>
                <a:ext uri="{FF2B5EF4-FFF2-40B4-BE49-F238E27FC236}">
                  <a16:creationId xmlns:a16="http://schemas.microsoft.com/office/drawing/2014/main" id="{49A5AEF7-46E9-47A2-982A-B782DEF4B5D6}"/>
                </a:ext>
              </a:extLst>
            </p:cNvPr>
            <p:cNvSpPr/>
            <p:nvPr/>
          </p:nvSpPr>
          <p:spPr bwMode="auto">
            <a:xfrm>
              <a:off x="2406649" y="6253008"/>
              <a:ext cx="504825" cy="146194"/>
            </a:xfrm>
            <a:prstGeom prst="rect">
              <a:avLst/>
            </a:prstGeom>
            <a:solidFill>
              <a:schemeClr val="bg1"/>
            </a:solidFill>
            <a:ln>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sp>
          <p:nvSpPr>
            <p:cNvPr id="41" name="Rectangle 40">
              <a:extLst>
                <a:ext uri="{FF2B5EF4-FFF2-40B4-BE49-F238E27FC236}">
                  <a16:creationId xmlns:a16="http://schemas.microsoft.com/office/drawing/2014/main" id="{4F946BBB-CFA0-4AF0-918B-87FD6537D3FA}"/>
                </a:ext>
              </a:extLst>
            </p:cNvPr>
            <p:cNvSpPr/>
            <p:nvPr/>
          </p:nvSpPr>
          <p:spPr bwMode="auto">
            <a:xfrm>
              <a:off x="2756709" y="6148233"/>
              <a:ext cx="98425" cy="68417"/>
            </a:xfrm>
            <a:prstGeom prst="rect">
              <a:avLst/>
            </a:prstGeom>
            <a:solidFill>
              <a:schemeClr val="bg1"/>
            </a:solidFill>
            <a:ln>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grpSp>
        <p:nvGrpSpPr>
          <p:cNvPr id="3" name="Group 2">
            <a:extLst>
              <a:ext uri="{FF2B5EF4-FFF2-40B4-BE49-F238E27FC236}">
                <a16:creationId xmlns:a16="http://schemas.microsoft.com/office/drawing/2014/main" id="{D22E0633-4596-48EF-8EF3-E942883EF3D1}"/>
              </a:ext>
            </a:extLst>
          </p:cNvPr>
          <p:cNvGrpSpPr/>
          <p:nvPr/>
        </p:nvGrpSpPr>
        <p:grpSpPr>
          <a:xfrm>
            <a:off x="1823964" y="1860153"/>
            <a:ext cx="9141703" cy="3072525"/>
            <a:chOff x="1612692" y="1538772"/>
            <a:chExt cx="9141703" cy="3072525"/>
          </a:xfrm>
        </p:grpSpPr>
        <p:sp>
          <p:nvSpPr>
            <p:cNvPr id="8" name="TextBox 28">
              <a:extLst>
                <a:ext uri="{FF2B5EF4-FFF2-40B4-BE49-F238E27FC236}">
                  <a16:creationId xmlns:a16="http://schemas.microsoft.com/office/drawing/2014/main" id="{CF6E76F3-AFA4-4985-B91B-437FF41D52E2}"/>
                </a:ext>
              </a:extLst>
            </p:cNvPr>
            <p:cNvSpPr txBox="1">
              <a:spLocks noChangeArrowheads="1"/>
            </p:cNvSpPr>
            <p:nvPr/>
          </p:nvSpPr>
          <p:spPr bwMode="auto">
            <a:xfrm>
              <a:off x="9077791" y="1538772"/>
              <a:ext cx="13065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l" eaLnBrk="1" hangingPunct="1"/>
              <a:r>
                <a:rPr lang="en-US" sz="1300" dirty="0">
                  <a:latin typeface="SF Pro Display" panose="00000500000000000000" pitchFamily="2" charset="0"/>
                  <a:ea typeface="SF Pro Display" panose="00000500000000000000" pitchFamily="2" charset="0"/>
                  <a:cs typeface="Helvetica"/>
                </a:rPr>
                <a:t>SMA Cellular antenna</a:t>
              </a:r>
            </a:p>
          </p:txBody>
        </p:sp>
        <p:grpSp>
          <p:nvGrpSpPr>
            <p:cNvPr id="10" name="Group 9">
              <a:extLst>
                <a:ext uri="{FF2B5EF4-FFF2-40B4-BE49-F238E27FC236}">
                  <a16:creationId xmlns:a16="http://schemas.microsoft.com/office/drawing/2014/main" id="{494BE7F4-8EB9-4116-A2E1-8D872B0F1473}"/>
                </a:ext>
              </a:extLst>
            </p:cNvPr>
            <p:cNvGrpSpPr/>
            <p:nvPr/>
          </p:nvGrpSpPr>
          <p:grpSpPr>
            <a:xfrm flipV="1">
              <a:off x="7961152" y="3518690"/>
              <a:ext cx="889299" cy="465965"/>
              <a:chOff x="6638200" y="2982090"/>
              <a:chExt cx="889299" cy="465965"/>
            </a:xfrm>
          </p:grpSpPr>
          <p:cxnSp>
            <p:nvCxnSpPr>
              <p:cNvPr id="54" name="Straight Connector 53">
                <a:extLst>
                  <a:ext uri="{FF2B5EF4-FFF2-40B4-BE49-F238E27FC236}">
                    <a16:creationId xmlns:a16="http://schemas.microsoft.com/office/drawing/2014/main" id="{3994DE2C-C1C8-4C83-AF20-FA264807E0BB}"/>
                  </a:ext>
                </a:extLst>
              </p:cNvPr>
              <p:cNvCxnSpPr/>
              <p:nvPr/>
            </p:nvCxnSpPr>
            <p:spPr bwMode="auto">
              <a:xfrm>
                <a:off x="6638200" y="3448055"/>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3DDAA147-95D4-4CC0-BA19-092A31CBBC5D}"/>
                  </a:ext>
                </a:extLst>
              </p:cNvPr>
              <p:cNvCxnSpPr/>
              <p:nvPr/>
            </p:nvCxnSpPr>
            <p:spPr bwMode="auto">
              <a:xfrm rot="5400000">
                <a:off x="6849867" y="3236388"/>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AF20D172-6004-4153-9CCE-E2A343A511D0}"/>
                  </a:ext>
                </a:extLst>
              </p:cNvPr>
              <p:cNvCxnSpPr/>
              <p:nvPr/>
            </p:nvCxnSpPr>
            <p:spPr bwMode="auto">
              <a:xfrm>
                <a:off x="7061534" y="3024721"/>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Oval 56">
                <a:extLst>
                  <a:ext uri="{FF2B5EF4-FFF2-40B4-BE49-F238E27FC236}">
                    <a16:creationId xmlns:a16="http://schemas.microsoft.com/office/drawing/2014/main" id="{931B044D-9ACB-430D-B113-1233BEF10107}"/>
                  </a:ext>
                </a:extLst>
              </p:cNvPr>
              <p:cNvSpPr/>
              <p:nvPr/>
            </p:nvSpPr>
            <p:spPr bwMode="auto">
              <a:xfrm>
                <a:off x="7442237" y="2982090"/>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sp>
          <p:nvSpPr>
            <p:cNvPr id="11" name="TextBox 28">
              <a:extLst>
                <a:ext uri="{FF2B5EF4-FFF2-40B4-BE49-F238E27FC236}">
                  <a16:creationId xmlns:a16="http://schemas.microsoft.com/office/drawing/2014/main" id="{49108782-4009-4A80-BD7F-4C83D5BEBC7A}"/>
                </a:ext>
              </a:extLst>
            </p:cNvPr>
            <p:cNvSpPr txBox="1">
              <a:spLocks noChangeArrowheads="1"/>
            </p:cNvSpPr>
            <p:nvPr/>
          </p:nvSpPr>
          <p:spPr bwMode="auto">
            <a:xfrm>
              <a:off x="8896068" y="3666955"/>
              <a:ext cx="18583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l" eaLnBrk="1" hangingPunct="1"/>
              <a:r>
                <a:rPr lang="en-US" sz="1300">
                  <a:latin typeface="SF Pro Display" panose="00000500000000000000" pitchFamily="2" charset="0"/>
                  <a:ea typeface="SF Pro Display" panose="00000500000000000000" pitchFamily="2" charset="0"/>
                  <a:cs typeface="Helvetica"/>
                </a:rPr>
                <a:t>Switchable WAN/LAN on RJ45</a:t>
              </a:r>
            </a:p>
            <a:p>
              <a:pPr algn="l" eaLnBrk="1" hangingPunct="1"/>
              <a:endParaRPr lang="en-US" sz="1300">
                <a:latin typeface="SF Pro Display" panose="00000500000000000000" pitchFamily="2" charset="0"/>
                <a:ea typeface="SF Pro Display" panose="00000500000000000000" pitchFamily="2" charset="0"/>
                <a:cs typeface="Helvetica"/>
              </a:endParaRPr>
            </a:p>
          </p:txBody>
        </p:sp>
        <p:grpSp>
          <p:nvGrpSpPr>
            <p:cNvPr id="12" name="Group 11">
              <a:extLst>
                <a:ext uri="{FF2B5EF4-FFF2-40B4-BE49-F238E27FC236}">
                  <a16:creationId xmlns:a16="http://schemas.microsoft.com/office/drawing/2014/main" id="{16AC5E8A-D226-4D54-B58E-2B81CB156B50}"/>
                </a:ext>
              </a:extLst>
            </p:cNvPr>
            <p:cNvGrpSpPr/>
            <p:nvPr/>
          </p:nvGrpSpPr>
          <p:grpSpPr>
            <a:xfrm flipH="1">
              <a:off x="3578186" y="1725960"/>
              <a:ext cx="889299" cy="465965"/>
              <a:chOff x="685800" y="1620589"/>
              <a:chExt cx="889299" cy="465965"/>
            </a:xfrm>
          </p:grpSpPr>
          <p:cxnSp>
            <p:nvCxnSpPr>
              <p:cNvPr id="50" name="Straight Connector 49">
                <a:extLst>
                  <a:ext uri="{FF2B5EF4-FFF2-40B4-BE49-F238E27FC236}">
                    <a16:creationId xmlns:a16="http://schemas.microsoft.com/office/drawing/2014/main" id="{F8832F44-4B0C-40CF-A8AE-12E6D1D5CC13}"/>
                  </a:ext>
                </a:extLst>
              </p:cNvPr>
              <p:cNvCxnSpPr/>
              <p:nvPr/>
            </p:nvCxnSpPr>
            <p:spPr bwMode="auto">
              <a:xfrm>
                <a:off x="685800" y="2086554"/>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1A79208D-EA40-4805-9AB7-9CACDA7A8C20}"/>
                  </a:ext>
                </a:extLst>
              </p:cNvPr>
              <p:cNvCxnSpPr/>
              <p:nvPr/>
            </p:nvCxnSpPr>
            <p:spPr bwMode="auto">
              <a:xfrm rot="5400000">
                <a:off x="897467" y="1874887"/>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92CDD6B4-AC25-4D33-8BF6-6EAEA351897D}"/>
                  </a:ext>
                </a:extLst>
              </p:cNvPr>
              <p:cNvCxnSpPr/>
              <p:nvPr/>
            </p:nvCxnSpPr>
            <p:spPr bwMode="auto">
              <a:xfrm>
                <a:off x="1109134" y="1663220"/>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 name="Oval 52">
                <a:extLst>
                  <a:ext uri="{FF2B5EF4-FFF2-40B4-BE49-F238E27FC236}">
                    <a16:creationId xmlns:a16="http://schemas.microsoft.com/office/drawing/2014/main" id="{C1144A39-E9BC-4EB9-9160-D604C10E6C0F}"/>
                  </a:ext>
                </a:extLst>
              </p:cNvPr>
              <p:cNvSpPr/>
              <p:nvPr/>
            </p:nvSpPr>
            <p:spPr bwMode="auto">
              <a:xfrm>
                <a:off x="1489837" y="1620589"/>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grpSp>
          <p:nvGrpSpPr>
            <p:cNvPr id="13" name="Group 12">
              <a:extLst>
                <a:ext uri="{FF2B5EF4-FFF2-40B4-BE49-F238E27FC236}">
                  <a16:creationId xmlns:a16="http://schemas.microsoft.com/office/drawing/2014/main" id="{8207E740-6D50-4C6A-A4ED-C626ECF14D69}"/>
                </a:ext>
              </a:extLst>
            </p:cNvPr>
            <p:cNvGrpSpPr/>
            <p:nvPr/>
          </p:nvGrpSpPr>
          <p:grpSpPr>
            <a:xfrm flipH="1" flipV="1">
              <a:off x="3442330" y="3518688"/>
              <a:ext cx="1302846" cy="465965"/>
              <a:chOff x="6224653" y="2982090"/>
              <a:chExt cx="1302846" cy="465965"/>
            </a:xfrm>
          </p:grpSpPr>
          <p:cxnSp>
            <p:nvCxnSpPr>
              <p:cNvPr id="46" name="Straight Connector 45">
                <a:extLst>
                  <a:ext uri="{FF2B5EF4-FFF2-40B4-BE49-F238E27FC236}">
                    <a16:creationId xmlns:a16="http://schemas.microsoft.com/office/drawing/2014/main" id="{8113A571-1108-4C17-8C0D-7B6844351003}"/>
                  </a:ext>
                </a:extLst>
              </p:cNvPr>
              <p:cNvCxnSpPr/>
              <p:nvPr/>
            </p:nvCxnSpPr>
            <p:spPr bwMode="auto">
              <a:xfrm flipV="1">
                <a:off x="6224653" y="3448055"/>
                <a:ext cx="836880"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A2292890-9FC0-472F-B53F-AEDA187CE6BC}"/>
                  </a:ext>
                </a:extLst>
              </p:cNvPr>
              <p:cNvCxnSpPr/>
              <p:nvPr/>
            </p:nvCxnSpPr>
            <p:spPr bwMode="auto">
              <a:xfrm rot="5400000">
                <a:off x="6849867" y="3236388"/>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9F52B556-B8F8-456E-B14F-EDBFF2139CFE}"/>
                  </a:ext>
                </a:extLst>
              </p:cNvPr>
              <p:cNvCxnSpPr/>
              <p:nvPr/>
            </p:nvCxnSpPr>
            <p:spPr bwMode="auto">
              <a:xfrm>
                <a:off x="7061534" y="3024721"/>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Oval 48">
                <a:extLst>
                  <a:ext uri="{FF2B5EF4-FFF2-40B4-BE49-F238E27FC236}">
                    <a16:creationId xmlns:a16="http://schemas.microsoft.com/office/drawing/2014/main" id="{86F1494C-D0AF-4854-BAFB-ABB21697EF38}"/>
                  </a:ext>
                </a:extLst>
              </p:cNvPr>
              <p:cNvSpPr/>
              <p:nvPr/>
            </p:nvSpPr>
            <p:spPr bwMode="auto">
              <a:xfrm>
                <a:off x="7442237" y="2982090"/>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sp>
          <p:nvSpPr>
            <p:cNvPr id="14" name="TextBox 28">
              <a:extLst>
                <a:ext uri="{FF2B5EF4-FFF2-40B4-BE49-F238E27FC236}">
                  <a16:creationId xmlns:a16="http://schemas.microsoft.com/office/drawing/2014/main" id="{7F5D9AA1-94F2-4B7C-9C13-00373269123F}"/>
                </a:ext>
              </a:extLst>
            </p:cNvPr>
            <p:cNvSpPr txBox="1">
              <a:spLocks noChangeArrowheads="1"/>
            </p:cNvSpPr>
            <p:nvPr/>
          </p:nvSpPr>
          <p:spPr bwMode="auto">
            <a:xfrm>
              <a:off x="1719859" y="2834897"/>
              <a:ext cx="185832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r" eaLnBrk="1" hangingPunct="1"/>
              <a:r>
                <a:rPr lang="it-IT" sz="1300">
                  <a:latin typeface="SF Pro Display" panose="00000500000000000000" pitchFamily="2" charset="0"/>
                  <a:ea typeface="SF Pro Display" panose="00000500000000000000" pitchFamily="2" charset="0"/>
                  <a:cs typeface="Helvetica"/>
                </a:rPr>
                <a:t>RP-SMA</a:t>
              </a:r>
            </a:p>
            <a:p>
              <a:pPr algn="r" eaLnBrk="1" hangingPunct="1"/>
              <a:r>
                <a:rPr lang="it-IT" sz="1300">
                  <a:latin typeface="SF Pro Display" panose="00000500000000000000" pitchFamily="2" charset="0"/>
                  <a:ea typeface="SF Pro Display" panose="00000500000000000000" pitchFamily="2" charset="0"/>
                  <a:cs typeface="Helvetica"/>
                </a:rPr>
                <a:t>Wi-Fi b/g/</a:t>
              </a:r>
              <a:r>
                <a:rPr lang="it-IT" sz="1300" err="1">
                  <a:latin typeface="SF Pro Display" panose="00000500000000000000" pitchFamily="2" charset="0"/>
                  <a:ea typeface="SF Pro Display" panose="00000500000000000000" pitchFamily="2" charset="0"/>
                  <a:cs typeface="Helvetica"/>
                </a:rPr>
                <a:t>n</a:t>
              </a:r>
              <a:r>
                <a:rPr lang="it-IT" sz="1300">
                  <a:latin typeface="SF Pro Display" panose="00000500000000000000" pitchFamily="2" charset="0"/>
                  <a:ea typeface="SF Pro Display" panose="00000500000000000000" pitchFamily="2" charset="0"/>
                  <a:cs typeface="Helvetica"/>
                </a:rPr>
                <a:t> antenna</a:t>
              </a:r>
            </a:p>
          </p:txBody>
        </p:sp>
        <p:sp>
          <p:nvSpPr>
            <p:cNvPr id="15" name="TextBox 28">
              <a:extLst>
                <a:ext uri="{FF2B5EF4-FFF2-40B4-BE49-F238E27FC236}">
                  <a16:creationId xmlns:a16="http://schemas.microsoft.com/office/drawing/2014/main" id="{53B7B717-2A8E-4814-9808-18FE19244BC7}"/>
                </a:ext>
              </a:extLst>
            </p:cNvPr>
            <p:cNvSpPr txBox="1">
              <a:spLocks noChangeArrowheads="1"/>
            </p:cNvSpPr>
            <p:nvPr/>
          </p:nvSpPr>
          <p:spPr bwMode="auto">
            <a:xfrm>
              <a:off x="1819167" y="1579766"/>
              <a:ext cx="175901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r" eaLnBrk="1" hangingPunct="1"/>
              <a:r>
                <a:rPr lang="it-IT" sz="1300">
                  <a:latin typeface="SF Pro Display" panose="00000500000000000000" pitchFamily="2" charset="0"/>
                  <a:ea typeface="SF Pro Display" panose="00000500000000000000" pitchFamily="2" charset="0"/>
                  <a:cs typeface="Helvetica"/>
                </a:rPr>
                <a:t>RP-SMA</a:t>
              </a:r>
            </a:p>
            <a:p>
              <a:pPr algn="r" eaLnBrk="1" hangingPunct="1"/>
              <a:r>
                <a:rPr lang="it-IT" sz="1300">
                  <a:latin typeface="SF Pro Display" panose="00000500000000000000" pitchFamily="2" charset="0"/>
                  <a:ea typeface="SF Pro Display" panose="00000500000000000000" pitchFamily="2" charset="0"/>
                  <a:cs typeface="Helvetica"/>
                </a:rPr>
                <a:t>Wi-Fi b/g/</a:t>
              </a:r>
              <a:r>
                <a:rPr lang="it-IT" sz="1300" err="1">
                  <a:latin typeface="SF Pro Display" panose="00000500000000000000" pitchFamily="2" charset="0"/>
                  <a:ea typeface="SF Pro Display" panose="00000500000000000000" pitchFamily="2" charset="0"/>
                  <a:cs typeface="Helvetica"/>
                </a:rPr>
                <a:t>n</a:t>
              </a:r>
              <a:r>
                <a:rPr lang="it-IT" sz="1300">
                  <a:latin typeface="SF Pro Display" panose="00000500000000000000" pitchFamily="2" charset="0"/>
                  <a:ea typeface="SF Pro Display" panose="00000500000000000000" pitchFamily="2" charset="0"/>
                  <a:cs typeface="Helvetica"/>
                </a:rPr>
                <a:t> antenna</a:t>
              </a:r>
            </a:p>
            <a:p>
              <a:pPr algn="r" eaLnBrk="1" hangingPunct="1"/>
              <a:endParaRPr lang="it-IT" sz="1300">
                <a:latin typeface="SF Pro Display" panose="00000500000000000000" pitchFamily="2" charset="0"/>
                <a:ea typeface="SF Pro Display" panose="00000500000000000000" pitchFamily="2" charset="0"/>
                <a:cs typeface="Helvetica"/>
              </a:endParaRPr>
            </a:p>
          </p:txBody>
        </p:sp>
        <p:sp>
          <p:nvSpPr>
            <p:cNvPr id="16" name="TextBox 28">
              <a:extLst>
                <a:ext uri="{FF2B5EF4-FFF2-40B4-BE49-F238E27FC236}">
                  <a16:creationId xmlns:a16="http://schemas.microsoft.com/office/drawing/2014/main" id="{523E68BF-6A70-49FB-A41E-61B4FE1F6C34}"/>
                </a:ext>
              </a:extLst>
            </p:cNvPr>
            <p:cNvSpPr txBox="1">
              <a:spLocks noChangeArrowheads="1"/>
            </p:cNvSpPr>
            <p:nvPr/>
          </p:nvSpPr>
          <p:spPr bwMode="auto">
            <a:xfrm>
              <a:off x="1719859" y="3518690"/>
              <a:ext cx="163622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r" eaLnBrk="1" hangingPunct="1"/>
              <a:r>
                <a:rPr lang="it-IT" sz="1300">
                  <a:latin typeface="SF Pro Display" panose="00000500000000000000" pitchFamily="2" charset="0"/>
                  <a:ea typeface="SF Pro Display" panose="00000500000000000000" pitchFamily="2" charset="0"/>
                  <a:cs typeface="Helvetica"/>
                </a:rPr>
                <a:t>LAN on RJ45</a:t>
              </a:r>
            </a:p>
            <a:p>
              <a:pPr algn="r" eaLnBrk="1" hangingPunct="1"/>
              <a:r>
                <a:rPr lang="it-IT" sz="1300">
                  <a:latin typeface="SF Pro Display" panose="00000500000000000000" pitchFamily="2" charset="0"/>
                  <a:ea typeface="SF Pro Display" panose="00000500000000000000" pitchFamily="2" charset="0"/>
                  <a:cs typeface="Helvetica"/>
                </a:rPr>
                <a:t>RS-485 and 2 I/Os on 8-pin combicon	</a:t>
              </a:r>
            </a:p>
            <a:p>
              <a:pPr algn="r" eaLnBrk="1" hangingPunct="1"/>
              <a:endParaRPr lang="it-IT" sz="1300">
                <a:latin typeface="SF Pro Display" panose="00000500000000000000" pitchFamily="2" charset="0"/>
                <a:ea typeface="SF Pro Display" panose="00000500000000000000" pitchFamily="2" charset="0"/>
                <a:cs typeface="Helvetica"/>
              </a:endParaRPr>
            </a:p>
          </p:txBody>
        </p:sp>
        <p:pic>
          <p:nvPicPr>
            <p:cNvPr id="19" name="Picture 18" descr="Front.png">
              <a:extLst>
                <a:ext uri="{FF2B5EF4-FFF2-40B4-BE49-F238E27FC236}">
                  <a16:creationId xmlns:a16="http://schemas.microsoft.com/office/drawing/2014/main" id="{81FB2294-3E16-4748-AD3B-4C95E275C8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7485" y="1772294"/>
              <a:ext cx="3721007" cy="2326493"/>
            </a:xfrm>
            <a:prstGeom prst="rect">
              <a:avLst/>
            </a:prstGeom>
          </p:spPr>
        </p:pic>
        <p:grpSp>
          <p:nvGrpSpPr>
            <p:cNvPr id="21" name="Group 20">
              <a:extLst>
                <a:ext uri="{FF2B5EF4-FFF2-40B4-BE49-F238E27FC236}">
                  <a16:creationId xmlns:a16="http://schemas.microsoft.com/office/drawing/2014/main" id="{F63E1B2E-FEFB-4F15-9376-C95EA85D6996}"/>
                </a:ext>
              </a:extLst>
            </p:cNvPr>
            <p:cNvGrpSpPr/>
            <p:nvPr/>
          </p:nvGrpSpPr>
          <p:grpSpPr>
            <a:xfrm flipH="1">
              <a:off x="3716745" y="2447335"/>
              <a:ext cx="1028431" cy="85263"/>
              <a:chOff x="262466" y="2624458"/>
              <a:chExt cx="931930" cy="85262"/>
            </a:xfrm>
          </p:grpSpPr>
          <p:cxnSp>
            <p:nvCxnSpPr>
              <p:cNvPr id="37" name="Straight Connector 36">
                <a:extLst>
                  <a:ext uri="{FF2B5EF4-FFF2-40B4-BE49-F238E27FC236}">
                    <a16:creationId xmlns:a16="http://schemas.microsoft.com/office/drawing/2014/main" id="{CC14B2E2-F07A-401B-A951-0CFF2DC72F1B}"/>
                  </a:ext>
                </a:extLst>
              </p:cNvPr>
              <p:cNvCxnSpPr>
                <a:endCxn id="38" idx="2"/>
              </p:cNvCxnSpPr>
              <p:nvPr/>
            </p:nvCxnSpPr>
            <p:spPr bwMode="auto">
              <a:xfrm>
                <a:off x="262466" y="2667089"/>
                <a:ext cx="846668"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Oval 37">
                <a:extLst>
                  <a:ext uri="{FF2B5EF4-FFF2-40B4-BE49-F238E27FC236}">
                    <a16:creationId xmlns:a16="http://schemas.microsoft.com/office/drawing/2014/main" id="{1F4B2260-6BE6-4428-9FB1-4B13DA6B0E8A}"/>
                  </a:ext>
                </a:extLst>
              </p:cNvPr>
              <p:cNvSpPr/>
              <p:nvPr/>
            </p:nvSpPr>
            <p:spPr bwMode="auto">
              <a:xfrm>
                <a:off x="1109134" y="2624458"/>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sp>
          <p:nvSpPr>
            <p:cNvPr id="22" name="TextBox 28">
              <a:extLst>
                <a:ext uri="{FF2B5EF4-FFF2-40B4-BE49-F238E27FC236}">
                  <a16:creationId xmlns:a16="http://schemas.microsoft.com/office/drawing/2014/main" id="{D29CCE5A-69F1-4F38-8742-1AE93331053F}"/>
                </a:ext>
              </a:extLst>
            </p:cNvPr>
            <p:cNvSpPr txBox="1">
              <a:spLocks noChangeArrowheads="1"/>
            </p:cNvSpPr>
            <p:nvPr/>
          </p:nvSpPr>
          <p:spPr bwMode="auto">
            <a:xfrm>
              <a:off x="1612692" y="2243745"/>
              <a:ext cx="20507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r" eaLnBrk="1" hangingPunct="1"/>
              <a:r>
                <a:rPr lang="fr-FR" sz="1300" dirty="0">
                  <a:latin typeface="SF Pro Display" panose="00000500000000000000" pitchFamily="2" charset="0"/>
                  <a:ea typeface="SF Pro Display" panose="00000500000000000000" pitchFamily="2" charset="0"/>
                  <a:cs typeface="Helvetica"/>
                </a:rPr>
                <a:t>9V~60V DC </a:t>
              </a:r>
              <a:r>
                <a:rPr lang="fr-FR" sz="1300" dirty="0">
                  <a:solidFill>
                    <a:schemeClr val="tx1"/>
                  </a:solidFill>
                  <a:latin typeface="SF Pro Display" panose="00000500000000000000" pitchFamily="2" charset="0"/>
                  <a:ea typeface="SF Pro Display" panose="00000500000000000000" pitchFamily="2" charset="0"/>
                  <a:cs typeface="Helvetica"/>
                </a:rPr>
                <a:t>in</a:t>
              </a:r>
            </a:p>
            <a:p>
              <a:pPr algn="r" eaLnBrk="1" hangingPunct="1"/>
              <a:r>
                <a:rPr lang="fr-FR" sz="1300" dirty="0">
                  <a:latin typeface="SF Pro Display" panose="00000500000000000000" pitchFamily="2" charset="0"/>
                  <a:ea typeface="SF Pro Display" panose="00000500000000000000" pitchFamily="2" charset="0"/>
                  <a:cs typeface="Helvetica"/>
                </a:rPr>
                <a:t>On 2-pin Micro-Fit</a:t>
              </a:r>
            </a:p>
          </p:txBody>
        </p:sp>
        <p:grpSp>
          <p:nvGrpSpPr>
            <p:cNvPr id="23" name="Group 22">
              <a:extLst>
                <a:ext uri="{FF2B5EF4-FFF2-40B4-BE49-F238E27FC236}">
                  <a16:creationId xmlns:a16="http://schemas.microsoft.com/office/drawing/2014/main" id="{3A800226-AD74-44F9-89E9-1B4DAA215280}"/>
                </a:ext>
              </a:extLst>
            </p:cNvPr>
            <p:cNvGrpSpPr/>
            <p:nvPr/>
          </p:nvGrpSpPr>
          <p:grpSpPr>
            <a:xfrm flipH="1" flipV="1">
              <a:off x="3599501" y="2828475"/>
              <a:ext cx="889299" cy="302839"/>
              <a:chOff x="685800" y="1829361"/>
              <a:chExt cx="889299" cy="257193"/>
            </a:xfrm>
          </p:grpSpPr>
          <p:cxnSp>
            <p:nvCxnSpPr>
              <p:cNvPr id="33" name="Straight Connector 32">
                <a:extLst>
                  <a:ext uri="{FF2B5EF4-FFF2-40B4-BE49-F238E27FC236}">
                    <a16:creationId xmlns:a16="http://schemas.microsoft.com/office/drawing/2014/main" id="{1D86D7F4-9A02-432E-B04D-6B1E7C166D7E}"/>
                  </a:ext>
                </a:extLst>
              </p:cNvPr>
              <p:cNvCxnSpPr/>
              <p:nvPr/>
            </p:nvCxnSpPr>
            <p:spPr bwMode="auto">
              <a:xfrm>
                <a:off x="685800" y="2086554"/>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a:extLst>
                  <a:ext uri="{FF2B5EF4-FFF2-40B4-BE49-F238E27FC236}">
                    <a16:creationId xmlns:a16="http://schemas.microsoft.com/office/drawing/2014/main" id="{050E9559-0FD9-48FE-B863-8DA64D13333A}"/>
                  </a:ext>
                </a:extLst>
              </p:cNvPr>
              <p:cNvCxnSpPr/>
              <p:nvPr/>
            </p:nvCxnSpPr>
            <p:spPr bwMode="auto">
              <a:xfrm>
                <a:off x="1109132" y="1872331"/>
                <a:ext cx="1" cy="214222"/>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a:extLst>
                  <a:ext uri="{FF2B5EF4-FFF2-40B4-BE49-F238E27FC236}">
                    <a16:creationId xmlns:a16="http://schemas.microsoft.com/office/drawing/2014/main" id="{340E0A00-1E0A-4D7E-9FEB-7A1920B5BE5B}"/>
                  </a:ext>
                </a:extLst>
              </p:cNvPr>
              <p:cNvCxnSpPr/>
              <p:nvPr/>
            </p:nvCxnSpPr>
            <p:spPr bwMode="auto">
              <a:xfrm>
                <a:off x="1109134" y="1871990"/>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 name="Oval 35">
                <a:extLst>
                  <a:ext uri="{FF2B5EF4-FFF2-40B4-BE49-F238E27FC236}">
                    <a16:creationId xmlns:a16="http://schemas.microsoft.com/office/drawing/2014/main" id="{618CE52F-DD98-4BB1-95C8-438D9E3A5A05}"/>
                  </a:ext>
                </a:extLst>
              </p:cNvPr>
              <p:cNvSpPr/>
              <p:nvPr/>
            </p:nvSpPr>
            <p:spPr bwMode="auto">
              <a:xfrm>
                <a:off x="1489837" y="1829361"/>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grpSp>
          <p:nvGrpSpPr>
            <p:cNvPr id="24" name="Group 23">
              <a:extLst>
                <a:ext uri="{FF2B5EF4-FFF2-40B4-BE49-F238E27FC236}">
                  <a16:creationId xmlns:a16="http://schemas.microsoft.com/office/drawing/2014/main" id="{8A7CE9FC-C6AF-4404-94F0-676C8DB5667F}"/>
                </a:ext>
              </a:extLst>
            </p:cNvPr>
            <p:cNvGrpSpPr/>
            <p:nvPr/>
          </p:nvGrpSpPr>
          <p:grpSpPr>
            <a:xfrm>
              <a:off x="8188492" y="1725960"/>
              <a:ext cx="889299" cy="465965"/>
              <a:chOff x="685800" y="1620589"/>
              <a:chExt cx="889299" cy="465965"/>
            </a:xfrm>
          </p:grpSpPr>
          <p:cxnSp>
            <p:nvCxnSpPr>
              <p:cNvPr id="29" name="Straight Connector 28">
                <a:extLst>
                  <a:ext uri="{FF2B5EF4-FFF2-40B4-BE49-F238E27FC236}">
                    <a16:creationId xmlns:a16="http://schemas.microsoft.com/office/drawing/2014/main" id="{C6EA8F7B-C111-49E2-B1D9-D0E9EDEC1DF1}"/>
                  </a:ext>
                </a:extLst>
              </p:cNvPr>
              <p:cNvCxnSpPr/>
              <p:nvPr/>
            </p:nvCxnSpPr>
            <p:spPr bwMode="auto">
              <a:xfrm>
                <a:off x="685800" y="2086554"/>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a:extLst>
                  <a:ext uri="{FF2B5EF4-FFF2-40B4-BE49-F238E27FC236}">
                    <a16:creationId xmlns:a16="http://schemas.microsoft.com/office/drawing/2014/main" id="{5409F545-464F-4452-8418-F82AFA5DA900}"/>
                  </a:ext>
                </a:extLst>
              </p:cNvPr>
              <p:cNvCxnSpPr/>
              <p:nvPr/>
            </p:nvCxnSpPr>
            <p:spPr bwMode="auto">
              <a:xfrm rot="5400000">
                <a:off x="897467" y="1874887"/>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a:extLst>
                  <a:ext uri="{FF2B5EF4-FFF2-40B4-BE49-F238E27FC236}">
                    <a16:creationId xmlns:a16="http://schemas.microsoft.com/office/drawing/2014/main" id="{8ED39B68-1423-4027-A3BC-AD089FD7FF2C}"/>
                  </a:ext>
                </a:extLst>
              </p:cNvPr>
              <p:cNvCxnSpPr/>
              <p:nvPr/>
            </p:nvCxnSpPr>
            <p:spPr bwMode="auto">
              <a:xfrm>
                <a:off x="1109134" y="1663220"/>
                <a:ext cx="423334"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Oval 31">
                <a:extLst>
                  <a:ext uri="{FF2B5EF4-FFF2-40B4-BE49-F238E27FC236}">
                    <a16:creationId xmlns:a16="http://schemas.microsoft.com/office/drawing/2014/main" id="{BA66C241-8740-4659-993B-656B66D8D9FC}"/>
                  </a:ext>
                </a:extLst>
              </p:cNvPr>
              <p:cNvSpPr/>
              <p:nvPr/>
            </p:nvSpPr>
            <p:spPr bwMode="auto">
              <a:xfrm>
                <a:off x="1489837" y="1620589"/>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grpSp>
          <p:nvGrpSpPr>
            <p:cNvPr id="25" name="Group 24">
              <a:extLst>
                <a:ext uri="{FF2B5EF4-FFF2-40B4-BE49-F238E27FC236}">
                  <a16:creationId xmlns:a16="http://schemas.microsoft.com/office/drawing/2014/main" id="{06BDB3EB-E6E0-42BB-A867-26348D56FD94}"/>
                </a:ext>
              </a:extLst>
            </p:cNvPr>
            <p:cNvGrpSpPr/>
            <p:nvPr/>
          </p:nvGrpSpPr>
          <p:grpSpPr>
            <a:xfrm rot="10800000" flipH="1">
              <a:off x="8188492" y="2749634"/>
              <a:ext cx="1028431" cy="85263"/>
              <a:chOff x="262466" y="2624458"/>
              <a:chExt cx="931930" cy="85262"/>
            </a:xfrm>
          </p:grpSpPr>
          <p:cxnSp>
            <p:nvCxnSpPr>
              <p:cNvPr id="27" name="Straight Connector 26">
                <a:extLst>
                  <a:ext uri="{FF2B5EF4-FFF2-40B4-BE49-F238E27FC236}">
                    <a16:creationId xmlns:a16="http://schemas.microsoft.com/office/drawing/2014/main" id="{71F32D0F-1E75-426C-9DBA-E3717A7035E3}"/>
                  </a:ext>
                </a:extLst>
              </p:cNvPr>
              <p:cNvCxnSpPr>
                <a:endCxn id="28" idx="2"/>
              </p:cNvCxnSpPr>
              <p:nvPr/>
            </p:nvCxnSpPr>
            <p:spPr bwMode="auto">
              <a:xfrm>
                <a:off x="262466" y="2667089"/>
                <a:ext cx="846668" cy="0"/>
              </a:xfrm>
              <a:prstGeom prst="line">
                <a:avLst/>
              </a:prstGeom>
              <a:solidFill>
                <a:srgbClr val="79B4D7"/>
              </a:solidFill>
              <a:ln w="127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Oval 27">
                <a:extLst>
                  <a:ext uri="{FF2B5EF4-FFF2-40B4-BE49-F238E27FC236}">
                    <a16:creationId xmlns:a16="http://schemas.microsoft.com/office/drawing/2014/main" id="{A679B034-3C68-44CB-9303-77DF4489A5F3}"/>
                  </a:ext>
                </a:extLst>
              </p:cNvPr>
              <p:cNvSpPr/>
              <p:nvPr/>
            </p:nvSpPr>
            <p:spPr bwMode="auto">
              <a:xfrm>
                <a:off x="1109134" y="2624458"/>
                <a:ext cx="85262" cy="85262"/>
              </a:xfrm>
              <a:prstGeom prst="ellipse">
                <a:avLst/>
              </a:prstGeom>
              <a:solidFill>
                <a:srgbClr val="FF6600"/>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333333"/>
                  </a:solidFill>
                  <a:effectLst/>
                  <a:latin typeface="SF Pro Display" panose="00000500000000000000" pitchFamily="2" charset="0"/>
                  <a:ea typeface="SF Pro Display" panose="00000500000000000000" pitchFamily="2" charset="0"/>
                  <a:sym typeface="Helvetica Neue Light" charset="0"/>
                </a:endParaRPr>
              </a:p>
            </p:txBody>
          </p:sp>
        </p:grpSp>
        <p:sp>
          <p:nvSpPr>
            <p:cNvPr id="26" name="TextBox 28">
              <a:extLst>
                <a:ext uri="{FF2B5EF4-FFF2-40B4-BE49-F238E27FC236}">
                  <a16:creationId xmlns:a16="http://schemas.microsoft.com/office/drawing/2014/main" id="{B549A303-9BFB-4EB9-8B8D-85B2F1961CD9}"/>
                </a:ext>
              </a:extLst>
            </p:cNvPr>
            <p:cNvSpPr txBox="1">
              <a:spLocks noChangeArrowheads="1"/>
            </p:cNvSpPr>
            <p:nvPr/>
          </p:nvSpPr>
          <p:spPr bwMode="auto">
            <a:xfrm>
              <a:off x="9287546" y="2503412"/>
              <a:ext cx="13065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1pPr>
              <a:lvl2pPr marL="742950" indent="-28575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2pPr>
              <a:lvl3pPr marL="11430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3pPr>
              <a:lvl4pPr marL="16002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4pPr>
              <a:lvl5pPr marL="2057400" indent="-228600" algn="ctr" eaLnBrk="0" hangingPunct="0">
                <a:defRPr sz="1500">
                  <a:solidFill>
                    <a:srgbClr val="333333"/>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1500">
                  <a:solidFill>
                    <a:srgbClr val="333333"/>
                  </a:solidFill>
                  <a:latin typeface="Helvetica Neue Light" charset="0"/>
                  <a:ea typeface="ヒラギノ角ゴ ProN W3" charset="0"/>
                  <a:cs typeface="ヒラギノ角ゴ ProN W3" charset="0"/>
                  <a:sym typeface="Helvetica Neue Light" charset="0"/>
                </a:defRPr>
              </a:lvl9pPr>
            </a:lstStyle>
            <a:p>
              <a:pPr algn="l" eaLnBrk="1" hangingPunct="1"/>
              <a:r>
                <a:rPr lang="en-US" sz="1300">
                  <a:latin typeface="SF Pro Display" panose="00000500000000000000" pitchFamily="2" charset="0"/>
                  <a:ea typeface="SF Pro Display" panose="00000500000000000000" pitchFamily="2" charset="0"/>
                  <a:cs typeface="Helvetica"/>
                </a:rPr>
                <a:t>SMA  GPS/ Diversity antenna</a:t>
              </a:r>
            </a:p>
          </p:txBody>
        </p:sp>
      </p:grpSp>
      <p:pic>
        <p:nvPicPr>
          <p:cNvPr id="58" name="Picture 57" descr="A close up of a logo&#10;&#10;Description automatically generated">
            <a:extLst>
              <a:ext uri="{FF2B5EF4-FFF2-40B4-BE49-F238E27FC236}">
                <a16:creationId xmlns:a16="http://schemas.microsoft.com/office/drawing/2014/main" id="{C1F924B7-2994-4957-9F91-BFDF04EB0BAC}"/>
              </a:ext>
            </a:extLst>
          </p:cNvPr>
          <p:cNvPicPr>
            <a:picLocks noChangeAspect="1"/>
          </p:cNvPicPr>
          <p:nvPr/>
        </p:nvPicPr>
        <p:blipFill rotWithShape="1">
          <a:blip r:embed="rId6"/>
          <a:srcRect l="8625" t="21821" r="9375" b="22414"/>
          <a:stretch/>
        </p:blipFill>
        <p:spPr>
          <a:xfrm>
            <a:off x="4339124" y="2039043"/>
            <a:ext cx="4186011" cy="2641785"/>
          </a:xfrm>
          <a:prstGeom prst="rect">
            <a:avLst/>
          </a:prstGeom>
        </p:spPr>
      </p:pic>
    </p:spTree>
    <p:extLst>
      <p:ext uri="{BB962C8B-B14F-4D97-AF65-F5344CB8AC3E}">
        <p14:creationId xmlns:p14="http://schemas.microsoft.com/office/powerpoint/2010/main" val="317740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n animal&#10;&#10;Description automatically generated">
            <a:extLst>
              <a:ext uri="{FF2B5EF4-FFF2-40B4-BE49-F238E27FC236}">
                <a16:creationId xmlns:a16="http://schemas.microsoft.com/office/drawing/2014/main" id="{1A1B2B5C-0BAC-46C9-80C6-147F52FE3A71}"/>
              </a:ext>
            </a:extLst>
          </p:cNvPr>
          <p:cNvPicPr>
            <a:picLocks noChangeAspect="1"/>
          </p:cNvPicPr>
          <p:nvPr/>
        </p:nvPicPr>
        <p:blipFill>
          <a:blip r:embed="rId3"/>
          <a:stretch>
            <a:fillRect/>
          </a:stretch>
        </p:blipFill>
        <p:spPr>
          <a:xfrm>
            <a:off x="914400" y="3846137"/>
            <a:ext cx="4801299" cy="2408344"/>
          </a:xfrm>
          <a:prstGeom prst="rect">
            <a:avLst/>
          </a:prstGeom>
        </p:spPr>
      </p:pic>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dirty="0">
                <a:latin typeface="SF Pro Display"/>
                <a:cs typeface="Arial"/>
              </a:rPr>
              <a:t>Global Connectivity Service &amp; multiple interface</a:t>
            </a:r>
            <a:br>
              <a:rPr lang="en-US" sz="2800" dirty="0">
                <a:latin typeface="SF Pro Display"/>
                <a:cs typeface="Arial"/>
              </a:rPr>
            </a:br>
            <a:endParaRPr lang="en-US" sz="2400" dirty="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2"/>
          </p:nvPr>
        </p:nvSpPr>
        <p:spPr/>
        <p:txBody>
          <a:bodyPr/>
          <a:lstStyle/>
          <a:p>
            <a:r>
              <a:rPr lang="en-US" dirty="0"/>
              <a:t>One product for the world, multiple interface </a:t>
            </a:r>
          </a:p>
        </p:txBody>
      </p:sp>
      <p:sp>
        <p:nvSpPr>
          <p:cNvPr id="3" name="Text Placeholder 2">
            <a:extLst>
              <a:ext uri="{FF2B5EF4-FFF2-40B4-BE49-F238E27FC236}">
                <a16:creationId xmlns:a16="http://schemas.microsoft.com/office/drawing/2014/main" id="{EA720438-7F02-43D1-B4F3-6D42123340C8}"/>
              </a:ext>
            </a:extLst>
          </p:cNvPr>
          <p:cNvSpPr>
            <a:spLocks noGrp="1"/>
          </p:cNvSpPr>
          <p:nvPr>
            <p:ph type="body" sz="quarter" idx="13"/>
          </p:nvPr>
        </p:nvSpPr>
        <p:spPr>
          <a:xfrm>
            <a:off x="1828800" y="2286000"/>
            <a:ext cx="4114800" cy="1285816"/>
          </a:xfrm>
        </p:spPr>
        <p:txBody>
          <a:bodyPr/>
          <a:lstStyle/>
          <a:p>
            <a:pPr>
              <a:lnSpc>
                <a:spcPct val="150000"/>
              </a:lnSpc>
            </a:pPr>
            <a:r>
              <a:rPr lang="en-US" b="1" dirty="0"/>
              <a:t>ONE GLOBAL PRODUCT</a:t>
            </a:r>
          </a:p>
          <a:p>
            <a:pPr marL="285750" indent="-285750">
              <a:lnSpc>
                <a:spcPct val="150000"/>
              </a:lnSpc>
              <a:spcBef>
                <a:spcPts val="0"/>
              </a:spcBef>
              <a:buFont typeface="Arial" panose="020B0604020202020204" pitchFamily="34" charset="0"/>
              <a:buChar char="•"/>
            </a:pPr>
            <a:r>
              <a:rPr lang="en-US" sz="1600" b="0" dirty="0">
                <a:solidFill>
                  <a:schemeClr val="tx2"/>
                </a:solidFill>
              </a:rPr>
              <a:t>Global Cellular (3G, LTE Cat1/M1)</a:t>
            </a:r>
          </a:p>
          <a:p>
            <a:pPr marL="285750" indent="-285750">
              <a:lnSpc>
                <a:spcPct val="150000"/>
              </a:lnSpc>
              <a:spcBef>
                <a:spcPts val="0"/>
              </a:spcBef>
              <a:buFont typeface="Arial" panose="020B0604020202020204" pitchFamily="34" charset="0"/>
              <a:buChar char="•"/>
            </a:pPr>
            <a:r>
              <a:rPr lang="en-US" sz="1600" b="0" dirty="0">
                <a:solidFill>
                  <a:schemeClr val="tx2"/>
                </a:solidFill>
              </a:rPr>
              <a:t>Support Wi-Fi 802.11 </a:t>
            </a:r>
          </a:p>
          <a:p>
            <a:pPr marL="285750" indent="-285750">
              <a:lnSpc>
                <a:spcPct val="150000"/>
              </a:lnSpc>
              <a:buFont typeface="Arial" panose="020B0604020202020204" pitchFamily="34" charset="0"/>
              <a:buChar char="•"/>
            </a:pPr>
            <a:endParaRPr lang="en-HK" dirty="0"/>
          </a:p>
        </p:txBody>
      </p:sp>
      <p:sp>
        <p:nvSpPr>
          <p:cNvPr id="4" name="Text Placeholder 3">
            <a:extLst>
              <a:ext uri="{FF2B5EF4-FFF2-40B4-BE49-F238E27FC236}">
                <a16:creationId xmlns:a16="http://schemas.microsoft.com/office/drawing/2014/main" id="{E6D6D822-F149-4AA0-BA55-F668791C0038}"/>
              </a:ext>
            </a:extLst>
          </p:cNvPr>
          <p:cNvSpPr>
            <a:spLocks noGrp="1"/>
          </p:cNvSpPr>
          <p:nvPr>
            <p:ph type="body" sz="quarter" idx="14"/>
          </p:nvPr>
        </p:nvSpPr>
        <p:spPr>
          <a:xfrm>
            <a:off x="6996351" y="3571815"/>
            <a:ext cx="3809035" cy="2772423"/>
          </a:xfrm>
        </p:spPr>
        <p:txBody>
          <a:bodyPr/>
          <a:lstStyle/>
          <a:p>
            <a:pPr>
              <a:lnSpc>
                <a:spcPct val="150000"/>
              </a:lnSpc>
            </a:pPr>
            <a:r>
              <a:rPr lang="en-HK" b="1" dirty="0"/>
              <a:t>MULTIPLE INTERFACE</a:t>
            </a:r>
          </a:p>
          <a:p>
            <a:pPr marL="285750" indent="-285750">
              <a:lnSpc>
                <a:spcPct val="150000"/>
              </a:lnSpc>
              <a:spcBef>
                <a:spcPts val="0"/>
              </a:spcBef>
              <a:buFont typeface="Arial" panose="020B0604020202020204" pitchFamily="34" charset="0"/>
              <a:buChar char="•"/>
            </a:pPr>
            <a:r>
              <a:rPr lang="en-US" sz="1600" dirty="0">
                <a:solidFill>
                  <a:schemeClr val="tx2"/>
                </a:solidFill>
              </a:rPr>
              <a:t>Ethernet WAN RJ45</a:t>
            </a:r>
          </a:p>
          <a:p>
            <a:pPr marL="285750" indent="-285750">
              <a:lnSpc>
                <a:spcPct val="150000"/>
              </a:lnSpc>
              <a:spcBef>
                <a:spcPts val="0"/>
              </a:spcBef>
              <a:buFont typeface="Arial" panose="020B0604020202020204" pitchFamily="34" charset="0"/>
              <a:buChar char="•"/>
            </a:pPr>
            <a:r>
              <a:rPr lang="en-US" sz="1600" dirty="0">
                <a:solidFill>
                  <a:schemeClr val="tx2"/>
                </a:solidFill>
              </a:rPr>
              <a:t>Ethernet LAN RJ45</a:t>
            </a:r>
          </a:p>
          <a:p>
            <a:pPr marL="285750" indent="-285750">
              <a:lnSpc>
                <a:spcPct val="150000"/>
              </a:lnSpc>
              <a:spcBef>
                <a:spcPts val="0"/>
              </a:spcBef>
              <a:buFont typeface="Arial" panose="020B0604020202020204" pitchFamily="34" charset="0"/>
              <a:buChar char="•"/>
            </a:pPr>
            <a:r>
              <a:rPr lang="en-US" sz="1600" dirty="0">
                <a:solidFill>
                  <a:schemeClr val="tx2"/>
                </a:solidFill>
              </a:rPr>
              <a:t>Serial Port (RS232/RS485)</a:t>
            </a:r>
          </a:p>
          <a:p>
            <a:pPr marL="285750" indent="-285750">
              <a:lnSpc>
                <a:spcPct val="150000"/>
              </a:lnSpc>
              <a:spcBef>
                <a:spcPts val="0"/>
              </a:spcBef>
              <a:buFont typeface="Arial" panose="020B0604020202020204" pitchFamily="34" charset="0"/>
              <a:buChar char="•"/>
            </a:pPr>
            <a:r>
              <a:rPr lang="en-US" sz="1600" dirty="0">
                <a:solidFill>
                  <a:schemeClr val="tx2"/>
                </a:solidFill>
              </a:rPr>
              <a:t>2 Digital Multi-function I/O</a:t>
            </a:r>
          </a:p>
          <a:p>
            <a:pPr marL="285750" indent="-285750">
              <a:lnSpc>
                <a:spcPct val="150000"/>
              </a:lnSpc>
              <a:spcBef>
                <a:spcPts val="0"/>
              </a:spcBef>
              <a:buFont typeface="Arial" panose="020B0604020202020204" pitchFamily="34" charset="0"/>
              <a:buChar char="•"/>
            </a:pPr>
            <a:r>
              <a:rPr lang="en-US" sz="1600" dirty="0">
                <a:solidFill>
                  <a:schemeClr val="tx2"/>
                </a:solidFill>
              </a:rPr>
              <a:t>Extendable Storage with Micro SD</a:t>
            </a:r>
          </a:p>
        </p:txBody>
      </p:sp>
    </p:spTree>
    <p:extLst>
      <p:ext uri="{BB962C8B-B14F-4D97-AF65-F5344CB8AC3E}">
        <p14:creationId xmlns:p14="http://schemas.microsoft.com/office/powerpoint/2010/main" val="34134324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A120-9B4F-3A48-9A40-2FF0DC1EC661}"/>
              </a:ext>
            </a:extLst>
          </p:cNvPr>
          <p:cNvSpPr>
            <a:spLocks noGrp="1"/>
          </p:cNvSpPr>
          <p:nvPr>
            <p:ph type="title"/>
          </p:nvPr>
        </p:nvSpPr>
        <p:spPr/>
        <p:txBody>
          <a:bodyPr>
            <a:noAutofit/>
          </a:bodyPr>
          <a:lstStyle/>
          <a:p>
            <a:r>
              <a:rPr lang="en-US" dirty="0"/>
              <a:t>Centralized Device Management</a:t>
            </a:r>
          </a:p>
        </p:txBody>
      </p:sp>
      <p:sp>
        <p:nvSpPr>
          <p:cNvPr id="5" name="Text Placeholder 4">
            <a:extLst>
              <a:ext uri="{FF2B5EF4-FFF2-40B4-BE49-F238E27FC236}">
                <a16:creationId xmlns:a16="http://schemas.microsoft.com/office/drawing/2014/main" id="{42B5F89F-964F-3D43-BDAA-7A1658B11C2A}"/>
              </a:ext>
            </a:extLst>
          </p:cNvPr>
          <p:cNvSpPr>
            <a:spLocks noGrp="1"/>
          </p:cNvSpPr>
          <p:nvPr>
            <p:ph type="body" sz="quarter" idx="12"/>
          </p:nvPr>
        </p:nvSpPr>
        <p:spPr/>
        <p:txBody>
          <a:bodyPr>
            <a:normAutofit/>
          </a:bodyPr>
          <a:lstStyle/>
          <a:p>
            <a:pPr>
              <a:lnSpc>
                <a:spcPct val="100000"/>
              </a:lnSpc>
              <a:spcBef>
                <a:spcPts val="0"/>
              </a:spcBef>
            </a:pPr>
            <a:r>
              <a:rPr lang="en-US" b="1" dirty="0"/>
              <a:t>Monitor, administrate, and operate globally distributed assets.</a:t>
            </a:r>
            <a:endParaRPr lang="en-US" dirty="0"/>
          </a:p>
        </p:txBody>
      </p:sp>
      <p:sp>
        <p:nvSpPr>
          <p:cNvPr id="4" name="Text Placeholder 3">
            <a:extLst>
              <a:ext uri="{FF2B5EF4-FFF2-40B4-BE49-F238E27FC236}">
                <a16:creationId xmlns:a16="http://schemas.microsoft.com/office/drawing/2014/main" id="{81A5DD4E-0140-4094-A2A7-B179C983DF32}"/>
              </a:ext>
            </a:extLst>
          </p:cNvPr>
          <p:cNvSpPr>
            <a:spLocks noGrp="1"/>
          </p:cNvSpPr>
          <p:nvPr>
            <p:ph type="body" sz="quarter" idx="13"/>
          </p:nvPr>
        </p:nvSpPr>
        <p:spPr>
          <a:xfrm>
            <a:off x="1240509" y="2807368"/>
            <a:ext cx="2468880" cy="3657600"/>
          </a:xfrm>
        </p:spPr>
        <p:txBody>
          <a:bodyPr/>
          <a:lstStyle/>
          <a:p>
            <a:r>
              <a:rPr lang="en-US" altLang="en-US">
                <a:solidFill>
                  <a:srgbClr val="000000"/>
                </a:solidFill>
              </a:rPr>
              <a:t>AUTOMATED MONITORING</a:t>
            </a:r>
          </a:p>
          <a:p>
            <a:r>
              <a:rPr lang="en-US" altLang="en-US" b="0">
                <a:solidFill>
                  <a:srgbClr val="000000"/>
                </a:solidFill>
              </a:rPr>
              <a:t>Monitor device state and health in real-time and set proactive alerts for optimized data usage and network uptime</a:t>
            </a:r>
          </a:p>
          <a:p>
            <a:endParaRPr lang="en-US" altLang="en-US" b="0">
              <a:solidFill>
                <a:srgbClr val="000000"/>
              </a:solidFill>
            </a:endParaRPr>
          </a:p>
          <a:p>
            <a:r>
              <a:rPr lang="en-US" altLang="en-US">
                <a:solidFill>
                  <a:srgbClr val="000000"/>
                </a:solidFill>
              </a:rPr>
              <a:t>EASE OF INSTALLATION</a:t>
            </a:r>
          </a:p>
          <a:p>
            <a:r>
              <a:rPr lang="en-US" altLang="en-US" b="0">
                <a:solidFill>
                  <a:srgbClr val="000000"/>
                </a:solidFill>
              </a:rPr>
              <a:t>Configure devices by groups or individually, manage access rights</a:t>
            </a:r>
          </a:p>
          <a:p>
            <a:endParaRPr lang="en-US" altLang="en-US" b="0">
              <a:solidFill>
                <a:srgbClr val="000000"/>
              </a:solidFill>
            </a:endParaRPr>
          </a:p>
          <a:p>
            <a:r>
              <a:rPr lang="en-US" altLang="en-US">
                <a:solidFill>
                  <a:srgbClr val="000000"/>
                </a:solidFill>
              </a:rPr>
              <a:t>REMOTE MAINTENANCE</a:t>
            </a:r>
          </a:p>
          <a:p>
            <a:r>
              <a:rPr lang="en-US" altLang="en-US" b="0">
                <a:solidFill>
                  <a:srgbClr val="000000"/>
                </a:solidFill>
              </a:rPr>
              <a:t>Update devices to extend its life-span on the field with a few clicks</a:t>
            </a:r>
          </a:p>
          <a:p>
            <a:endParaRPr lang="en-US" altLang="en-US" b="0">
              <a:solidFill>
                <a:srgbClr val="000000"/>
              </a:solidFill>
            </a:endParaRPr>
          </a:p>
          <a:p>
            <a:endParaRPr lang="en-US" b="0"/>
          </a:p>
        </p:txBody>
      </p:sp>
      <p:pic>
        <p:nvPicPr>
          <p:cNvPr id="3" name="Picture 2" descr="TM4-01-1024x270.png">
            <a:extLst>
              <a:ext uri="{FF2B5EF4-FFF2-40B4-BE49-F238E27FC236}">
                <a16:creationId xmlns:a16="http://schemas.microsoft.com/office/drawing/2014/main" id="{3E656A08-D732-784D-9227-1904CAF91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563" y="2649960"/>
            <a:ext cx="2499074" cy="65893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8FC1B03-7B34-2C49-A5D6-08553ED22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075" y="3672856"/>
            <a:ext cx="7019925" cy="2453625"/>
          </a:xfrm>
          <a:prstGeom prst="rect">
            <a:avLst/>
          </a:prstGeom>
        </p:spPr>
      </p:pic>
      <p:sp>
        <p:nvSpPr>
          <p:cNvPr id="15" name="Content Placeholder 2">
            <a:extLst>
              <a:ext uri="{FF2B5EF4-FFF2-40B4-BE49-F238E27FC236}">
                <a16:creationId xmlns:a16="http://schemas.microsoft.com/office/drawing/2014/main" id="{8F3A3D6A-E79B-094C-8CAE-1B39042EB5E7}"/>
              </a:ext>
            </a:extLst>
          </p:cNvPr>
          <p:cNvSpPr txBox="1">
            <a:spLocks/>
          </p:cNvSpPr>
          <p:nvPr/>
        </p:nvSpPr>
        <p:spPr>
          <a:xfrm>
            <a:off x="6438900" y="6153752"/>
            <a:ext cx="2625385" cy="311216"/>
          </a:xfrm>
          <a:prstGeom prst="rect">
            <a:avLst/>
          </a:prstGeom>
        </p:spPr>
        <p:txBody>
          <a:bodyPr vert="horz" lIns="91440" tIns="45720" rIns="91440" bIns="45720" rtlCol="0">
            <a:normAutofit fontScale="92500"/>
          </a:bodyPr>
          <a:lstStyle>
            <a:lvl1pPr marL="325922" indent="-325922" algn="l" defTabSz="642915" rtl="0" eaLnBrk="1" latinLnBrk="0" hangingPunct="1">
              <a:lnSpc>
                <a:spcPct val="100000"/>
              </a:lnSpc>
              <a:spcBef>
                <a:spcPts val="703"/>
              </a:spcBef>
              <a:spcAft>
                <a:spcPts val="422"/>
              </a:spcAft>
              <a:buClr>
                <a:srgbClr val="FF6600"/>
              </a:buClr>
              <a:buFont typeface="Wingdings" panose="05000000000000000000" pitchFamily="2" charset="2"/>
              <a:buChar char="§"/>
              <a:defRPr sz="2250" b="0" i="0" kern="1200">
                <a:solidFill>
                  <a:schemeClr val="tx1"/>
                </a:solidFill>
                <a:latin typeface="Helvetica Light"/>
                <a:ea typeface="+mn-ea"/>
                <a:cs typeface="Helvetica Light"/>
              </a:defRPr>
            </a:lvl1pPr>
            <a:lvl2pPr marL="642915" indent="-316993" algn="l" defTabSz="642915" rtl="0" eaLnBrk="1" latinLnBrk="0" hangingPunct="1">
              <a:lnSpc>
                <a:spcPct val="100000"/>
              </a:lnSpc>
              <a:spcBef>
                <a:spcPts val="703"/>
              </a:spcBef>
              <a:buClr>
                <a:srgbClr val="FF6600"/>
              </a:buClr>
              <a:buFont typeface="Wingdings" panose="05000000000000000000" pitchFamily="2" charset="2"/>
              <a:buChar char="§"/>
              <a:defRPr sz="2109" b="0" i="0" kern="1200">
                <a:solidFill>
                  <a:schemeClr val="tx1"/>
                </a:solidFill>
                <a:latin typeface="Helvetica Light"/>
                <a:ea typeface="+mn-ea"/>
                <a:cs typeface="Helvetica Light"/>
              </a:defRPr>
            </a:lvl2pPr>
            <a:lvl3pPr marL="968837" indent="-325922" algn="l" defTabSz="642915" rtl="0" eaLnBrk="1" latinLnBrk="0" hangingPunct="1">
              <a:lnSpc>
                <a:spcPct val="100000"/>
              </a:lnSpc>
              <a:spcBef>
                <a:spcPts val="703"/>
              </a:spcBef>
              <a:buClr>
                <a:srgbClr val="FF6600"/>
              </a:buClr>
              <a:buFont typeface="Wingdings" panose="05000000000000000000" pitchFamily="2" charset="2"/>
              <a:buChar char="§"/>
              <a:defRPr sz="1969" b="0" i="0" kern="1200">
                <a:solidFill>
                  <a:schemeClr val="tx1"/>
                </a:solidFill>
                <a:latin typeface="Helvetica Light"/>
                <a:ea typeface="+mn-ea"/>
                <a:cs typeface="Helvetica Light"/>
              </a:defRPr>
            </a:lvl3pPr>
            <a:lvl4pPr marL="1285829" indent="-316993" algn="l" defTabSz="642915" rtl="0" eaLnBrk="1" latinLnBrk="0" hangingPunct="1">
              <a:lnSpc>
                <a:spcPct val="100000"/>
              </a:lnSpc>
              <a:spcBef>
                <a:spcPts val="703"/>
              </a:spcBef>
              <a:buClr>
                <a:srgbClr val="FF6600"/>
              </a:buClr>
              <a:buFont typeface="Wingdings" panose="05000000000000000000" pitchFamily="2" charset="2"/>
              <a:buChar char="§"/>
              <a:defRPr sz="1828" b="0" i="0" kern="1200">
                <a:solidFill>
                  <a:schemeClr val="tx1"/>
                </a:solidFill>
                <a:latin typeface="Helvetica Light"/>
                <a:ea typeface="+mn-ea"/>
                <a:cs typeface="Helvetica Light"/>
              </a:defRPr>
            </a:lvl4pPr>
            <a:lvl5pPr marL="1611751" indent="-325922" algn="l" defTabSz="642915" rtl="0" eaLnBrk="1" latinLnBrk="0" hangingPunct="1">
              <a:lnSpc>
                <a:spcPct val="100000"/>
              </a:lnSpc>
              <a:spcBef>
                <a:spcPts val="703"/>
              </a:spcBef>
              <a:buClr>
                <a:srgbClr val="FF6600"/>
              </a:buClr>
              <a:buFont typeface="Wingdings" panose="05000000000000000000" pitchFamily="2" charset="2"/>
              <a:buChar char="§"/>
              <a:defRPr sz="1687" b="0" i="0" kern="1200">
                <a:solidFill>
                  <a:schemeClr val="tx1"/>
                </a:solidFill>
                <a:latin typeface="Helvetica Light"/>
                <a:ea typeface="+mn-ea"/>
                <a:cs typeface="Helvetica Light"/>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a:lstStyle>
          <a:p>
            <a:pPr marL="0" indent="0">
              <a:spcBef>
                <a:spcPts val="0"/>
              </a:spcBef>
              <a:spcAft>
                <a:spcPts val="0"/>
              </a:spcAft>
              <a:buNone/>
            </a:pPr>
            <a:r>
              <a:rPr lang="en-US" sz="1000">
                <a:solidFill>
                  <a:schemeClr val="tx1">
                    <a:lumMod val="50000"/>
                    <a:lumOff val="50000"/>
                  </a:schemeClr>
                </a:solidFill>
              </a:rPr>
              <a:t>For more info: visit </a:t>
            </a:r>
            <a:r>
              <a:rPr lang="en-US" sz="1000">
                <a:solidFill>
                  <a:schemeClr val="tx1">
                    <a:lumMod val="50000"/>
                    <a:lumOff val="50000"/>
                  </a:schemeClr>
                </a:solidFill>
                <a:hlinkClick r:id="rId4">
                  <a:extLst>
                    <a:ext uri="{A12FA001-AC4F-418D-AE19-62706E023703}">
                      <ahyp:hlinkClr xmlns:ahyp="http://schemas.microsoft.com/office/drawing/2018/hyperlinkcolor" val="tx"/>
                    </a:ext>
                  </a:extLst>
                </a:hlinkClick>
              </a:rPr>
              <a:t>https://www.d2sphere.com/</a:t>
            </a:r>
            <a:r>
              <a:rPr lang="en-US" sz="1000">
                <a:solidFill>
                  <a:schemeClr val="tx1">
                    <a:lumMod val="50000"/>
                    <a:lumOff val="50000"/>
                  </a:schemeClr>
                </a:solidFill>
              </a:rPr>
              <a:t> </a:t>
            </a:r>
          </a:p>
        </p:txBody>
      </p:sp>
    </p:spTree>
    <p:extLst>
      <p:ext uri="{BB962C8B-B14F-4D97-AF65-F5344CB8AC3E}">
        <p14:creationId xmlns:p14="http://schemas.microsoft.com/office/powerpoint/2010/main" val="7775734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9FF52-984D-4A69-AA9D-E5054A886A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FFFFFF">
                  <a:lumMod val="50000"/>
                </a:srgbClr>
              </a:solidFill>
              <a:effectLst/>
              <a:uLnTx/>
              <a:uFillTx/>
            </a:endParaRPr>
          </a:p>
        </p:txBody>
      </p:sp>
      <p:sp>
        <p:nvSpPr>
          <p:cNvPr id="4" name="Title 3">
            <a:extLst>
              <a:ext uri="{FF2B5EF4-FFF2-40B4-BE49-F238E27FC236}">
                <a16:creationId xmlns:a16="http://schemas.microsoft.com/office/drawing/2014/main" id="{9C79B1D0-F1A5-48B9-A9F4-A29ECB63F45C}"/>
              </a:ext>
            </a:extLst>
          </p:cNvPr>
          <p:cNvSpPr>
            <a:spLocks noGrp="1"/>
          </p:cNvSpPr>
          <p:nvPr>
            <p:ph type="title"/>
          </p:nvPr>
        </p:nvSpPr>
        <p:spPr/>
        <p:txBody>
          <a:bodyPr/>
          <a:lstStyle/>
          <a:p>
            <a:r>
              <a:rPr lang="en-US">
                <a:solidFill>
                  <a:srgbClr val="899397"/>
                </a:solidFill>
              </a:rPr>
              <a:t>Enterprise Security</a:t>
            </a:r>
          </a:p>
        </p:txBody>
      </p:sp>
      <p:sp>
        <p:nvSpPr>
          <p:cNvPr id="6" name="Text Placeholder 5">
            <a:extLst>
              <a:ext uri="{FF2B5EF4-FFF2-40B4-BE49-F238E27FC236}">
                <a16:creationId xmlns:a16="http://schemas.microsoft.com/office/drawing/2014/main" id="{6BD2D1D6-87C1-45D7-AE32-B7CE189747B6}"/>
              </a:ext>
            </a:extLst>
          </p:cNvPr>
          <p:cNvSpPr>
            <a:spLocks noGrp="1"/>
          </p:cNvSpPr>
          <p:nvPr>
            <p:ph type="body" sz="quarter" idx="11"/>
          </p:nvPr>
        </p:nvSpPr>
        <p:spPr/>
        <p:txBody>
          <a:bodyPr/>
          <a:lstStyle/>
          <a:p>
            <a:r>
              <a:rPr lang="en-US">
                <a:solidFill>
                  <a:schemeClr val="tx2"/>
                </a:solidFill>
              </a:rPr>
              <a:t>Trusted, secure operation for mission-critical applications.</a:t>
            </a:r>
          </a:p>
        </p:txBody>
      </p:sp>
      <p:sp>
        <p:nvSpPr>
          <p:cNvPr id="10" name="Rectangle 9">
            <a:extLst>
              <a:ext uri="{FF2B5EF4-FFF2-40B4-BE49-F238E27FC236}">
                <a16:creationId xmlns:a16="http://schemas.microsoft.com/office/drawing/2014/main" id="{F2E90640-F822-4E41-B15A-5E3D8D16C226}"/>
              </a:ext>
            </a:extLst>
          </p:cNvPr>
          <p:cNvSpPr/>
          <p:nvPr/>
        </p:nvSpPr>
        <p:spPr>
          <a:xfrm>
            <a:off x="914400" y="2286000"/>
            <a:ext cx="10360152" cy="4105656"/>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F Pro Display" panose="00000500000000000000" pitchFamily="2" charset="0"/>
              <a:ea typeface="SF Pro Display" panose="00000500000000000000" pitchFamily="2" charset="0"/>
            </a:endParaRPr>
          </a:p>
        </p:txBody>
      </p:sp>
      <p:sp>
        <p:nvSpPr>
          <p:cNvPr id="12" name="Rectangle 11">
            <a:extLst>
              <a:ext uri="{FF2B5EF4-FFF2-40B4-BE49-F238E27FC236}">
                <a16:creationId xmlns:a16="http://schemas.microsoft.com/office/drawing/2014/main" id="{C1E2EE6E-FA19-4F25-82CD-35058E0165D1}"/>
              </a:ext>
            </a:extLst>
          </p:cNvPr>
          <p:cNvSpPr/>
          <p:nvPr/>
        </p:nvSpPr>
        <p:spPr>
          <a:xfrm>
            <a:off x="1097280" y="2468880"/>
            <a:ext cx="2286000" cy="3657600"/>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p:txBody>
      </p:sp>
      <p:sp>
        <p:nvSpPr>
          <p:cNvPr id="13" name="Rectangle 12">
            <a:extLst>
              <a:ext uri="{FF2B5EF4-FFF2-40B4-BE49-F238E27FC236}">
                <a16:creationId xmlns:a16="http://schemas.microsoft.com/office/drawing/2014/main" id="{A13776A4-E820-4157-945C-84CEEFF824C9}"/>
              </a:ext>
            </a:extLst>
          </p:cNvPr>
          <p:cNvSpPr/>
          <p:nvPr/>
        </p:nvSpPr>
        <p:spPr>
          <a:xfrm>
            <a:off x="1097279" y="2468879"/>
            <a:ext cx="2377440" cy="3749040"/>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USER AUTHENTICATION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Local username and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RADIUS 802.1x Authentication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Automated logout user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200" dirty="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Application and device role-based access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200" dirty="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User group permissions</a:t>
            </a:r>
          </a:p>
        </p:txBody>
      </p:sp>
      <p:sp>
        <p:nvSpPr>
          <p:cNvPr id="11" name="Rectangle 10">
            <a:extLst>
              <a:ext uri="{FF2B5EF4-FFF2-40B4-BE49-F238E27FC236}">
                <a16:creationId xmlns:a16="http://schemas.microsoft.com/office/drawing/2014/main" id="{37959C6B-DA11-443C-A767-228592C50F7E}"/>
              </a:ext>
            </a:extLst>
          </p:cNvPr>
          <p:cNvSpPr/>
          <p:nvPr/>
        </p:nvSpPr>
        <p:spPr>
          <a:xfrm>
            <a:off x="3657600" y="2468878"/>
            <a:ext cx="2286000" cy="3922777"/>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SECURE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lvl="0">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WPA2-Enterprise (WPA3</a:t>
            </a:r>
            <a:r>
              <a:rPr lang="en-US" sz="1200" dirty="0">
                <a:solidFill>
                  <a:srgbClr val="36383B"/>
                </a:solidFill>
                <a:latin typeface="SF Pro Display" panose="00000500000000000000" pitchFamily="2" charset="0"/>
                <a:ea typeface="SF Pro Display" panose="00000500000000000000" pitchFamily="2" charset="0"/>
              </a:rPr>
              <a:t>) </a:t>
            </a:r>
            <a:r>
              <a:rPr lang="en-US" sz="900" dirty="0">
                <a:solidFill>
                  <a:srgbClr val="36383B"/>
                </a:solidFill>
                <a:latin typeface="SF Pro Display" panose="00000500000000000000" pitchFamily="2" charset="0"/>
                <a:ea typeface="SF Pro Display" panose="00000500000000000000" pitchFamily="2" charset="0"/>
              </a:rPr>
              <a:t>(EAP-TLS, EAP-TTLS, EAP-PEAP, EAP-FAST)</a:t>
            </a:r>
            <a:endParaRPr kumimoji="0" lang="en-US" sz="9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Secure Socket Layer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TLS 1.0, 1.1, 1.2</a:t>
            </a: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SSH and SSL configurable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SHA-2 and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SNMP v3 with AES encryption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FIPS 140-2 Level 1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rPr>
              <a:t>IPsec VPN Connectivity</a:t>
            </a:r>
            <a:endParaRPr lang="en-ID" sz="1200" dirty="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D" sz="1200" dirty="0">
                <a:solidFill>
                  <a:srgbClr val="36383B"/>
                </a:solidFill>
                <a:latin typeface="SF Pro Display" panose="00000500000000000000" pitchFamily="2" charset="0"/>
                <a:ea typeface="SF Pro Display" panose="00000500000000000000" pitchFamily="2" charset="0"/>
              </a:rPr>
              <a:t>VPN Profiles</a:t>
            </a:r>
            <a:endParaRPr kumimoji="0" lang="en-ID" sz="1200" b="0"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endParaRPr>
          </a:p>
        </p:txBody>
      </p:sp>
      <p:sp>
        <p:nvSpPr>
          <p:cNvPr id="14" name="Rectangle 13">
            <a:extLst>
              <a:ext uri="{FF2B5EF4-FFF2-40B4-BE49-F238E27FC236}">
                <a16:creationId xmlns:a16="http://schemas.microsoft.com/office/drawing/2014/main" id="{0867A502-957C-4863-9D90-F880F3A0A455}"/>
              </a:ext>
            </a:extLst>
          </p:cNvPr>
          <p:cNvSpPr/>
          <p:nvPr/>
        </p:nvSpPr>
        <p:spPr>
          <a:xfrm>
            <a:off x="6217920" y="2468879"/>
            <a:ext cx="2286000" cy="3922776"/>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GENERAL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a:defRPr/>
            </a:pPr>
            <a:r>
              <a:rPr lang="en-US" sz="1200">
                <a:latin typeface="SF Pro Display" panose="00000500000000000000" pitchFamily="2" charset="0"/>
                <a:ea typeface="SF Pro Display" panose="00000500000000000000" pitchFamily="2" charset="0"/>
              </a:rPr>
              <a:t>Zone-based Firewall Network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Packet filtering by MAC and IP address &amp; port number (firewall)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Password  protected system configuration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Enable / disable the web server and other non-required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System and user log files</a:t>
            </a:r>
          </a:p>
        </p:txBody>
      </p:sp>
      <p:sp>
        <p:nvSpPr>
          <p:cNvPr id="17" name="Rectangle 16">
            <a:extLst>
              <a:ext uri="{FF2B5EF4-FFF2-40B4-BE49-F238E27FC236}">
                <a16:creationId xmlns:a16="http://schemas.microsoft.com/office/drawing/2014/main" id="{3F7C4D78-6988-48FE-B80D-3AF93E523E29}"/>
              </a:ext>
            </a:extLst>
          </p:cNvPr>
          <p:cNvSpPr/>
          <p:nvPr/>
        </p:nvSpPr>
        <p:spPr>
          <a:xfrm>
            <a:off x="8746236" y="2468879"/>
            <a:ext cx="2286000" cy="1595429"/>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LANTRONIX SECURITY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Proactively manages all security threats and tracks CVE alerts; address all issues immediately with a formal escalation process.</a:t>
            </a:r>
          </a:p>
        </p:txBody>
      </p:sp>
      <p:grpSp>
        <p:nvGrpSpPr>
          <p:cNvPr id="3" name="Group 2">
            <a:extLst>
              <a:ext uri="{FF2B5EF4-FFF2-40B4-BE49-F238E27FC236}">
                <a16:creationId xmlns:a16="http://schemas.microsoft.com/office/drawing/2014/main" id="{88BABA3F-9B44-4EBC-B875-24A64D53154E}"/>
              </a:ext>
            </a:extLst>
          </p:cNvPr>
          <p:cNvGrpSpPr/>
          <p:nvPr/>
        </p:nvGrpSpPr>
        <p:grpSpPr>
          <a:xfrm>
            <a:off x="1691640" y="4937760"/>
            <a:ext cx="8746236" cy="1097280"/>
            <a:chOff x="1691640" y="4800599"/>
            <a:chExt cx="8746236" cy="1097280"/>
          </a:xfrm>
        </p:grpSpPr>
        <p:pic>
          <p:nvPicPr>
            <p:cNvPr id="8" name="Picture 7" descr="A picture containing drawing&#10;&#10;Description automatically generated">
              <a:extLst>
                <a:ext uri="{FF2B5EF4-FFF2-40B4-BE49-F238E27FC236}">
                  <a16:creationId xmlns:a16="http://schemas.microsoft.com/office/drawing/2014/main" id="{C787AA87-5FAA-437A-8545-580121886708}"/>
                </a:ext>
              </a:extLst>
            </p:cNvPr>
            <p:cNvPicPr>
              <a:picLocks noChangeAspect="1"/>
            </p:cNvPicPr>
            <p:nvPr/>
          </p:nvPicPr>
          <p:blipFill>
            <a:blip r:embed="rId2"/>
            <a:stretch>
              <a:fillRect/>
            </a:stretch>
          </p:blipFill>
          <p:spPr>
            <a:xfrm>
              <a:off x="1691640" y="4800599"/>
              <a:ext cx="1097280" cy="109728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CF0A4D16-A55A-4FDB-8738-F046DCAC8379}"/>
                </a:ext>
              </a:extLst>
            </p:cNvPr>
            <p:cNvPicPr>
              <a:picLocks noChangeAspect="1"/>
            </p:cNvPicPr>
            <p:nvPr/>
          </p:nvPicPr>
          <p:blipFill>
            <a:blip r:embed="rId3"/>
            <a:stretch>
              <a:fillRect/>
            </a:stretch>
          </p:blipFill>
          <p:spPr>
            <a:xfrm>
              <a:off x="9340596" y="4800599"/>
              <a:ext cx="1097280" cy="1097280"/>
            </a:xfrm>
            <a:prstGeom prst="rect">
              <a:avLst/>
            </a:prstGeom>
          </p:spPr>
        </p:pic>
      </p:grpSp>
    </p:spTree>
    <p:extLst>
      <p:ext uri="{BB962C8B-B14F-4D97-AF65-F5344CB8AC3E}">
        <p14:creationId xmlns:p14="http://schemas.microsoft.com/office/powerpoint/2010/main" val="386922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37AB5-F75D-4786-BC99-5C3FEB2C23C4}"/>
              </a:ext>
            </a:extLst>
          </p:cNvPr>
          <p:cNvSpPr>
            <a:spLocks noGrp="1"/>
          </p:cNvSpPr>
          <p:nvPr>
            <p:ph type="title"/>
          </p:nvPr>
        </p:nvSpPr>
        <p:spPr>
          <a:xfrm>
            <a:off x="914400" y="731519"/>
            <a:ext cx="10515600" cy="776770"/>
          </a:xfrm>
        </p:spPr>
        <p:txBody>
          <a:bodyPr>
            <a:normAutofit/>
          </a:bodyPr>
          <a:lstStyle/>
          <a:p>
            <a:r>
              <a:rPr lang="en-IN" dirty="0"/>
              <a:t>Software capabilities</a:t>
            </a:r>
            <a:endParaRPr lang="en-US" dirty="0"/>
          </a:p>
        </p:txBody>
      </p:sp>
      <p:pic>
        <p:nvPicPr>
          <p:cNvPr id="22" name="Picture 21">
            <a:extLst>
              <a:ext uri="{FF2B5EF4-FFF2-40B4-BE49-F238E27FC236}">
                <a16:creationId xmlns:a16="http://schemas.microsoft.com/office/drawing/2014/main" id="{BCF6B2D5-A5D7-43BD-A856-797CF047DC9B}"/>
              </a:ext>
            </a:extLst>
          </p:cNvPr>
          <p:cNvPicPr>
            <a:picLocks noChangeAspect="1"/>
          </p:cNvPicPr>
          <p:nvPr/>
        </p:nvPicPr>
        <p:blipFill>
          <a:blip r:embed="rId2"/>
          <a:stretch>
            <a:fillRect/>
          </a:stretch>
        </p:blipFill>
        <p:spPr>
          <a:xfrm>
            <a:off x="2514600" y="1698020"/>
            <a:ext cx="7315200" cy="4428461"/>
          </a:xfrm>
          <a:prstGeom prst="rect">
            <a:avLst/>
          </a:prstGeom>
        </p:spPr>
      </p:pic>
    </p:spTree>
    <p:extLst>
      <p:ext uri="{BB962C8B-B14F-4D97-AF65-F5344CB8AC3E}">
        <p14:creationId xmlns:p14="http://schemas.microsoft.com/office/powerpoint/2010/main" val="17035357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917BAB-382F-8541-930D-913C0C7DD797}" type="slidenum">
              <a:rPr lang="en-US" smtClean="0"/>
              <a:pPr>
                <a:defRPr/>
              </a:pPr>
              <a:t>19</a:t>
            </a:fld>
            <a:endParaRPr lang="en-US"/>
          </a:p>
        </p:txBody>
      </p:sp>
      <p:sp>
        <p:nvSpPr>
          <p:cNvPr id="3" name="Title 2">
            <a:extLst>
              <a:ext uri="{FF2B5EF4-FFF2-40B4-BE49-F238E27FC236}">
                <a16:creationId xmlns:a16="http://schemas.microsoft.com/office/drawing/2014/main" id="{27D9F3F6-40C4-4D4F-B82F-30481B04C17E}"/>
              </a:ext>
            </a:extLst>
          </p:cNvPr>
          <p:cNvSpPr>
            <a:spLocks noGrp="1"/>
          </p:cNvSpPr>
          <p:nvPr>
            <p:ph type="title"/>
          </p:nvPr>
        </p:nvSpPr>
        <p:spPr/>
        <p:txBody>
          <a:bodyPr>
            <a:normAutofit fontScale="90000"/>
          </a:bodyPr>
          <a:lstStyle/>
          <a:p>
            <a:r>
              <a:rPr lang="en-IN" dirty="0"/>
              <a:t>Customer Specific Applications</a:t>
            </a:r>
            <a:endParaRPr lang="en-US" dirty="0"/>
          </a:p>
        </p:txBody>
      </p:sp>
      <p:pic>
        <p:nvPicPr>
          <p:cNvPr id="6" name="Picture 5">
            <a:extLst>
              <a:ext uri="{FF2B5EF4-FFF2-40B4-BE49-F238E27FC236}">
                <a16:creationId xmlns:a16="http://schemas.microsoft.com/office/drawing/2014/main" id="{C35020BE-1C6E-478C-89B1-936919F63D11}"/>
              </a:ext>
            </a:extLst>
          </p:cNvPr>
          <p:cNvPicPr>
            <a:picLocks noChangeAspect="1"/>
          </p:cNvPicPr>
          <p:nvPr/>
        </p:nvPicPr>
        <p:blipFill>
          <a:blip r:embed="rId2"/>
          <a:stretch>
            <a:fillRect/>
          </a:stretch>
        </p:blipFill>
        <p:spPr>
          <a:xfrm>
            <a:off x="2895600" y="1628524"/>
            <a:ext cx="6400800" cy="4722159"/>
          </a:xfrm>
          <a:prstGeom prst="rect">
            <a:avLst/>
          </a:prstGeom>
        </p:spPr>
      </p:pic>
    </p:spTree>
    <p:extLst>
      <p:ext uri="{BB962C8B-B14F-4D97-AF65-F5344CB8AC3E}">
        <p14:creationId xmlns:p14="http://schemas.microsoft.com/office/powerpoint/2010/main" val="30480812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IoT as a Concept</a:t>
            </a:r>
            <a:endParaRPr lang="en-US" dirty="0">
              <a:highlight>
                <a:srgbClr val="FFFF00"/>
              </a:highlight>
              <a:latin typeface="+mn-lt"/>
            </a:endParaRPr>
          </a:p>
        </p:txBody>
      </p:sp>
      <p:sp>
        <p:nvSpPr>
          <p:cNvPr id="3" name="Content Placeholder 2">
            <a:extLst>
              <a:ext uri="{FF2B5EF4-FFF2-40B4-BE49-F238E27FC236}">
                <a16:creationId xmlns:a16="http://schemas.microsoft.com/office/drawing/2014/main" id="{AAE5D3C5-D818-4F56-8EC5-B795C73F4051}"/>
              </a:ext>
            </a:extLst>
          </p:cNvPr>
          <p:cNvSpPr>
            <a:spLocks noGrp="1"/>
          </p:cNvSpPr>
          <p:nvPr>
            <p:ph sz="quarter" idx="11"/>
          </p:nvPr>
        </p:nvSpPr>
        <p:spPr>
          <a:xfrm>
            <a:off x="1005840" y="2103120"/>
            <a:ext cx="4480560" cy="4021137"/>
          </a:xfrm>
        </p:spPr>
        <p:txBody>
          <a:bodyPr/>
          <a:lstStyle/>
          <a:p>
            <a:pPr>
              <a:lnSpc>
                <a:spcPct val="100000"/>
              </a:lnSpc>
              <a:spcBef>
                <a:spcPts val="0"/>
              </a:spcBef>
              <a:spcAft>
                <a:spcPts val="600"/>
              </a:spcAft>
            </a:pPr>
            <a:r>
              <a:rPr lang="en-US" sz="1600" b="1" dirty="0"/>
              <a:t>COLLECT</a:t>
            </a:r>
          </a:p>
          <a:p>
            <a:pPr>
              <a:lnSpc>
                <a:spcPct val="100000"/>
              </a:lnSpc>
              <a:spcBef>
                <a:spcPts val="0"/>
              </a:spcBef>
              <a:spcAft>
                <a:spcPts val="600"/>
              </a:spcAft>
            </a:pPr>
            <a:r>
              <a:rPr lang="en-US" sz="1600" dirty="0"/>
              <a:t>Ingest environmental data from an end point.</a:t>
            </a:r>
          </a:p>
          <a:p>
            <a:pPr>
              <a:lnSpc>
                <a:spcPct val="100000"/>
              </a:lnSpc>
              <a:spcBef>
                <a:spcPts val="0"/>
              </a:spcBef>
              <a:spcAft>
                <a:spcPts val="600"/>
              </a:spcAft>
            </a:pPr>
            <a:r>
              <a:rPr lang="en-US" sz="1600" b="1" dirty="0"/>
              <a:t>CONNECT</a:t>
            </a:r>
          </a:p>
          <a:p>
            <a:pPr>
              <a:lnSpc>
                <a:spcPct val="100000"/>
              </a:lnSpc>
              <a:spcBef>
                <a:spcPts val="0"/>
              </a:spcBef>
              <a:spcAft>
                <a:spcPts val="600"/>
              </a:spcAft>
            </a:pPr>
            <a:r>
              <a:rPr lang="en-US" sz="1600" dirty="0"/>
              <a:t>Access or transmit data to achieve a purpose.</a:t>
            </a:r>
          </a:p>
          <a:p>
            <a:pPr>
              <a:lnSpc>
                <a:spcPct val="100000"/>
              </a:lnSpc>
              <a:spcBef>
                <a:spcPts val="0"/>
              </a:spcBef>
              <a:spcAft>
                <a:spcPts val="600"/>
              </a:spcAft>
            </a:pPr>
            <a:r>
              <a:rPr lang="en-US" sz="1600" b="1" dirty="0"/>
              <a:t>COMPUTE</a:t>
            </a:r>
          </a:p>
          <a:p>
            <a:pPr>
              <a:lnSpc>
                <a:spcPct val="100000"/>
              </a:lnSpc>
              <a:spcBef>
                <a:spcPts val="0"/>
              </a:spcBef>
              <a:spcAft>
                <a:spcPts val="600"/>
              </a:spcAft>
            </a:pPr>
            <a:r>
              <a:rPr lang="en-US" sz="1600" dirty="0"/>
              <a:t>Normalize the data from edge to cloud and use it for simple events or complex machine learning.</a:t>
            </a:r>
          </a:p>
          <a:p>
            <a:pPr>
              <a:lnSpc>
                <a:spcPct val="100000"/>
              </a:lnSpc>
              <a:spcBef>
                <a:spcPts val="0"/>
              </a:spcBef>
              <a:spcAft>
                <a:spcPts val="600"/>
              </a:spcAft>
            </a:pPr>
            <a:r>
              <a:rPr lang="en-US" sz="1600" b="1" dirty="0"/>
              <a:t>COMPREHEND</a:t>
            </a:r>
          </a:p>
          <a:p>
            <a:pPr>
              <a:lnSpc>
                <a:spcPct val="100000"/>
              </a:lnSpc>
              <a:spcBef>
                <a:spcPts val="0"/>
              </a:spcBef>
              <a:spcAft>
                <a:spcPts val="600"/>
              </a:spcAft>
            </a:pPr>
            <a:r>
              <a:rPr lang="en-US" sz="1600" dirty="0"/>
              <a:t>Visualize and Analyze collected data from different forms to comprehend business outcomes.</a:t>
            </a:r>
          </a:p>
          <a:p>
            <a:pPr>
              <a:lnSpc>
                <a:spcPct val="100000"/>
              </a:lnSpc>
              <a:spcBef>
                <a:spcPts val="0"/>
              </a:spcBef>
              <a:spcAft>
                <a:spcPts val="600"/>
              </a:spcAft>
            </a:pPr>
            <a:r>
              <a:rPr lang="en-US" sz="1600" b="1" dirty="0"/>
              <a:t>CONTROL</a:t>
            </a:r>
          </a:p>
          <a:p>
            <a:pPr>
              <a:lnSpc>
                <a:spcPct val="100000"/>
              </a:lnSpc>
              <a:spcBef>
                <a:spcPts val="0"/>
              </a:spcBef>
              <a:spcAft>
                <a:spcPts val="600"/>
              </a:spcAft>
            </a:pPr>
            <a:r>
              <a:rPr lang="en-US" sz="1600" dirty="0"/>
              <a:t>Remote visibility and control over the end-to-end operational details of an IoT solution.</a:t>
            </a:r>
          </a:p>
        </p:txBody>
      </p:sp>
      <p:grpSp>
        <p:nvGrpSpPr>
          <p:cNvPr id="2" name="Group 1">
            <a:extLst>
              <a:ext uri="{FF2B5EF4-FFF2-40B4-BE49-F238E27FC236}">
                <a16:creationId xmlns:a16="http://schemas.microsoft.com/office/drawing/2014/main" id="{6E3C03DF-CF11-4950-BC18-1921B3F6BF43}"/>
              </a:ext>
            </a:extLst>
          </p:cNvPr>
          <p:cNvGrpSpPr/>
          <p:nvPr/>
        </p:nvGrpSpPr>
        <p:grpSpPr>
          <a:xfrm>
            <a:off x="6293943" y="2157885"/>
            <a:ext cx="5493915" cy="4002196"/>
            <a:chOff x="6293943" y="2157885"/>
            <a:chExt cx="5493915" cy="4002196"/>
          </a:xfrm>
        </p:grpSpPr>
        <p:sp>
          <p:nvSpPr>
            <p:cNvPr id="6" name="Circle: Hollow 5">
              <a:extLst>
                <a:ext uri="{FF2B5EF4-FFF2-40B4-BE49-F238E27FC236}">
                  <a16:creationId xmlns:a16="http://schemas.microsoft.com/office/drawing/2014/main" id="{5627C643-BC69-442F-AB47-F44F9E17BB2C}"/>
                </a:ext>
              </a:extLst>
            </p:cNvPr>
            <p:cNvSpPr/>
            <p:nvPr/>
          </p:nvSpPr>
          <p:spPr>
            <a:xfrm>
              <a:off x="7395527" y="2502481"/>
              <a:ext cx="3657600" cy="3657600"/>
            </a:xfrm>
            <a:prstGeom prst="donut">
              <a:avLst/>
            </a:prstGeom>
            <a:solidFill>
              <a:srgbClr val="BBDDF4"/>
            </a:solidFill>
            <a:ln w="3175">
              <a:solidFill>
                <a:srgbClr val="237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24" name="Graphic 23">
              <a:extLst>
                <a:ext uri="{FF2B5EF4-FFF2-40B4-BE49-F238E27FC236}">
                  <a16:creationId xmlns:a16="http://schemas.microsoft.com/office/drawing/2014/main" id="{E173E157-F18C-44E1-8980-28E2740A6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6068" y="5200523"/>
              <a:ext cx="548640" cy="320040"/>
            </a:xfrm>
            <a:prstGeom prst="rect">
              <a:avLst/>
            </a:prstGeom>
          </p:spPr>
        </p:pic>
        <p:pic>
          <p:nvPicPr>
            <p:cNvPr id="25" name="Graphic 24">
              <a:extLst>
                <a:ext uri="{FF2B5EF4-FFF2-40B4-BE49-F238E27FC236}">
                  <a16:creationId xmlns:a16="http://schemas.microsoft.com/office/drawing/2014/main" id="{763DED79-9FC4-46E8-9707-7EFCA18E2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7878" y="5222044"/>
              <a:ext cx="548640" cy="365760"/>
            </a:xfrm>
            <a:prstGeom prst="rect">
              <a:avLst/>
            </a:prstGeom>
          </p:spPr>
        </p:pic>
        <p:sp>
          <p:nvSpPr>
            <p:cNvPr id="26" name="Rectangle 25">
              <a:extLst>
                <a:ext uri="{FF2B5EF4-FFF2-40B4-BE49-F238E27FC236}">
                  <a16:creationId xmlns:a16="http://schemas.microsoft.com/office/drawing/2014/main" id="{FD559601-18E3-4F00-8E01-620F5391923E}"/>
                </a:ext>
              </a:extLst>
            </p:cNvPr>
            <p:cNvSpPr/>
            <p:nvPr/>
          </p:nvSpPr>
          <p:spPr>
            <a:xfrm>
              <a:off x="8809458" y="2157885"/>
              <a:ext cx="70564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Control</a:t>
              </a:r>
            </a:p>
          </p:txBody>
        </p:sp>
        <p:sp>
          <p:nvSpPr>
            <p:cNvPr id="27" name="Rectangle 26">
              <a:extLst>
                <a:ext uri="{FF2B5EF4-FFF2-40B4-BE49-F238E27FC236}">
                  <a16:creationId xmlns:a16="http://schemas.microsoft.com/office/drawing/2014/main" id="{D8AD2231-726B-4AE9-9F8C-EF1C0CA9A828}"/>
                </a:ext>
              </a:extLst>
            </p:cNvPr>
            <p:cNvSpPr/>
            <p:nvPr/>
          </p:nvSpPr>
          <p:spPr>
            <a:xfrm>
              <a:off x="6293943" y="3610762"/>
              <a:ext cx="11015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Comprehend</a:t>
              </a:r>
            </a:p>
          </p:txBody>
        </p:sp>
        <p:sp>
          <p:nvSpPr>
            <p:cNvPr id="28" name="Rectangle 27">
              <a:extLst>
                <a:ext uri="{FF2B5EF4-FFF2-40B4-BE49-F238E27FC236}">
                  <a16:creationId xmlns:a16="http://schemas.microsoft.com/office/drawing/2014/main" id="{C6188E65-BB45-425C-B987-E25C33359633}"/>
                </a:ext>
              </a:extLst>
            </p:cNvPr>
            <p:cNvSpPr/>
            <p:nvPr/>
          </p:nvSpPr>
          <p:spPr>
            <a:xfrm>
              <a:off x="6601027" y="5222044"/>
              <a:ext cx="8338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Compute</a:t>
              </a:r>
            </a:p>
          </p:txBody>
        </p:sp>
        <p:sp>
          <p:nvSpPr>
            <p:cNvPr id="29" name="Rectangle 28">
              <a:extLst>
                <a:ext uri="{FF2B5EF4-FFF2-40B4-BE49-F238E27FC236}">
                  <a16:creationId xmlns:a16="http://schemas.microsoft.com/office/drawing/2014/main" id="{1F68A4C2-C4FE-4A35-9750-CAD6FF89D714}"/>
                </a:ext>
              </a:extLst>
            </p:cNvPr>
            <p:cNvSpPr/>
            <p:nvPr/>
          </p:nvSpPr>
          <p:spPr>
            <a:xfrm>
              <a:off x="11006875" y="5206630"/>
              <a:ext cx="7809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Connect</a:t>
              </a:r>
            </a:p>
          </p:txBody>
        </p:sp>
        <p:sp>
          <p:nvSpPr>
            <p:cNvPr id="30" name="Rectangle 29">
              <a:extLst>
                <a:ext uri="{FF2B5EF4-FFF2-40B4-BE49-F238E27FC236}">
                  <a16:creationId xmlns:a16="http://schemas.microsoft.com/office/drawing/2014/main" id="{8CEE63A8-B126-4237-8B2C-B93A172E3331}"/>
                </a:ext>
              </a:extLst>
            </p:cNvPr>
            <p:cNvSpPr/>
            <p:nvPr/>
          </p:nvSpPr>
          <p:spPr>
            <a:xfrm>
              <a:off x="11006875" y="3601114"/>
              <a:ext cx="67839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Collect</a:t>
              </a:r>
            </a:p>
          </p:txBody>
        </p:sp>
        <p:pic>
          <p:nvPicPr>
            <p:cNvPr id="31" name="Graphic 30">
              <a:extLst>
                <a:ext uri="{FF2B5EF4-FFF2-40B4-BE49-F238E27FC236}">
                  <a16:creationId xmlns:a16="http://schemas.microsoft.com/office/drawing/2014/main" id="{15517356-ACC5-401F-9002-7A1F5EE55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5393" y="3601114"/>
              <a:ext cx="548640" cy="434340"/>
            </a:xfrm>
            <a:prstGeom prst="rect">
              <a:avLst/>
            </a:prstGeom>
          </p:spPr>
        </p:pic>
        <p:pic>
          <p:nvPicPr>
            <p:cNvPr id="32" name="Graphic 31">
              <a:extLst>
                <a:ext uri="{FF2B5EF4-FFF2-40B4-BE49-F238E27FC236}">
                  <a16:creationId xmlns:a16="http://schemas.microsoft.com/office/drawing/2014/main" id="{E3198D8A-F95F-4EEE-A779-034D9EEEAD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8673" y="3610762"/>
              <a:ext cx="548640" cy="438912"/>
            </a:xfrm>
            <a:prstGeom prst="rect">
              <a:avLst/>
            </a:prstGeom>
          </p:spPr>
        </p:pic>
        <p:grpSp>
          <p:nvGrpSpPr>
            <p:cNvPr id="33" name="Group 32">
              <a:extLst>
                <a:ext uri="{FF2B5EF4-FFF2-40B4-BE49-F238E27FC236}">
                  <a16:creationId xmlns:a16="http://schemas.microsoft.com/office/drawing/2014/main" id="{77B916BC-B1D6-4E5A-A765-7E185F210F63}"/>
                </a:ext>
              </a:extLst>
            </p:cNvPr>
            <p:cNvGrpSpPr>
              <a:grpSpLocks noChangeAspect="1"/>
            </p:cNvGrpSpPr>
            <p:nvPr/>
          </p:nvGrpSpPr>
          <p:grpSpPr>
            <a:xfrm>
              <a:off x="8884022" y="2736325"/>
              <a:ext cx="548640" cy="502835"/>
              <a:chOff x="3979681" y="3097944"/>
              <a:chExt cx="529852" cy="419029"/>
            </a:xfrm>
            <a:solidFill>
              <a:srgbClr val="2375D8"/>
            </a:solidFill>
          </p:grpSpPr>
          <p:pic>
            <p:nvPicPr>
              <p:cNvPr id="34" name="Graphic 33">
                <a:extLst>
                  <a:ext uri="{FF2B5EF4-FFF2-40B4-BE49-F238E27FC236}">
                    <a16:creationId xmlns:a16="http://schemas.microsoft.com/office/drawing/2014/main" id="{216C282C-A583-4658-9C41-63966F5256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9681" y="3097944"/>
                <a:ext cx="266700" cy="266700"/>
              </a:xfrm>
              <a:prstGeom prst="rect">
                <a:avLst/>
              </a:prstGeom>
            </p:spPr>
          </p:pic>
          <p:pic>
            <p:nvPicPr>
              <p:cNvPr id="36" name="Graphic 35">
                <a:extLst>
                  <a:ext uri="{FF2B5EF4-FFF2-40B4-BE49-F238E27FC236}">
                    <a16:creationId xmlns:a16="http://schemas.microsoft.com/office/drawing/2014/main" id="{934E9890-340D-4404-BAA9-FC6FABFB59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270678">
                <a:off x="4242833" y="3250273"/>
                <a:ext cx="266700" cy="266700"/>
              </a:xfrm>
              <a:prstGeom prst="rect">
                <a:avLst/>
              </a:prstGeom>
            </p:spPr>
          </p:pic>
        </p:grpSp>
        <p:sp>
          <p:nvSpPr>
            <p:cNvPr id="7" name="Arrow: Chevron 6">
              <a:extLst>
                <a:ext uri="{FF2B5EF4-FFF2-40B4-BE49-F238E27FC236}">
                  <a16:creationId xmlns:a16="http://schemas.microsoft.com/office/drawing/2014/main" id="{F0A35AE8-15F9-49BB-9FFF-FCCD1E869C03}"/>
                </a:ext>
              </a:extLst>
            </p:cNvPr>
            <p:cNvSpPr/>
            <p:nvPr/>
          </p:nvSpPr>
          <p:spPr>
            <a:xfrm rot="1941358">
              <a:off x="9814871" y="3112086"/>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38" name="Arrow: Chevron 37">
              <a:extLst>
                <a:ext uri="{FF2B5EF4-FFF2-40B4-BE49-F238E27FC236}">
                  <a16:creationId xmlns:a16="http://schemas.microsoft.com/office/drawing/2014/main" id="{D5B18702-B24C-41F2-A26F-41274979CE90}"/>
                </a:ext>
              </a:extLst>
            </p:cNvPr>
            <p:cNvSpPr/>
            <p:nvPr/>
          </p:nvSpPr>
          <p:spPr>
            <a:xfrm rot="5932878">
              <a:off x="10420652" y="4370402"/>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39" name="Arrow: Chevron 38">
              <a:extLst>
                <a:ext uri="{FF2B5EF4-FFF2-40B4-BE49-F238E27FC236}">
                  <a16:creationId xmlns:a16="http://schemas.microsoft.com/office/drawing/2014/main" id="{3384C4CE-FDB4-4624-BFFF-E39D153DE340}"/>
                </a:ext>
              </a:extLst>
            </p:cNvPr>
            <p:cNvSpPr/>
            <p:nvPr/>
          </p:nvSpPr>
          <p:spPr>
            <a:xfrm rot="10800000">
              <a:off x="9104056" y="5417155"/>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40" name="Arrow: Chevron 39">
              <a:extLst>
                <a:ext uri="{FF2B5EF4-FFF2-40B4-BE49-F238E27FC236}">
                  <a16:creationId xmlns:a16="http://schemas.microsoft.com/office/drawing/2014/main" id="{B3497D98-2C75-4AE6-BD66-3F14816D341D}"/>
                </a:ext>
              </a:extLst>
            </p:cNvPr>
            <p:cNvSpPr/>
            <p:nvPr/>
          </p:nvSpPr>
          <p:spPr>
            <a:xfrm rot="15578395">
              <a:off x="7787264" y="4514026"/>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55" name="Arrow: Chevron 54">
              <a:extLst>
                <a:ext uri="{FF2B5EF4-FFF2-40B4-BE49-F238E27FC236}">
                  <a16:creationId xmlns:a16="http://schemas.microsoft.com/office/drawing/2014/main" id="{33581535-E92C-4DDD-8DC9-9B4C6A2A72E9}"/>
                </a:ext>
              </a:extLst>
            </p:cNvPr>
            <p:cNvSpPr/>
            <p:nvPr/>
          </p:nvSpPr>
          <p:spPr>
            <a:xfrm rot="19180721">
              <a:off x="8224564" y="3169530"/>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grpSp>
    </p:spTree>
    <p:extLst>
      <p:ext uri="{BB962C8B-B14F-4D97-AF65-F5344CB8AC3E}">
        <p14:creationId xmlns:p14="http://schemas.microsoft.com/office/powerpoint/2010/main" val="18599722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dirty="0">
                <a:latin typeface="SF Pro Display"/>
                <a:cs typeface="Arial"/>
              </a:rPr>
              <a:t>Industrial protocol support</a:t>
            </a:r>
            <a:br>
              <a:rPr lang="en-US" sz="2800" dirty="0">
                <a:latin typeface="SF Pro Display"/>
                <a:cs typeface="Arial"/>
              </a:rPr>
            </a:br>
            <a:endParaRPr lang="en-US" sz="2400" dirty="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2"/>
          </p:nvPr>
        </p:nvSpPr>
        <p:spPr/>
        <p:txBody>
          <a:bodyPr/>
          <a:lstStyle/>
          <a:p>
            <a:r>
              <a:rPr lang="en-US" dirty="0">
                <a:solidFill>
                  <a:schemeClr val="tx1"/>
                </a:solidFill>
              </a:rPr>
              <a:t>Edge data processing for your legacy industrial </a:t>
            </a:r>
            <a:r>
              <a:rPr lang="en-US" dirty="0"/>
              <a:t>equipment </a:t>
            </a:r>
          </a:p>
        </p:txBody>
      </p:sp>
      <p:sp>
        <p:nvSpPr>
          <p:cNvPr id="4" name="Text Placeholder 3">
            <a:extLst>
              <a:ext uri="{FF2B5EF4-FFF2-40B4-BE49-F238E27FC236}">
                <a16:creationId xmlns:a16="http://schemas.microsoft.com/office/drawing/2014/main" id="{05F7FF73-9E9D-459A-ACF2-5E7871C36A96}"/>
              </a:ext>
            </a:extLst>
          </p:cNvPr>
          <p:cNvSpPr>
            <a:spLocks noGrp="1"/>
          </p:cNvSpPr>
          <p:nvPr>
            <p:ph type="body" sz="quarter" idx="13"/>
          </p:nvPr>
        </p:nvSpPr>
        <p:spPr>
          <a:xfrm>
            <a:off x="1005840" y="2651760"/>
            <a:ext cx="2560320" cy="3657600"/>
          </a:xfrm>
        </p:spPr>
        <p:txBody>
          <a:bodyPr>
            <a:normAutofit lnSpcReduction="10000"/>
          </a:bodyPr>
          <a:lstStyle/>
          <a:p>
            <a:r>
              <a:rPr lang="en-US" sz="1600" dirty="0"/>
              <a:t>INDUSTRIAL PROTOCOL CONVERSION</a:t>
            </a:r>
          </a:p>
          <a:p>
            <a:pPr marL="171450" indent="-171450">
              <a:buFont typeface="Arial" panose="020B0604020202020204" pitchFamily="34" charset="0"/>
              <a:buChar char="•"/>
            </a:pPr>
            <a:r>
              <a:rPr lang="en-US" sz="1400" dirty="0">
                <a:solidFill>
                  <a:schemeClr val="tx2"/>
                </a:solidFill>
              </a:rPr>
              <a:t>Modbus RTU/TCP</a:t>
            </a:r>
          </a:p>
          <a:p>
            <a:pPr marL="171450" indent="-171450">
              <a:buFont typeface="Arial" panose="020B0604020202020204" pitchFamily="34" charset="0"/>
              <a:buChar char="•"/>
            </a:pPr>
            <a:r>
              <a:rPr lang="en-US" sz="1400" dirty="0">
                <a:solidFill>
                  <a:schemeClr val="tx2"/>
                </a:solidFill>
              </a:rPr>
              <a:t>Modbus Master</a:t>
            </a:r>
          </a:p>
          <a:p>
            <a:pPr marL="171450" indent="-171450">
              <a:buFont typeface="Arial" panose="020B0604020202020204" pitchFamily="34" charset="0"/>
              <a:buChar char="•"/>
            </a:pPr>
            <a:r>
              <a:rPr lang="en-US" sz="1400" dirty="0">
                <a:solidFill>
                  <a:schemeClr val="tx2"/>
                </a:solidFill>
              </a:rPr>
              <a:t>DLMS</a:t>
            </a:r>
          </a:p>
          <a:p>
            <a:pPr marL="171450" indent="-171450">
              <a:buFont typeface="Arial" panose="020B0604020202020204" pitchFamily="34" charset="0"/>
              <a:buChar char="•"/>
            </a:pPr>
            <a:r>
              <a:rPr lang="en-US" sz="1400" dirty="0">
                <a:solidFill>
                  <a:schemeClr val="tx2"/>
                </a:solidFill>
              </a:rPr>
              <a:t>IEC101/104</a:t>
            </a:r>
          </a:p>
          <a:p>
            <a:pPr marL="171450" indent="-171450">
              <a:buFont typeface="Arial" panose="020B0604020202020204" pitchFamily="34" charset="0"/>
              <a:buChar char="•"/>
            </a:pPr>
            <a:endParaRPr lang="en-US" dirty="0">
              <a:solidFill>
                <a:schemeClr val="tx2"/>
              </a:solidFill>
            </a:endParaRPr>
          </a:p>
          <a:p>
            <a:r>
              <a:rPr lang="en-US" sz="1600" dirty="0"/>
              <a:t>ROADMAP</a:t>
            </a:r>
          </a:p>
          <a:p>
            <a:pPr marL="171450" indent="-171450">
              <a:buFont typeface="Arial" panose="020B0604020202020204" pitchFamily="34" charset="0"/>
              <a:buChar char="•"/>
            </a:pPr>
            <a:r>
              <a:rPr lang="en-US" sz="1400" dirty="0">
                <a:solidFill>
                  <a:schemeClr val="tx2"/>
                </a:solidFill>
              </a:rPr>
              <a:t>DNP3 </a:t>
            </a:r>
          </a:p>
          <a:p>
            <a:pPr marL="171450" indent="-171450">
              <a:buFont typeface="Arial" panose="020B0604020202020204" pitchFamily="34" charset="0"/>
              <a:buChar char="•"/>
            </a:pPr>
            <a:r>
              <a:rPr lang="en-US" sz="1400" dirty="0">
                <a:solidFill>
                  <a:schemeClr val="tx2"/>
                </a:solidFill>
              </a:rPr>
              <a:t>Ethercat</a:t>
            </a:r>
          </a:p>
          <a:p>
            <a:pPr marL="171450" indent="-171450">
              <a:buFont typeface="Arial" panose="020B0604020202020204" pitchFamily="34" charset="0"/>
              <a:buChar char="•"/>
            </a:pPr>
            <a:r>
              <a:rPr lang="en-US" sz="1400" dirty="0">
                <a:solidFill>
                  <a:schemeClr val="tx2"/>
                </a:solidFill>
              </a:rPr>
              <a:t>Profibus</a:t>
            </a:r>
          </a:p>
          <a:p>
            <a:pPr marL="171450" indent="-171450">
              <a:buFont typeface="Arial" panose="020B0604020202020204" pitchFamily="34" charset="0"/>
              <a:buChar char="•"/>
            </a:pPr>
            <a:r>
              <a:rPr lang="en-US" sz="1400" dirty="0">
                <a:solidFill>
                  <a:schemeClr val="tx2"/>
                </a:solidFill>
              </a:rPr>
              <a:t>OPC-UA</a:t>
            </a:r>
          </a:p>
          <a:p>
            <a:endParaRPr lang="en-HK" dirty="0"/>
          </a:p>
        </p:txBody>
      </p:sp>
      <p:grpSp>
        <p:nvGrpSpPr>
          <p:cNvPr id="3" name="Group 2">
            <a:extLst>
              <a:ext uri="{FF2B5EF4-FFF2-40B4-BE49-F238E27FC236}">
                <a16:creationId xmlns:a16="http://schemas.microsoft.com/office/drawing/2014/main" id="{1C7B245F-C474-4EC1-90D8-7B6839F0C559}"/>
              </a:ext>
            </a:extLst>
          </p:cNvPr>
          <p:cNvGrpSpPr/>
          <p:nvPr/>
        </p:nvGrpSpPr>
        <p:grpSpPr>
          <a:xfrm>
            <a:off x="4240686" y="3288773"/>
            <a:ext cx="7412040" cy="2794912"/>
            <a:chOff x="4457502" y="3572022"/>
            <a:chExt cx="7412040" cy="2794912"/>
          </a:xfrm>
        </p:grpSpPr>
        <p:sp>
          <p:nvSpPr>
            <p:cNvPr id="7" name="Cloud 6">
              <a:extLst>
                <a:ext uri="{FF2B5EF4-FFF2-40B4-BE49-F238E27FC236}">
                  <a16:creationId xmlns:a16="http://schemas.microsoft.com/office/drawing/2014/main" id="{5DCDAE21-0AD0-4BD1-A73E-6C802FDB50D0}"/>
                </a:ext>
              </a:extLst>
            </p:cNvPr>
            <p:cNvSpPr/>
            <p:nvPr/>
          </p:nvSpPr>
          <p:spPr bwMode="auto">
            <a:xfrm>
              <a:off x="8615204" y="3681560"/>
              <a:ext cx="1282027" cy="1059977"/>
            </a:xfrm>
            <a:prstGeom prst="cloud">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IN" sz="1400" b="0" i="0" u="none" strike="noStrike" cap="none" normalizeH="0" baseline="0" dirty="0">
                  <a:ln>
                    <a:noFill/>
                  </a:ln>
                  <a:solidFill>
                    <a:schemeClr val="tx1"/>
                  </a:solidFill>
                  <a:effectLst/>
                  <a:latin typeface="Helvetica Neue Light" charset="0"/>
                  <a:ea typeface="ヒラギノ角ゴ ProN W3" charset="-128"/>
                  <a:cs typeface="ヒラギノ角ゴ ProN W3" charset="-128"/>
                  <a:sym typeface="Helvetica Neue Light" charset="0"/>
                </a:rPr>
                <a:t>Cellular Network</a:t>
              </a:r>
            </a:p>
          </p:txBody>
        </p:sp>
        <p:sp>
          <p:nvSpPr>
            <p:cNvPr id="9" name="Rectangle 8">
              <a:extLst>
                <a:ext uri="{FF2B5EF4-FFF2-40B4-BE49-F238E27FC236}">
                  <a16:creationId xmlns:a16="http://schemas.microsoft.com/office/drawing/2014/main" id="{7EF005F7-88C3-4800-BC57-AFC6191C9154}"/>
                </a:ext>
              </a:extLst>
            </p:cNvPr>
            <p:cNvSpPr/>
            <p:nvPr/>
          </p:nvSpPr>
          <p:spPr bwMode="auto">
            <a:xfrm>
              <a:off x="10654896" y="4166632"/>
              <a:ext cx="1214646" cy="1840105"/>
            </a:xfrm>
            <a:prstGeom prst="rect">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IN" sz="1600" dirty="0">
                  <a:cs typeface="ヒラギノ角ゴ ProN W3" charset="-128"/>
                </a:rPr>
                <a:t>Head End</a:t>
              </a:r>
              <a:endParaRPr kumimoji="0" lang="en-IN" sz="1600" b="0" i="0" u="none" strike="noStrike" cap="none" normalizeH="0" baseline="0" dirty="0">
                <a:ln>
                  <a:noFill/>
                </a:ln>
                <a:solidFill>
                  <a:srgbClr val="333333"/>
                </a:solidFill>
                <a:effectLst/>
                <a:cs typeface="ヒラギノ角ゴ ProN W3" charset="-128"/>
                <a:sym typeface="Helvetica Neue Light" charset="0"/>
              </a:endParaRPr>
            </a:p>
          </p:txBody>
        </p:sp>
        <p:cxnSp>
          <p:nvCxnSpPr>
            <p:cNvPr id="10" name="Straight Connector 9">
              <a:extLst>
                <a:ext uri="{FF2B5EF4-FFF2-40B4-BE49-F238E27FC236}">
                  <a16:creationId xmlns:a16="http://schemas.microsoft.com/office/drawing/2014/main" id="{D2ADD6B1-0D4E-4107-84A3-90FDE0021CC4}"/>
                </a:ext>
              </a:extLst>
            </p:cNvPr>
            <p:cNvCxnSpPr>
              <a:cxnSpLocks/>
            </p:cNvCxnSpPr>
            <p:nvPr/>
          </p:nvCxnSpPr>
          <p:spPr bwMode="auto">
            <a:xfrm>
              <a:off x="7638113" y="3575089"/>
              <a:ext cx="0" cy="1188720"/>
            </a:xfrm>
            <a:prstGeom prst="line">
              <a:avLst/>
            </a:prstGeom>
            <a:solidFill>
              <a:srgbClr val="DFA23B"/>
            </a:solidFill>
            <a:ln w="25400" cap="flat" cmpd="sng" algn="ctr">
              <a:solidFill>
                <a:schemeClr val="accent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18105EB7-8729-46AE-A072-FE7BCB390BE7}"/>
                </a:ext>
              </a:extLst>
            </p:cNvPr>
            <p:cNvSpPr/>
            <p:nvPr/>
          </p:nvSpPr>
          <p:spPr bwMode="auto">
            <a:xfrm>
              <a:off x="4457502" y="5712676"/>
              <a:ext cx="1274909" cy="654258"/>
            </a:xfrm>
            <a:prstGeom prst="rect">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IN" sz="14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rPr>
                <a:t>Modbus RTU</a:t>
              </a:r>
            </a:p>
            <a:p>
              <a:pPr marL="0" marR="0" indent="0" algn="ctr" defTabSz="914400" rtl="0" eaLnBrk="1" fontAlgn="base" latinLnBrk="0" hangingPunct="1">
                <a:lnSpc>
                  <a:spcPct val="100000"/>
                </a:lnSpc>
                <a:spcBef>
                  <a:spcPct val="0"/>
                </a:spcBef>
                <a:spcAft>
                  <a:spcPct val="0"/>
                </a:spcAft>
                <a:buClrTx/>
                <a:buSzTx/>
                <a:buFontTx/>
                <a:buNone/>
                <a:tabLst/>
              </a:pPr>
              <a:r>
                <a:rPr lang="en-IN" sz="1400" dirty="0">
                  <a:cs typeface="ヒラギノ角ゴ ProN W3" charset="-128"/>
                </a:rPr>
                <a:t>Device</a:t>
              </a:r>
              <a:endParaRPr kumimoji="0" lang="en-IN" sz="14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endParaRPr>
            </a:p>
          </p:txBody>
        </p:sp>
        <p:sp>
          <p:nvSpPr>
            <p:cNvPr id="13" name="Left-Right-Up Arrow 11">
              <a:extLst>
                <a:ext uri="{FF2B5EF4-FFF2-40B4-BE49-F238E27FC236}">
                  <a16:creationId xmlns:a16="http://schemas.microsoft.com/office/drawing/2014/main" id="{419092F0-BD1E-4491-830C-CEBA76978E4A}"/>
                </a:ext>
              </a:extLst>
            </p:cNvPr>
            <p:cNvSpPr/>
            <p:nvPr/>
          </p:nvSpPr>
          <p:spPr bwMode="auto">
            <a:xfrm rot="5400000">
              <a:off x="4883910" y="4050823"/>
              <a:ext cx="1446303" cy="1874302"/>
            </a:xfrm>
            <a:prstGeom prst="leftRightUpArrow">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2400" b="0" i="0" u="none" strike="noStrike" cap="none" normalizeH="0" baseline="0">
                <a:ln>
                  <a:noFill/>
                </a:ln>
                <a:solidFill>
                  <a:srgbClr val="333333"/>
                </a:solidFill>
                <a:effectLst/>
                <a:latin typeface="Helvetica Neue Light" charset="0"/>
                <a:ea typeface="ヒラギノ角ゴ ProN W3" charset="-128"/>
                <a:cs typeface="ヒラギノ角ゴ ProN W3" charset="-128"/>
                <a:sym typeface="Helvetica Neue Light" charset="0"/>
              </a:endParaRPr>
            </a:p>
          </p:txBody>
        </p:sp>
        <p:cxnSp>
          <p:nvCxnSpPr>
            <p:cNvPr id="14" name="Straight Arrow Connector 13">
              <a:extLst>
                <a:ext uri="{FF2B5EF4-FFF2-40B4-BE49-F238E27FC236}">
                  <a16:creationId xmlns:a16="http://schemas.microsoft.com/office/drawing/2014/main" id="{8337F44E-3B76-4F8F-84B6-1F1BE49E192B}"/>
                </a:ext>
              </a:extLst>
            </p:cNvPr>
            <p:cNvCxnSpPr>
              <a:cxnSpLocks/>
            </p:cNvCxnSpPr>
            <p:nvPr/>
          </p:nvCxnSpPr>
          <p:spPr bwMode="auto">
            <a:xfrm>
              <a:off x="5747029" y="3878341"/>
              <a:ext cx="1874306" cy="0"/>
            </a:xfrm>
            <a:prstGeom prst="straightConnector1">
              <a:avLst/>
            </a:prstGeom>
            <a:solidFill>
              <a:srgbClr val="DFA23B"/>
            </a:solidFill>
            <a:ln w="25400" cap="flat" cmpd="sng" algn="ctr">
              <a:solidFill>
                <a:schemeClr val="accent1"/>
              </a:solidFill>
              <a:prstDash val="solid"/>
              <a:round/>
              <a:headEnd type="arrow"/>
              <a:tailEnd type="arrow"/>
            </a:ln>
            <a:effectLst/>
          </p:spPr>
        </p:cxnSp>
        <p:sp>
          <p:nvSpPr>
            <p:cNvPr id="15" name="TextBox 14">
              <a:extLst>
                <a:ext uri="{FF2B5EF4-FFF2-40B4-BE49-F238E27FC236}">
                  <a16:creationId xmlns:a16="http://schemas.microsoft.com/office/drawing/2014/main" id="{55F12F1B-F641-473D-B768-978843C07CAC}"/>
                </a:ext>
              </a:extLst>
            </p:cNvPr>
            <p:cNvSpPr txBox="1"/>
            <p:nvPr/>
          </p:nvSpPr>
          <p:spPr>
            <a:xfrm>
              <a:off x="5686254" y="3572022"/>
              <a:ext cx="2001955" cy="276999"/>
            </a:xfrm>
            <a:prstGeom prst="rect">
              <a:avLst/>
            </a:prstGeom>
            <a:noFill/>
          </p:spPr>
          <p:txBody>
            <a:bodyPr wrap="square" rtlCol="0">
              <a:spAutoFit/>
            </a:bodyPr>
            <a:lstStyle/>
            <a:p>
              <a:r>
                <a:rPr lang="en-IN" sz="1200" dirty="0"/>
                <a:t>Modbus RTU Poll request</a:t>
              </a:r>
            </a:p>
          </p:txBody>
        </p:sp>
        <p:sp>
          <p:nvSpPr>
            <p:cNvPr id="16" name="TextBox 15">
              <a:extLst>
                <a:ext uri="{FF2B5EF4-FFF2-40B4-BE49-F238E27FC236}">
                  <a16:creationId xmlns:a16="http://schemas.microsoft.com/office/drawing/2014/main" id="{2BE5ED84-F3C9-456D-9462-7C611367F4B6}"/>
                </a:ext>
              </a:extLst>
            </p:cNvPr>
            <p:cNvSpPr txBox="1"/>
            <p:nvPr/>
          </p:nvSpPr>
          <p:spPr>
            <a:xfrm>
              <a:off x="5281246" y="4865274"/>
              <a:ext cx="1031570" cy="253916"/>
            </a:xfrm>
            <a:prstGeom prst="rect">
              <a:avLst/>
            </a:prstGeom>
            <a:noFill/>
          </p:spPr>
          <p:txBody>
            <a:bodyPr wrap="square" rtlCol="0">
              <a:spAutoFit/>
            </a:bodyPr>
            <a:lstStyle/>
            <a:p>
              <a:r>
                <a:rPr lang="en-IN" sz="1050" dirty="0"/>
                <a:t>RS 485 link</a:t>
              </a:r>
            </a:p>
          </p:txBody>
        </p:sp>
        <p:pic>
          <p:nvPicPr>
            <p:cNvPr id="17" name="Picture 2" descr="http://www.netanimations.net/large%20gears.gif">
              <a:extLst>
                <a:ext uri="{FF2B5EF4-FFF2-40B4-BE49-F238E27FC236}">
                  <a16:creationId xmlns:a16="http://schemas.microsoft.com/office/drawing/2014/main" id="{F7F5FCBB-1245-4E3B-90BE-B0F22ED26A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5760" y="4013498"/>
              <a:ext cx="517748" cy="513233"/>
            </a:xfrm>
            <a:prstGeom prst="rect">
              <a:avLst/>
            </a:prstGeom>
            <a:noFill/>
            <a:extLst>
              <a:ext uri="{909E8E84-426E-40DD-AFC4-6F175D3DCCD1}">
                <a14:hiddenFill xmlns:a14="http://schemas.microsoft.com/office/drawing/2010/main">
                  <a:solidFill>
                    <a:srgbClr val="FFFFFF"/>
                  </a:solidFill>
                </a14:hiddenFill>
              </a:ext>
            </a:extLst>
          </p:spPr>
        </p:pic>
        <p:sp>
          <p:nvSpPr>
            <p:cNvPr id="19" name="Left-Right Arrow 18">
              <a:extLst>
                <a:ext uri="{FF2B5EF4-FFF2-40B4-BE49-F238E27FC236}">
                  <a16:creationId xmlns:a16="http://schemas.microsoft.com/office/drawing/2014/main" id="{7CF00499-FDE5-4C92-B873-C90F9D2118CB}"/>
                </a:ext>
              </a:extLst>
            </p:cNvPr>
            <p:cNvSpPr/>
            <p:nvPr/>
          </p:nvSpPr>
          <p:spPr bwMode="auto">
            <a:xfrm>
              <a:off x="8300149" y="4748631"/>
              <a:ext cx="2334334" cy="719319"/>
            </a:xfrm>
            <a:prstGeom prst="leftRightArrow">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IN" sz="12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rPr>
                <a:t>HTTP / HTTPS / FTP</a:t>
              </a:r>
              <a:r>
                <a:rPr kumimoji="0" lang="en-IN" sz="1200" b="0" i="0" u="none" strike="noStrike" cap="none" normalizeH="0" dirty="0">
                  <a:ln>
                    <a:noFill/>
                  </a:ln>
                  <a:solidFill>
                    <a:srgbClr val="333333"/>
                  </a:solidFill>
                  <a:effectLst/>
                  <a:latin typeface="Helvetica Neue Light" charset="0"/>
                  <a:ea typeface="ヒラギノ角ゴ ProN W3" charset="-128"/>
                  <a:cs typeface="ヒラギノ角ゴ ProN W3" charset="-128"/>
                  <a:sym typeface="Helvetica Neue Light" charset="0"/>
                </a:rPr>
                <a:t> CSV</a:t>
              </a:r>
              <a:endParaRPr kumimoji="0" lang="en-IN" sz="12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endParaRPr>
            </a:p>
          </p:txBody>
        </p:sp>
        <p:pic>
          <p:nvPicPr>
            <p:cNvPr id="20" name="Picture 2" descr="https://cdn0.iconfinder.com/data/icons/thin-servers-databases/57/thin-426_database_drives_raid_db_storage_nas_backup-512.png">
              <a:extLst>
                <a:ext uri="{FF2B5EF4-FFF2-40B4-BE49-F238E27FC236}">
                  <a16:creationId xmlns:a16="http://schemas.microsoft.com/office/drawing/2014/main" id="{B1952C6D-8E82-4E39-9BF0-35BDC141E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335" y="4008204"/>
              <a:ext cx="513233" cy="5132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FDAA3AA-3D08-429F-AF07-5893A80167AB}"/>
                </a:ext>
              </a:extLst>
            </p:cNvPr>
            <p:cNvSpPr txBox="1"/>
            <p:nvPr/>
          </p:nvSpPr>
          <p:spPr>
            <a:xfrm>
              <a:off x="5802640" y="5548508"/>
              <a:ext cx="1274908" cy="276999"/>
            </a:xfrm>
            <a:prstGeom prst="rect">
              <a:avLst/>
            </a:prstGeom>
            <a:noFill/>
          </p:spPr>
          <p:txBody>
            <a:bodyPr wrap="square" rtlCol="0">
              <a:spAutoFit/>
            </a:bodyPr>
            <a:lstStyle/>
            <a:p>
              <a:r>
                <a:rPr lang="en-IN" sz="1200" b="1" dirty="0"/>
                <a:t>Modbus Master</a:t>
              </a:r>
            </a:p>
          </p:txBody>
        </p:sp>
        <p:pic>
          <p:nvPicPr>
            <p:cNvPr id="22" name="Picture 21" descr="A close up of a logo&#10;&#10;Description automatically generated">
              <a:extLst>
                <a:ext uri="{FF2B5EF4-FFF2-40B4-BE49-F238E27FC236}">
                  <a16:creationId xmlns:a16="http://schemas.microsoft.com/office/drawing/2014/main" id="{948DF4E9-6963-4159-9DA3-B638D040EE05}"/>
                </a:ext>
              </a:extLst>
            </p:cNvPr>
            <p:cNvPicPr>
              <a:picLocks noChangeAspect="1"/>
            </p:cNvPicPr>
            <p:nvPr/>
          </p:nvPicPr>
          <p:blipFill rotWithShape="1">
            <a:blip r:embed="rId5"/>
            <a:srcRect l="8625" t="21821" r="9375" b="22414"/>
            <a:stretch/>
          </p:blipFill>
          <p:spPr>
            <a:xfrm>
              <a:off x="6641581" y="4605370"/>
              <a:ext cx="1593793" cy="1005840"/>
            </a:xfrm>
            <a:prstGeom prst="rect">
              <a:avLst/>
            </a:prstGeom>
          </p:spPr>
        </p:pic>
        <p:sp>
          <p:nvSpPr>
            <p:cNvPr id="24" name="Rectangle 23">
              <a:extLst>
                <a:ext uri="{FF2B5EF4-FFF2-40B4-BE49-F238E27FC236}">
                  <a16:creationId xmlns:a16="http://schemas.microsoft.com/office/drawing/2014/main" id="{6F37A015-1292-425A-ADA5-49850B1C649A}"/>
                </a:ext>
              </a:extLst>
            </p:cNvPr>
            <p:cNvSpPr/>
            <p:nvPr/>
          </p:nvSpPr>
          <p:spPr bwMode="auto">
            <a:xfrm>
              <a:off x="4472119" y="3606631"/>
              <a:ext cx="1274909" cy="654258"/>
            </a:xfrm>
            <a:prstGeom prst="rect">
              <a:avLst/>
            </a:prstGeom>
            <a:solidFill>
              <a:schemeClr val="accent6"/>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IN" sz="14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rPr>
                <a:t>Modbus RTU</a:t>
              </a:r>
            </a:p>
            <a:p>
              <a:pPr marL="0" marR="0" indent="0" algn="ctr" defTabSz="914400" rtl="0" eaLnBrk="1" fontAlgn="base" latinLnBrk="0" hangingPunct="1">
                <a:lnSpc>
                  <a:spcPct val="100000"/>
                </a:lnSpc>
                <a:spcBef>
                  <a:spcPct val="0"/>
                </a:spcBef>
                <a:spcAft>
                  <a:spcPct val="0"/>
                </a:spcAft>
                <a:buClrTx/>
                <a:buSzTx/>
                <a:buFontTx/>
                <a:buNone/>
                <a:tabLst/>
              </a:pPr>
              <a:r>
                <a:rPr lang="en-IN" sz="1400" dirty="0">
                  <a:cs typeface="ヒラギノ角ゴ ProN W3" charset="-128"/>
                </a:rPr>
                <a:t>Device</a:t>
              </a:r>
              <a:endParaRPr kumimoji="0" lang="en-IN" sz="1400" b="0" i="0" u="none" strike="noStrike" cap="none" normalizeH="0" baseline="0" dirty="0">
                <a:ln>
                  <a:noFill/>
                </a:ln>
                <a:solidFill>
                  <a:srgbClr val="333333"/>
                </a:solidFill>
                <a:effectLst/>
                <a:latin typeface="Helvetica Neue Light" charset="0"/>
                <a:ea typeface="ヒラギノ角ゴ ProN W3" charset="-128"/>
                <a:cs typeface="ヒラギノ角ゴ ProN W3" charset="-128"/>
                <a:sym typeface="Helvetica Neue Light" charset="0"/>
              </a:endParaRPr>
            </a:p>
          </p:txBody>
        </p:sp>
      </p:grpSp>
      <p:sp>
        <p:nvSpPr>
          <p:cNvPr id="26" name="Title 1">
            <a:extLst>
              <a:ext uri="{FF2B5EF4-FFF2-40B4-BE49-F238E27FC236}">
                <a16:creationId xmlns:a16="http://schemas.microsoft.com/office/drawing/2014/main" id="{665D7F08-B67F-4424-BA9B-A4B35BA324B1}"/>
              </a:ext>
            </a:extLst>
          </p:cNvPr>
          <p:cNvSpPr txBox="1">
            <a:spLocks/>
          </p:cNvSpPr>
          <p:nvPr/>
        </p:nvSpPr>
        <p:spPr>
          <a:xfrm>
            <a:off x="5651278" y="2541210"/>
            <a:ext cx="4671069" cy="361268"/>
          </a:xfrm>
          <a:prstGeom prst="rect">
            <a:avLst/>
          </a:prstGeom>
        </p:spPr>
        <p:txBody>
          <a:bodyPr vert="horz" lIns="91440" tIns="45720" rIns="91440" bIns="45720" rtlCol="0" anchor="t">
            <a:normAutofit lnSpcReduction="10000"/>
          </a:bodyPr>
          <a:lstStyle>
            <a:lvl1pPr algn="l" defTabSz="731543" rtl="0" eaLnBrk="1" latinLnBrk="0" hangingPunct="1">
              <a:lnSpc>
                <a:spcPct val="90000"/>
              </a:lnSpc>
              <a:spcBef>
                <a:spcPct val="0"/>
              </a:spcBef>
              <a:buNone/>
              <a:defRPr sz="2240" b="1" i="0" kern="1200">
                <a:solidFill>
                  <a:schemeClr val="tx1"/>
                </a:solidFill>
                <a:latin typeface="Arial" charset="0"/>
                <a:ea typeface="Arial" charset="0"/>
                <a:cs typeface="Arial" charset="0"/>
              </a:defRPr>
            </a:lvl1pPr>
          </a:lstStyle>
          <a:p>
            <a:pPr algn="ctr" fontAlgn="auto">
              <a:spcAft>
                <a:spcPts val="0"/>
              </a:spcAft>
            </a:pPr>
            <a:r>
              <a:rPr lang="en-IN" sz="2000" dirty="0"/>
              <a:t>Modbus Master Architecture</a:t>
            </a:r>
          </a:p>
        </p:txBody>
      </p:sp>
      <p:pic>
        <p:nvPicPr>
          <p:cNvPr id="2050" name="Picture 2" descr="logo-modbus - brainybiz">
            <a:extLst>
              <a:ext uri="{FF2B5EF4-FFF2-40B4-BE49-F238E27FC236}">
                <a16:creationId xmlns:a16="http://schemas.microsoft.com/office/drawing/2014/main" id="{341065A1-8ACB-4809-8102-DD7E8A6351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665" b="23870"/>
          <a:stretch/>
        </p:blipFill>
        <p:spPr bwMode="auto">
          <a:xfrm>
            <a:off x="8825687" y="5860766"/>
            <a:ext cx="1097280" cy="531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LMS: Device Language Message Specification | dlms">
            <a:extLst>
              <a:ext uri="{FF2B5EF4-FFF2-40B4-BE49-F238E27FC236}">
                <a16:creationId xmlns:a16="http://schemas.microsoft.com/office/drawing/2014/main" id="{52E489C8-AD3D-435B-9086-FBD805763E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752" y="5892296"/>
            <a:ext cx="731520" cy="4728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EC 60870-5-104 Protocol ( IEC 104 ) | LinkedIn">
            <a:extLst>
              <a:ext uri="{FF2B5EF4-FFF2-40B4-BE49-F238E27FC236}">
                <a16:creationId xmlns:a16="http://schemas.microsoft.com/office/drawing/2014/main" id="{6798A992-2562-4A4B-8B03-DFB60B37DA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1257" y="5789652"/>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050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25845" y="2855180"/>
            <a:ext cx="1047893" cy="1716821"/>
          </a:xfrm>
          <a:prstGeom prst="rect">
            <a:avLst/>
          </a:prstGeom>
          <a:solidFill>
            <a:srgbClr val="F1910C"/>
          </a:solidFill>
          <a:ln>
            <a:noFill/>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a:solidFill>
                <a:srgbClr val="333333"/>
              </a:solidFill>
              <a:latin typeface="Helvetica Neue Light" charset="0"/>
              <a:ea typeface="ヒラギノ角ゴ ProN W3" charset="0"/>
              <a:cs typeface="ヒラギノ角ゴ ProN W3" charset="0"/>
              <a:sym typeface="Helvetica Neue Light" charset="0"/>
            </a:endParaRPr>
          </a:p>
        </p:txBody>
      </p:sp>
      <p:pic>
        <p:nvPicPr>
          <p:cNvPr id="13" name="Picture 12" descr="1562794445_569f2463fd_o.jpg"/>
          <p:cNvPicPr>
            <a:picLocks noChangeAspect="1"/>
          </p:cNvPicPr>
          <p:nvPr/>
        </p:nvPicPr>
        <p:blipFill rotWithShape="1">
          <a:blip r:embed="rId2" cstate="screen">
            <a:extLst>
              <a:ext uri="{28A0092B-C50C-407E-A947-70E740481C1C}">
                <a14:useLocalDpi xmlns:a14="http://schemas.microsoft.com/office/drawing/2010/main"/>
              </a:ext>
            </a:extLst>
          </a:blip>
          <a:srcRect l="-1" r="-71"/>
          <a:stretch/>
        </p:blipFill>
        <p:spPr>
          <a:xfrm>
            <a:off x="8273739" y="2855181"/>
            <a:ext cx="1949254" cy="1712442"/>
          </a:xfrm>
          <a:prstGeom prst="rect">
            <a:avLst/>
          </a:prstGeom>
        </p:spPr>
      </p:pic>
      <p:sp>
        <p:nvSpPr>
          <p:cNvPr id="4" name="Slide Number Placeholder 3"/>
          <p:cNvSpPr>
            <a:spLocks noGrp="1"/>
          </p:cNvSpPr>
          <p:nvPr>
            <p:ph type="sldNum" sz="quarter" idx="10"/>
          </p:nvPr>
        </p:nvSpPr>
        <p:spPr/>
        <p:txBody>
          <a:bodyPr/>
          <a:lstStyle/>
          <a:p>
            <a:fld id="{A9B20243-4464-4E97-85BC-1CED9DFD73EB}" type="slidenum">
              <a:rPr lang="en-US" smtClean="0"/>
              <a:pPr/>
              <a:t>21</a:t>
            </a:fld>
            <a:endParaRPr lang="en-US"/>
          </a:p>
        </p:txBody>
      </p:sp>
      <p:sp>
        <p:nvSpPr>
          <p:cNvPr id="5" name="Title 4">
            <a:extLst>
              <a:ext uri="{FF2B5EF4-FFF2-40B4-BE49-F238E27FC236}">
                <a16:creationId xmlns:a16="http://schemas.microsoft.com/office/drawing/2014/main" id="{35019A18-69B8-43B3-BABB-8A2A62FA6F30}"/>
              </a:ext>
            </a:extLst>
          </p:cNvPr>
          <p:cNvSpPr>
            <a:spLocks noGrp="1"/>
          </p:cNvSpPr>
          <p:nvPr>
            <p:ph type="title"/>
          </p:nvPr>
        </p:nvSpPr>
        <p:spPr/>
        <p:txBody>
          <a:bodyPr>
            <a:normAutofit/>
          </a:bodyPr>
          <a:lstStyle/>
          <a:p>
            <a:r>
              <a:rPr lang="en-IN" sz="2800" dirty="0"/>
              <a:t>Ease your deployment</a:t>
            </a:r>
            <a:endParaRPr lang="en-US" sz="2400" dirty="0"/>
          </a:p>
        </p:txBody>
      </p:sp>
      <p:sp>
        <p:nvSpPr>
          <p:cNvPr id="6" name="Text Placeholder 5">
            <a:extLst>
              <a:ext uri="{FF2B5EF4-FFF2-40B4-BE49-F238E27FC236}">
                <a16:creationId xmlns:a16="http://schemas.microsoft.com/office/drawing/2014/main" id="{F83674B0-29DA-43CB-AF65-659CD8616338}"/>
              </a:ext>
            </a:extLst>
          </p:cNvPr>
          <p:cNvSpPr>
            <a:spLocks noGrp="1"/>
          </p:cNvSpPr>
          <p:nvPr>
            <p:ph type="body" sz="quarter" idx="12"/>
          </p:nvPr>
        </p:nvSpPr>
        <p:spPr/>
        <p:txBody>
          <a:bodyPr/>
          <a:lstStyle/>
          <a:p>
            <a:r>
              <a:rPr lang="en-US" dirty="0"/>
              <a:t>Locate your router in real time</a:t>
            </a:r>
          </a:p>
        </p:txBody>
      </p:sp>
      <p:sp>
        <p:nvSpPr>
          <p:cNvPr id="8" name="Content Placeholder 7"/>
          <p:cNvSpPr>
            <a:spLocks noGrp="1"/>
          </p:cNvSpPr>
          <p:nvPr>
            <p:ph type="body" sz="quarter" idx="13"/>
          </p:nvPr>
        </p:nvSpPr>
        <p:spPr/>
        <p:txBody>
          <a:bodyPr/>
          <a:lstStyle/>
          <a:p>
            <a:pPr marL="0" indent="0">
              <a:buNone/>
            </a:pPr>
            <a:r>
              <a:rPr lang="en-US" sz="1500" dirty="0"/>
              <a:t>Embedded  concurrent GNSS support : </a:t>
            </a:r>
          </a:p>
          <a:p>
            <a:pPr marL="285750" indent="-285750">
              <a:buFontTx/>
              <a:buChar char="-"/>
            </a:pPr>
            <a:r>
              <a:rPr lang="en-US" sz="1500" b="0" dirty="0"/>
              <a:t>GPS</a:t>
            </a:r>
          </a:p>
          <a:p>
            <a:pPr marL="285750" indent="-285750">
              <a:buFontTx/>
              <a:buChar char="-"/>
            </a:pPr>
            <a:r>
              <a:rPr lang="en-US" sz="1500" b="0" dirty="0" err="1"/>
              <a:t>Glonass</a:t>
            </a:r>
            <a:r>
              <a:rPr lang="en-US" sz="1500" b="0" dirty="0"/>
              <a:t> </a:t>
            </a:r>
          </a:p>
          <a:p>
            <a:pPr marL="285750" indent="-285750">
              <a:buFontTx/>
              <a:buChar char="-"/>
            </a:pPr>
            <a:r>
              <a:rPr lang="en-US" sz="1500" b="0" dirty="0" err="1"/>
              <a:t>Beidu</a:t>
            </a:r>
            <a:endParaRPr lang="en-US" sz="1500" b="0" dirty="0"/>
          </a:p>
          <a:p>
            <a:pPr marL="0" indent="0">
              <a:buNone/>
            </a:pPr>
            <a:endParaRPr lang="en-US" sz="1500" b="0" dirty="0"/>
          </a:p>
          <a:p>
            <a:pPr marL="0" indent="0">
              <a:buNone/>
            </a:pPr>
            <a:r>
              <a:rPr lang="en-US" sz="1500" b="0" dirty="0"/>
              <a:t>Track your router anywhere any time </a:t>
            </a:r>
          </a:p>
          <a:p>
            <a:pPr marL="0" indent="0">
              <a:buNone/>
            </a:pPr>
            <a:endParaRPr lang="en-US" sz="1500" dirty="0"/>
          </a:p>
        </p:txBody>
      </p:sp>
      <p:sp>
        <p:nvSpPr>
          <p:cNvPr id="2" name="Rectangle 1"/>
          <p:cNvSpPr/>
          <p:nvPr/>
        </p:nvSpPr>
        <p:spPr>
          <a:xfrm>
            <a:off x="5874229" y="2212384"/>
            <a:ext cx="3467554" cy="496996"/>
          </a:xfrm>
          <a:prstGeom prst="rect">
            <a:avLst/>
          </a:prstGeom>
        </p:spPr>
        <p:txBody>
          <a:bodyPr wrap="square" anchor="ctr">
            <a:spAutoFit/>
          </a:bodyPr>
          <a:lstStyle/>
          <a:p>
            <a:pPr marL="177800" algn="ctr">
              <a:lnSpc>
                <a:spcPct val="150000"/>
              </a:lnSpc>
            </a:pPr>
            <a:r>
              <a:rPr lang="en-US" sz="2000" b="1" dirty="0">
                <a:latin typeface="Helvetica"/>
                <a:cs typeface="Helvetica"/>
              </a:rPr>
              <a:t>Embedded GNSS</a:t>
            </a:r>
            <a:r>
              <a:rPr lang="en-US" sz="1000" b="1" dirty="0">
                <a:latin typeface="Helvetica"/>
                <a:cs typeface="Helvetica"/>
              </a:rPr>
              <a:t> </a:t>
            </a:r>
            <a:endParaRPr lang="en-US" dirty="0"/>
          </a:p>
        </p:txBody>
      </p:sp>
      <p:pic>
        <p:nvPicPr>
          <p:cNvPr id="3" name="Picture 2" descr="2502519971_cd244ca3d0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1211" y="2855180"/>
            <a:ext cx="2564634" cy="1716821"/>
          </a:xfrm>
          <a:prstGeom prst="rect">
            <a:avLst/>
          </a:prstGeom>
        </p:spPr>
      </p:pic>
      <p:sp>
        <p:nvSpPr>
          <p:cNvPr id="10" name="Rectangle 9"/>
          <p:cNvSpPr/>
          <p:nvPr/>
        </p:nvSpPr>
        <p:spPr bwMode="auto">
          <a:xfrm>
            <a:off x="4661210" y="2848763"/>
            <a:ext cx="2564634" cy="1712443"/>
          </a:xfrm>
          <a:prstGeom prst="rect">
            <a:avLst/>
          </a:prstGeom>
          <a:solidFill>
            <a:schemeClr val="tx1">
              <a:alpha val="30000"/>
            </a:schemeClr>
          </a:solidFill>
          <a:ln>
            <a:noFill/>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333333"/>
              </a:solidFill>
              <a:latin typeface="Helvetica Neue Light" charset="0"/>
              <a:ea typeface="ヒラギノ角ゴ ProN W3" charset="0"/>
              <a:cs typeface="ヒラギノ角ゴ ProN W3" charset="0"/>
              <a:sym typeface="Helvetica Neue Light" charset="0"/>
            </a:endParaRPr>
          </a:p>
        </p:txBody>
      </p:sp>
      <p:pic>
        <p:nvPicPr>
          <p:cNvPr id="11" name="Picture 10"/>
          <p:cNvPicPr>
            <a:picLocks noChangeAspect="1"/>
          </p:cNvPicPr>
          <p:nvPr/>
        </p:nvPicPr>
        <p:blipFill>
          <a:blip r:embed="rId4"/>
          <a:stretch>
            <a:fillRect/>
          </a:stretch>
        </p:blipFill>
        <p:spPr>
          <a:xfrm>
            <a:off x="7524954" y="3429000"/>
            <a:ext cx="468848" cy="550387"/>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6533D593-02CB-483B-8726-7EBC77BDABA0}"/>
              </a:ext>
            </a:extLst>
          </p:cNvPr>
          <p:cNvPicPr>
            <a:picLocks noChangeAspect="1"/>
          </p:cNvPicPr>
          <p:nvPr/>
        </p:nvPicPr>
        <p:blipFill>
          <a:blip r:embed="rId5"/>
          <a:stretch>
            <a:fillRect/>
          </a:stretch>
        </p:blipFill>
        <p:spPr>
          <a:xfrm>
            <a:off x="7778516" y="4256430"/>
            <a:ext cx="3340576" cy="1842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67E724FF-C0B6-4D1F-84DC-992A29FBDD54}"/>
              </a:ext>
            </a:extLst>
          </p:cNvPr>
          <p:cNvGrpSpPr/>
          <p:nvPr/>
        </p:nvGrpSpPr>
        <p:grpSpPr>
          <a:xfrm>
            <a:off x="1129806" y="5382127"/>
            <a:ext cx="2363112" cy="744354"/>
            <a:chOff x="4692673" y="4992722"/>
            <a:chExt cx="2363112" cy="744354"/>
          </a:xfrm>
        </p:grpSpPr>
        <p:pic>
          <p:nvPicPr>
            <p:cNvPr id="2050" name="Picture 2" descr="Image result for beidou gnss">
              <a:extLst>
                <a:ext uri="{FF2B5EF4-FFF2-40B4-BE49-F238E27FC236}">
                  <a16:creationId xmlns:a16="http://schemas.microsoft.com/office/drawing/2014/main" id="{A93A873A-ECF9-448F-9B15-B65DB1281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265" y="499913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lonass">
              <a:extLst>
                <a:ext uri="{FF2B5EF4-FFF2-40B4-BE49-F238E27FC236}">
                  <a16:creationId xmlns:a16="http://schemas.microsoft.com/office/drawing/2014/main" id="{2FF229AE-E494-468F-BBE5-0F89E91C02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13" t="8237" r="18539" b="8596"/>
            <a:stretch/>
          </p:blipFill>
          <p:spPr bwMode="auto">
            <a:xfrm>
              <a:off x="4692673" y="4992722"/>
              <a:ext cx="731520" cy="7443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late, clock&#10;&#10;Description automatically generated">
              <a:extLst>
                <a:ext uri="{FF2B5EF4-FFF2-40B4-BE49-F238E27FC236}">
                  <a16:creationId xmlns:a16="http://schemas.microsoft.com/office/drawing/2014/main" id="{679204EA-80EA-42C5-8675-B6ABF74BFE37}"/>
                </a:ext>
              </a:extLst>
            </p:cNvPr>
            <p:cNvPicPr>
              <a:picLocks noChangeAspect="1"/>
            </p:cNvPicPr>
            <p:nvPr/>
          </p:nvPicPr>
          <p:blipFill>
            <a:blip r:embed="rId8"/>
            <a:stretch>
              <a:fillRect/>
            </a:stretch>
          </p:blipFill>
          <p:spPr>
            <a:xfrm>
              <a:off x="5554189" y="5044859"/>
              <a:ext cx="640080" cy="640080"/>
            </a:xfrm>
            <a:prstGeom prst="rect">
              <a:avLst/>
            </a:prstGeom>
          </p:spPr>
        </p:pic>
      </p:grpSp>
    </p:spTree>
    <p:extLst>
      <p:ext uri="{BB962C8B-B14F-4D97-AF65-F5344CB8AC3E}">
        <p14:creationId xmlns:p14="http://schemas.microsoft.com/office/powerpoint/2010/main" val="26269145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6B2-CFB2-44C9-B0EE-677A3F9D6602}"/>
              </a:ext>
            </a:extLst>
          </p:cNvPr>
          <p:cNvSpPr>
            <a:spLocks noGrp="1"/>
          </p:cNvSpPr>
          <p:nvPr>
            <p:ph type="title"/>
          </p:nvPr>
        </p:nvSpPr>
        <p:spPr/>
        <p:txBody>
          <a:bodyPr/>
          <a:lstStyle/>
          <a:p>
            <a:pPr algn="ctr"/>
            <a:r>
              <a:rPr lang="en-US" sz="7200" dirty="0"/>
              <a:t>Thank You</a:t>
            </a:r>
          </a:p>
        </p:txBody>
      </p:sp>
      <p:sp>
        <p:nvSpPr>
          <p:cNvPr id="3" name="Slide Number Placeholder 2">
            <a:extLst>
              <a:ext uri="{FF2B5EF4-FFF2-40B4-BE49-F238E27FC236}">
                <a16:creationId xmlns:a16="http://schemas.microsoft.com/office/drawing/2014/main" id="{495FF684-56FD-457C-8B89-6606F772E332}"/>
              </a:ext>
            </a:extLst>
          </p:cNvPr>
          <p:cNvSpPr>
            <a:spLocks noGrp="1"/>
          </p:cNvSpPr>
          <p:nvPr>
            <p:ph type="sldNum" sz="quarter" idx="12"/>
          </p:nvPr>
        </p:nvSpPr>
        <p:spPr/>
        <p:txBody>
          <a:bodyPr/>
          <a:lstStyle/>
          <a:p>
            <a:fld id="{9263E5DD-7D79-AA4C-A3D2-BC89EDB73164}" type="slidenum">
              <a:rPr lang="en-US" smtClean="0"/>
              <a:t>22</a:t>
            </a:fld>
            <a:endParaRPr lang="en-US"/>
          </a:p>
        </p:txBody>
      </p:sp>
    </p:spTree>
    <p:extLst>
      <p:ext uri="{BB962C8B-B14F-4D97-AF65-F5344CB8AC3E}">
        <p14:creationId xmlns:p14="http://schemas.microsoft.com/office/powerpoint/2010/main" val="15470949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ig  ">
            <a:extLst>
              <a:ext uri="{FF2B5EF4-FFF2-40B4-BE49-F238E27FC236}">
                <a16:creationId xmlns:a16="http://schemas.microsoft.com/office/drawing/2014/main" id="{FCE186ED-8CF6-4311-9D6C-943A18304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461" y="1329837"/>
            <a:ext cx="2342117" cy="1931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ctr">
            <a:normAutofit/>
          </a:bodyPr>
          <a:lstStyle/>
          <a:p>
            <a:r>
              <a:rPr lang="en-US" altLang="en-US" sz="2800" kern="0" dirty="0">
                <a:latin typeface="Calibri" panose="020F0502020204030204" pitchFamily="34" charset="0"/>
                <a:ea typeface="MS PGothic"/>
              </a:rPr>
              <a:t>Serial Modems M110 Series</a:t>
            </a:r>
            <a:endParaRPr lang="en-US" sz="2800" dirty="0"/>
          </a:p>
        </p:txBody>
      </p:sp>
      <p:sp>
        <p:nvSpPr>
          <p:cNvPr id="23557" name="Rectangle 11"/>
          <p:cNvSpPr>
            <a:spLocks noChangeArrowheads="1"/>
          </p:cNvSpPr>
          <p:nvPr/>
        </p:nvSpPr>
        <p:spPr bwMode="auto">
          <a:xfrm>
            <a:off x="2257426" y="3467074"/>
            <a:ext cx="41449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
                <a:srgbClr val="0070C0"/>
              </a:buClr>
              <a:buSzPct val="80000"/>
              <a:buFont typeface="Wingdings" panose="05000000000000000000" pitchFamily="2" charset="2"/>
              <a:buChar char="ü"/>
              <a:defRPr/>
            </a:pPr>
            <a:r>
              <a:rPr lang="en-US" altLang="en-US" sz="1600" dirty="0">
                <a:solidFill>
                  <a:srgbClr val="000000"/>
                </a:solidFill>
                <a:latin typeface="Calibri" panose="020F0502020204030204" pitchFamily="34" charset="0"/>
                <a:ea typeface="新細明體" charset="-120"/>
              </a:rPr>
              <a:t>Cellular 2G, 3G, 4G Cat 4, Cat 1, Cat M, NB OIT</a:t>
            </a:r>
            <a:endParaRPr lang="en-US" altLang="en-US" sz="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r>
              <a:rPr lang="en-US" altLang="en-US" sz="1600" dirty="0">
                <a:solidFill>
                  <a:srgbClr val="000000"/>
                </a:solidFill>
                <a:latin typeface="Calibri" panose="020F0502020204030204" pitchFamily="34" charset="0"/>
                <a:ea typeface="新細明體" charset="-120"/>
              </a:rPr>
              <a:t>RS-232 – switchable to 485 via Snap-cap</a:t>
            </a: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r>
              <a:rPr lang="en-US" altLang="en-US" sz="1600" dirty="0">
                <a:solidFill>
                  <a:srgbClr val="000000"/>
                </a:solidFill>
                <a:latin typeface="Calibri" panose="020F0502020204030204" pitchFamily="34" charset="0"/>
                <a:ea typeface="新細明體" charset="-120"/>
              </a:rPr>
              <a:t>2 X Versatile I/</a:t>
            </a:r>
            <a:r>
              <a:rPr lang="en-US" altLang="en-US" sz="1600" dirty="0" err="1">
                <a:solidFill>
                  <a:srgbClr val="000000"/>
                </a:solidFill>
                <a:latin typeface="Calibri" panose="020F0502020204030204" pitchFamily="34" charset="0"/>
                <a:ea typeface="新細明體" charset="-120"/>
              </a:rPr>
              <a:t>Os</a:t>
            </a:r>
            <a:endParaRPr lang="en-US" altLang="en-US" sz="16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r>
              <a:rPr lang="en-US" altLang="en-US" sz="1600" dirty="0">
                <a:solidFill>
                  <a:srgbClr val="000000"/>
                </a:solidFill>
                <a:latin typeface="Calibri" panose="020F0502020204030204" pitchFamily="34" charset="0"/>
                <a:ea typeface="新細明體" charset="-120"/>
              </a:rPr>
              <a:t>Extended Temp. Range -30°C to +70°C</a:t>
            </a: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1600" dirty="0">
              <a:solidFill>
                <a:srgbClr val="000000"/>
              </a:solidFill>
              <a:latin typeface="Calibri" panose="020F0502020204030204" pitchFamily="34" charset="0"/>
              <a:ea typeface="新細明體" charset="-120"/>
            </a:endParaRPr>
          </a:p>
        </p:txBody>
      </p:sp>
      <p:sp>
        <p:nvSpPr>
          <p:cNvPr id="23561" name="Rectangle 25"/>
          <p:cNvSpPr>
            <a:spLocks noChangeArrowheads="1"/>
          </p:cNvSpPr>
          <p:nvPr/>
        </p:nvSpPr>
        <p:spPr bwMode="auto">
          <a:xfrm>
            <a:off x="7132638" y="4015530"/>
            <a:ext cx="3457575"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
                <a:srgbClr val="0070C0"/>
              </a:buClr>
              <a:buSzPct val="80000"/>
              <a:buFont typeface="Wingdings" panose="05000000000000000000" pitchFamily="2" charset="2"/>
              <a:buChar char="ü"/>
              <a:defRPr/>
            </a:pPr>
            <a:r>
              <a:rPr lang="en-US" altLang="en-US" sz="2400" dirty="0">
                <a:solidFill>
                  <a:srgbClr val="000000"/>
                </a:solidFill>
                <a:latin typeface="Calibri" panose="020F0502020204030204" pitchFamily="34" charset="0"/>
                <a:ea typeface="新細明體" charset="-120"/>
              </a:rPr>
              <a:t>Powered by </a:t>
            </a:r>
            <a:r>
              <a:rPr lang="en-US" altLang="en-US" sz="2400" dirty="0" err="1">
                <a:solidFill>
                  <a:srgbClr val="000000"/>
                </a:solidFill>
                <a:latin typeface="Calibri" panose="020F0502020204030204" pitchFamily="34" charset="0"/>
                <a:ea typeface="新細明體" charset="-120"/>
              </a:rPr>
              <a:t>mPack</a:t>
            </a:r>
            <a:endParaRPr lang="en-US" altLang="en-US" sz="2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7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2400" dirty="0">
              <a:solidFill>
                <a:srgbClr val="000000"/>
              </a:solidFill>
              <a:latin typeface="Calibri" panose="020F0502020204030204" pitchFamily="34" charset="0"/>
              <a:ea typeface="新細明體" charset="-120"/>
            </a:endParaRPr>
          </a:p>
          <a:p>
            <a:pPr eaLnBrk="0" fontAlgn="base" hangingPunct="0">
              <a:spcBef>
                <a:spcPct val="0"/>
              </a:spcBef>
              <a:spcAft>
                <a:spcPct val="0"/>
              </a:spcAft>
              <a:buClr>
                <a:srgbClr val="0070C0"/>
              </a:buClr>
              <a:buSzPct val="80000"/>
              <a:buFont typeface="Wingdings" panose="05000000000000000000" pitchFamily="2" charset="2"/>
              <a:buChar char="ü"/>
              <a:defRPr/>
            </a:pPr>
            <a:endParaRPr lang="en-US" altLang="en-US" sz="2400" dirty="0">
              <a:solidFill>
                <a:srgbClr val="000000"/>
              </a:solidFill>
              <a:latin typeface="Calibri" panose="020F0502020204030204" pitchFamily="34" charset="0"/>
              <a:ea typeface="新細明體" charset="-120"/>
            </a:endParaRPr>
          </a:p>
        </p:txBody>
      </p:sp>
      <p:sp>
        <p:nvSpPr>
          <p:cNvPr id="23564" name="Rectangle 9"/>
          <p:cNvSpPr>
            <a:spLocks noChangeArrowheads="1"/>
          </p:cNvSpPr>
          <p:nvPr/>
        </p:nvSpPr>
        <p:spPr bwMode="auto">
          <a:xfrm>
            <a:off x="5659473" y="2797176"/>
            <a:ext cx="4994239" cy="404813"/>
          </a:xfrm>
          <a:prstGeom prst="rect">
            <a:avLst/>
          </a:prstGeom>
          <a:solidFill>
            <a:schemeClr val="bg1"/>
          </a:solidFill>
          <a:ln>
            <a:noFill/>
          </a:ln>
          <a:extLst>
            <a:ext uri="{91240B29-F687-4F45-9708-019B960494DF}">
              <a14:hiddenLine xmlns:a14="http://schemas.microsoft.com/office/drawing/2010/main" w="38100" cmpd="dbl">
                <a:solidFill>
                  <a:srgbClr val="000000"/>
                </a:solidFill>
                <a:round/>
                <a:headEnd/>
                <a:tailEnd/>
              </a14:hiddenLine>
            </a:ext>
          </a:extLst>
        </p:spPr>
        <p:txBody>
          <a:bodyPr wrap="none" anchor="ct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fontAlgn="base">
              <a:spcBef>
                <a:spcPct val="0"/>
              </a:spcBef>
              <a:spcAft>
                <a:spcPct val="0"/>
              </a:spcAft>
              <a:buClrTx/>
              <a:buNone/>
              <a:defRPr/>
            </a:pPr>
            <a:endParaRPr lang="en-US" altLang="en-US" sz="2400">
              <a:solidFill>
                <a:srgbClr val="626564"/>
              </a:solidFill>
              <a:latin typeface="Calibri" panose="020F0502020204030204" pitchFamily="34" charset="0"/>
              <a:ea typeface="新細明體" charset="-120"/>
            </a:endParaRPr>
          </a:p>
        </p:txBody>
      </p:sp>
      <p:sp>
        <p:nvSpPr>
          <p:cNvPr id="23571" name="TextBox 32"/>
          <p:cNvSpPr txBox="1">
            <a:spLocks noChangeArrowheads="1"/>
          </p:cNvSpPr>
          <p:nvPr/>
        </p:nvSpPr>
        <p:spPr bwMode="auto">
          <a:xfrm>
            <a:off x="9282113" y="2751138"/>
            <a:ext cx="10409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Tx/>
              <a:buNone/>
              <a:defRPr/>
            </a:pPr>
            <a:r>
              <a:rPr lang="en-US" altLang="en-US" sz="1100" b="1" dirty="0">
                <a:solidFill>
                  <a:srgbClr val="626564"/>
                </a:solidFill>
                <a:latin typeface="Calibri" panose="020F0502020204030204" pitchFamily="34" charset="0"/>
                <a:ea typeface="新細明體" charset="-120"/>
              </a:rPr>
              <a:t>SIM Tray</a:t>
            </a:r>
          </a:p>
          <a:p>
            <a:pPr eaLnBrk="0" fontAlgn="base" hangingPunct="0">
              <a:spcBef>
                <a:spcPct val="0"/>
              </a:spcBef>
              <a:spcAft>
                <a:spcPct val="0"/>
              </a:spcAft>
              <a:buClrTx/>
              <a:buNone/>
              <a:defRPr/>
            </a:pPr>
            <a:r>
              <a:rPr lang="en-US" altLang="en-US" sz="1100" b="1" dirty="0">
                <a:solidFill>
                  <a:srgbClr val="0070C0"/>
                </a:solidFill>
                <a:latin typeface="Calibri" panose="020F0502020204030204" pitchFamily="34" charset="0"/>
                <a:ea typeface="新細明體" charset="-120"/>
              </a:rPr>
              <a:t>Mini-SIM</a:t>
            </a:r>
          </a:p>
        </p:txBody>
      </p:sp>
      <p:sp>
        <p:nvSpPr>
          <p:cNvPr id="23572" name="TextBox 33"/>
          <p:cNvSpPr txBox="1">
            <a:spLocks noChangeArrowheads="1"/>
          </p:cNvSpPr>
          <p:nvPr/>
        </p:nvSpPr>
        <p:spPr bwMode="auto">
          <a:xfrm>
            <a:off x="7834313" y="2941181"/>
            <a:ext cx="7731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r" eaLnBrk="0" fontAlgn="base" hangingPunct="0">
              <a:spcBef>
                <a:spcPct val="0"/>
              </a:spcBef>
              <a:spcAft>
                <a:spcPct val="0"/>
              </a:spcAft>
              <a:buClrTx/>
              <a:buNone/>
              <a:defRPr/>
            </a:pPr>
            <a:r>
              <a:rPr lang="en-US" altLang="en-US" sz="1100" b="1" dirty="0">
                <a:solidFill>
                  <a:srgbClr val="626564"/>
                </a:solidFill>
                <a:latin typeface="Calibri" panose="020F0502020204030204" pitchFamily="34" charset="0"/>
                <a:ea typeface="新細明體" charset="-120"/>
              </a:rPr>
              <a:t>Mini-USB</a:t>
            </a:r>
          </a:p>
          <a:p>
            <a:pPr algn="r" eaLnBrk="0" fontAlgn="base" hangingPunct="0">
              <a:spcBef>
                <a:spcPct val="0"/>
              </a:spcBef>
              <a:spcAft>
                <a:spcPct val="0"/>
              </a:spcAft>
              <a:buClrTx/>
              <a:buNone/>
              <a:defRPr/>
            </a:pPr>
            <a:endParaRPr lang="en-US" altLang="en-US" sz="1100" b="1" dirty="0">
              <a:solidFill>
                <a:srgbClr val="0070C0"/>
              </a:solidFill>
              <a:latin typeface="Calibri" panose="020F0502020204030204" pitchFamily="34" charset="0"/>
              <a:ea typeface="新細明體" charset="-120"/>
            </a:endParaRPr>
          </a:p>
        </p:txBody>
      </p:sp>
      <p:sp>
        <p:nvSpPr>
          <p:cNvPr id="41" name="Freeform 40"/>
          <p:cNvSpPr>
            <a:spLocks/>
          </p:cNvSpPr>
          <p:nvPr/>
        </p:nvSpPr>
        <p:spPr bwMode="auto">
          <a:xfrm flipH="1" flipV="1">
            <a:off x="9050339" y="2438400"/>
            <a:ext cx="166687" cy="649288"/>
          </a:xfrm>
          <a:custGeom>
            <a:avLst/>
            <a:gdLst>
              <a:gd name="T0" fmla="*/ 0 w 674715"/>
              <a:gd name="T1" fmla="*/ 0 h 1098065"/>
              <a:gd name="T2" fmla="*/ 40372 w 674715"/>
              <a:gd name="T3" fmla="*/ 0 h 1098065"/>
              <a:gd name="T4" fmla="*/ 41180 w 674715"/>
              <a:gd name="T5" fmla="*/ 383925 h 1098065"/>
              <a:gd name="T6" fmla="*/ 41180 w 674715"/>
              <a:gd name="T7" fmla="*/ 383925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sp>
        <p:nvSpPr>
          <p:cNvPr id="42" name="Freeform 41"/>
          <p:cNvSpPr>
            <a:spLocks/>
          </p:cNvSpPr>
          <p:nvPr/>
        </p:nvSpPr>
        <p:spPr bwMode="auto">
          <a:xfrm flipV="1">
            <a:off x="8662988" y="2362200"/>
            <a:ext cx="177800" cy="725488"/>
          </a:xfrm>
          <a:custGeom>
            <a:avLst/>
            <a:gdLst>
              <a:gd name="T0" fmla="*/ 0 w 674715"/>
              <a:gd name="T1" fmla="*/ 0 h 1098065"/>
              <a:gd name="T2" fmla="*/ 45935 w 674715"/>
              <a:gd name="T3" fmla="*/ 0 h 1098065"/>
              <a:gd name="T4" fmla="*/ 46854 w 674715"/>
              <a:gd name="T5" fmla="*/ 479328 h 1098065"/>
              <a:gd name="T6" fmla="*/ 46854 w 674715"/>
              <a:gd name="T7" fmla="*/ 479328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headEnd type="oval"/>
            <a:tailEnd type="oval"/>
          </a:ln>
        </p:spPr>
        <p:style>
          <a:lnRef idx="1">
            <a:schemeClr val="accent2"/>
          </a:lnRef>
          <a:fillRef idx="0">
            <a:schemeClr val="accent2"/>
          </a:fillRef>
          <a:effectRef idx="0">
            <a:schemeClr val="accent2"/>
          </a:effectRef>
          <a:fontRef idx="minor">
            <a:schemeClr val="tx1"/>
          </a:fontRef>
        </p:style>
        <p:txBody>
          <a:bodyPr anchor="ctr"/>
          <a:lstStyle/>
          <a:p>
            <a:pPr eaLnBrk="0" fontAlgn="base" hangingPunct="0">
              <a:spcBef>
                <a:spcPct val="0"/>
              </a:spcBef>
              <a:spcAft>
                <a:spcPct val="0"/>
              </a:spcAft>
              <a:defRPr/>
            </a:pPr>
            <a:endParaRPr lang="en-US" sz="2400">
              <a:solidFill>
                <a:srgbClr val="626564"/>
              </a:solidFill>
              <a:latin typeface="Verdana"/>
              <a:ea typeface="MS PGothic"/>
              <a:cs typeface="新細明體" charset="0"/>
            </a:endParaRPr>
          </a:p>
        </p:txBody>
      </p:sp>
      <p:pic>
        <p:nvPicPr>
          <p:cNvPr id="23577" name="Picture 6" descr="Avada Macbook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7181" y="5118691"/>
            <a:ext cx="1373188"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8" name="Rectangle 42"/>
          <p:cNvSpPr>
            <a:spLocks noChangeArrowheads="1"/>
          </p:cNvSpPr>
          <p:nvPr/>
        </p:nvSpPr>
        <p:spPr bwMode="auto">
          <a:xfrm>
            <a:off x="2374900" y="6029917"/>
            <a:ext cx="234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ctr" eaLnBrk="0" fontAlgn="base" hangingPunct="0">
              <a:spcBef>
                <a:spcPct val="0"/>
              </a:spcBef>
              <a:spcAft>
                <a:spcPct val="0"/>
              </a:spcAft>
              <a:buClr>
                <a:srgbClr val="FF9933"/>
              </a:buClr>
              <a:buSzPct val="80000"/>
              <a:buNone/>
              <a:defRPr/>
            </a:pPr>
            <a:r>
              <a:rPr lang="en-US" altLang="en-US" sz="1200" dirty="0">
                <a:solidFill>
                  <a:srgbClr val="000000"/>
                </a:solidFill>
                <a:latin typeface="Calibri" panose="020F0502020204030204" pitchFamily="34" charset="0"/>
                <a:ea typeface="新細明體" charset="-120"/>
              </a:rPr>
              <a:t>Low Power Consumption</a:t>
            </a:r>
          </a:p>
        </p:txBody>
      </p:sp>
      <p:pic>
        <p:nvPicPr>
          <p:cNvPr id="23579" name="Picture 8" descr="Avada Macbook Image"/>
          <p:cNvPicPr>
            <a:picLocks noChangeAspect="1" noChangeArrowheads="1"/>
          </p:cNvPicPr>
          <p:nvPr/>
        </p:nvPicPr>
        <p:blipFill>
          <a:blip r:embed="rId7">
            <a:extLst>
              <a:ext uri="{28A0092B-C50C-407E-A947-70E740481C1C}">
                <a14:useLocalDpi xmlns:a14="http://schemas.microsoft.com/office/drawing/2010/main" val="0"/>
              </a:ext>
            </a:extLst>
          </a:blip>
          <a:srcRect b="15768"/>
          <a:stretch>
            <a:fillRect/>
          </a:stretch>
        </p:blipFill>
        <p:spPr bwMode="auto">
          <a:xfrm>
            <a:off x="4810126" y="4840880"/>
            <a:ext cx="31289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0" name="Rectangle 44"/>
          <p:cNvSpPr>
            <a:spLocks noChangeArrowheads="1"/>
          </p:cNvSpPr>
          <p:nvPr/>
        </p:nvSpPr>
        <p:spPr bwMode="auto">
          <a:xfrm>
            <a:off x="5456239" y="6105962"/>
            <a:ext cx="23582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eaLnBrk="0" fontAlgn="base" hangingPunct="0">
              <a:spcBef>
                <a:spcPct val="0"/>
              </a:spcBef>
              <a:spcAft>
                <a:spcPct val="0"/>
              </a:spcAft>
              <a:buClr>
                <a:srgbClr val="FF9933"/>
              </a:buClr>
              <a:buSzPct val="80000"/>
              <a:buNone/>
              <a:defRPr/>
            </a:pPr>
            <a:r>
              <a:rPr lang="en-US" altLang="en-US" sz="1100" dirty="0">
                <a:solidFill>
                  <a:srgbClr val="000000"/>
                </a:solidFill>
                <a:latin typeface="Calibri" panose="020F0502020204030204" pitchFamily="34" charset="0"/>
                <a:ea typeface="新細明體" charset="-120"/>
              </a:rPr>
              <a:t>60 x 60 x 22mm Ultra Small Factor</a:t>
            </a:r>
          </a:p>
        </p:txBody>
      </p:sp>
      <p:sp>
        <p:nvSpPr>
          <p:cNvPr id="23581" name="Rectangle 9"/>
          <p:cNvSpPr>
            <a:spLocks noChangeArrowheads="1"/>
          </p:cNvSpPr>
          <p:nvPr/>
        </p:nvSpPr>
        <p:spPr bwMode="auto">
          <a:xfrm>
            <a:off x="8318501" y="6029916"/>
            <a:ext cx="1831610" cy="395160"/>
          </a:xfrm>
          <a:prstGeom prst="rect">
            <a:avLst/>
          </a:prstGeom>
          <a:noFill/>
          <a:ln>
            <a:noFill/>
          </a:ln>
        </p:spPr>
        <p:txBody>
          <a:bodyPr wrap="none" anchor="ct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fontAlgn="base">
              <a:spcBef>
                <a:spcPct val="0"/>
              </a:spcBef>
              <a:spcAft>
                <a:spcPct val="0"/>
              </a:spcAft>
              <a:buClrTx/>
              <a:buNone/>
              <a:defRPr/>
            </a:pPr>
            <a:endParaRPr lang="en-US" altLang="en-US" sz="2400">
              <a:solidFill>
                <a:srgbClr val="626564"/>
              </a:solidFill>
              <a:latin typeface="Calibri" panose="020F0502020204030204" pitchFamily="34" charset="0"/>
              <a:ea typeface="新細明體" charset="-120"/>
            </a:endParaRPr>
          </a:p>
        </p:txBody>
      </p:sp>
      <p:pic>
        <p:nvPicPr>
          <p:cNvPr id="23582" name="Picture 10" descr="Avada Macbook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2176" y="5045667"/>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3" name="Rectangle 47"/>
          <p:cNvSpPr>
            <a:spLocks noChangeArrowheads="1"/>
          </p:cNvSpPr>
          <p:nvPr/>
        </p:nvSpPr>
        <p:spPr bwMode="auto">
          <a:xfrm>
            <a:off x="7834313" y="6096592"/>
            <a:ext cx="2571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D7C32"/>
              </a:buClr>
              <a:buFont typeface="Zapf Dingbats" charset="2"/>
              <a:buBlip>
                <a:blip r:embed="rId4"/>
              </a:buBlip>
              <a:defRPr sz="2800">
                <a:solidFill>
                  <a:srgbClr val="7A7A7A"/>
                </a:solidFill>
                <a:latin typeface="Verdana" panose="020B0604030504040204" pitchFamily="34" charset="0"/>
                <a:ea typeface="MS PGothic" panose="020B0600070205080204" pitchFamily="34" charset="-128"/>
              </a:defRPr>
            </a:lvl1pPr>
            <a:lvl2pPr marL="742950" indent="-285750">
              <a:spcBef>
                <a:spcPct val="20000"/>
              </a:spcBef>
              <a:buClr>
                <a:srgbClr val="CD7C32"/>
              </a:buClr>
              <a:buFont typeface="Zapf Dingbats" charset="2"/>
              <a:buBlip>
                <a:blip r:embed="rId5"/>
              </a:buBlip>
              <a:defRPr sz="2400">
                <a:solidFill>
                  <a:srgbClr val="7A7A7A"/>
                </a:solidFill>
                <a:latin typeface="Verdana" panose="020B0604030504040204" pitchFamily="34" charset="0"/>
                <a:ea typeface="MS PGothic" panose="020B0600070205080204" pitchFamily="34" charset="-128"/>
              </a:defRPr>
            </a:lvl2pPr>
            <a:lvl3pPr marL="1143000" indent="-228600">
              <a:spcBef>
                <a:spcPct val="20000"/>
              </a:spcBef>
              <a:buClr>
                <a:srgbClr val="808080"/>
              </a:buClr>
              <a:buFont typeface="Wingdings" panose="05000000000000000000" pitchFamily="2" charset="2"/>
              <a:buChar char="§"/>
              <a:defRPr sz="2000">
                <a:solidFill>
                  <a:srgbClr val="7A7A7A"/>
                </a:solidFill>
                <a:latin typeface="Verdana" panose="020B0604030504040204" pitchFamily="34" charset="0"/>
                <a:ea typeface="MS PGothic" panose="020B0600070205080204" pitchFamily="34" charset="-128"/>
              </a:defRPr>
            </a:lvl3pPr>
            <a:lvl4pPr marL="1600200" indent="-228600">
              <a:spcBef>
                <a:spcPct val="20000"/>
              </a:spcBef>
              <a:buClr>
                <a:srgbClr val="808080"/>
              </a:buClr>
              <a:buFont typeface="Wingdings" panose="05000000000000000000" pitchFamily="2" charset="2"/>
              <a:buChar char="§"/>
              <a:defRPr sz="1600">
                <a:solidFill>
                  <a:srgbClr val="7A7A7A"/>
                </a:solidFill>
                <a:latin typeface="Verdana" panose="020B0604030504040204" pitchFamily="34" charset="0"/>
                <a:ea typeface="MS PGothic" panose="020B0600070205080204" pitchFamily="34" charset="-128"/>
              </a:defRPr>
            </a:lvl4pPr>
            <a:lvl5pPr marL="2057400" indent="-228600">
              <a:spcBef>
                <a:spcPct val="20000"/>
              </a:spcBef>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08080"/>
              </a:buClr>
              <a:buFont typeface="Wingdings" panose="05000000000000000000" pitchFamily="2" charset="2"/>
              <a:buChar char="§"/>
              <a:defRPr sz="1400">
                <a:solidFill>
                  <a:srgbClr val="7A7A7A"/>
                </a:solidFill>
                <a:latin typeface="Verdana" panose="020B0604030504040204" pitchFamily="34" charset="0"/>
                <a:ea typeface="MS PGothic" panose="020B0600070205080204" pitchFamily="34" charset="-128"/>
              </a:defRPr>
            </a:lvl9pPr>
          </a:lstStyle>
          <a:p>
            <a:pPr algn="ctr" eaLnBrk="0" fontAlgn="base" hangingPunct="0">
              <a:spcBef>
                <a:spcPct val="0"/>
              </a:spcBef>
              <a:spcAft>
                <a:spcPct val="0"/>
              </a:spcAft>
              <a:buClr>
                <a:srgbClr val="FF9933"/>
              </a:buClr>
              <a:buSzPct val="80000"/>
              <a:buNone/>
              <a:defRPr/>
            </a:pPr>
            <a:r>
              <a:rPr lang="en-US" altLang="en-US" sz="1200" dirty="0">
                <a:solidFill>
                  <a:srgbClr val="000000"/>
                </a:solidFill>
                <a:latin typeface="Calibri" panose="020F0502020204030204" pitchFamily="34" charset="0"/>
                <a:ea typeface="新細明體" charset="-120"/>
              </a:rPr>
              <a:t>Direct connection to equipment</a:t>
            </a:r>
          </a:p>
          <a:p>
            <a:pPr algn="ctr" eaLnBrk="0" fontAlgn="base" hangingPunct="0">
              <a:spcBef>
                <a:spcPct val="0"/>
              </a:spcBef>
              <a:spcAft>
                <a:spcPct val="0"/>
              </a:spcAft>
              <a:buClr>
                <a:srgbClr val="FF9933"/>
              </a:buClr>
              <a:buSzPct val="80000"/>
              <a:buNone/>
              <a:defRPr/>
            </a:pPr>
            <a:r>
              <a:rPr lang="en-US" altLang="en-US" sz="1200" dirty="0">
                <a:solidFill>
                  <a:srgbClr val="000000"/>
                </a:solidFill>
                <a:latin typeface="Calibri" panose="020F0502020204030204" pitchFamily="34" charset="0"/>
                <a:ea typeface="新細明體" charset="-120"/>
              </a:rPr>
              <a:t>On selected Models</a:t>
            </a:r>
          </a:p>
        </p:txBody>
      </p:sp>
      <p:sp>
        <p:nvSpPr>
          <p:cNvPr id="32" name="Oval 31"/>
          <p:cNvSpPr/>
          <p:nvPr/>
        </p:nvSpPr>
        <p:spPr>
          <a:xfrm>
            <a:off x="2240288" y="2040444"/>
            <a:ext cx="1041400" cy="101808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sym typeface="Helvetica Neue Light" charset="0"/>
              </a:defRPr>
            </a:lvl1pPr>
            <a:lvl2pPr marL="457200" algn="ctr" rtl="0" fontAlgn="base">
              <a:spcBef>
                <a:spcPct val="0"/>
              </a:spcBef>
              <a:spcAft>
                <a:spcPct val="0"/>
              </a:spcAft>
              <a:defRPr sz="2400" kern="1200">
                <a:solidFill>
                  <a:schemeClr val="lt1"/>
                </a:solidFill>
                <a:latin typeface="+mn-lt"/>
                <a:ea typeface="+mn-ea"/>
                <a:cs typeface="+mn-cs"/>
                <a:sym typeface="Helvetica Neue Light" charset="0"/>
              </a:defRPr>
            </a:lvl2pPr>
            <a:lvl3pPr marL="914400" algn="ctr" rtl="0" fontAlgn="base">
              <a:spcBef>
                <a:spcPct val="0"/>
              </a:spcBef>
              <a:spcAft>
                <a:spcPct val="0"/>
              </a:spcAft>
              <a:defRPr sz="2400" kern="1200">
                <a:solidFill>
                  <a:schemeClr val="lt1"/>
                </a:solidFill>
                <a:latin typeface="+mn-lt"/>
                <a:ea typeface="+mn-ea"/>
                <a:cs typeface="+mn-cs"/>
                <a:sym typeface="Helvetica Neue Light" charset="0"/>
              </a:defRPr>
            </a:lvl3pPr>
            <a:lvl4pPr marL="1371600" algn="ctr" rtl="0" fontAlgn="base">
              <a:spcBef>
                <a:spcPct val="0"/>
              </a:spcBef>
              <a:spcAft>
                <a:spcPct val="0"/>
              </a:spcAft>
              <a:defRPr sz="2400" kern="1200">
                <a:solidFill>
                  <a:schemeClr val="lt1"/>
                </a:solidFill>
                <a:latin typeface="+mn-lt"/>
                <a:ea typeface="+mn-ea"/>
                <a:cs typeface="+mn-cs"/>
                <a:sym typeface="Helvetica Neue Light" charset="0"/>
              </a:defRPr>
            </a:lvl4pPr>
            <a:lvl5pPr marL="1828800" algn="ctr" rtl="0" fontAlgn="base">
              <a:spcBef>
                <a:spcPct val="0"/>
              </a:spcBef>
              <a:spcAft>
                <a:spcPct val="0"/>
              </a:spcAft>
              <a:defRPr sz="2400" kern="1200">
                <a:solidFill>
                  <a:schemeClr val="lt1"/>
                </a:solidFill>
                <a:latin typeface="+mn-lt"/>
                <a:ea typeface="+mn-ea"/>
                <a:cs typeface="+mn-cs"/>
                <a:sym typeface="Helvetica Neue Light" charset="0"/>
              </a:defRPr>
            </a:lvl5pPr>
            <a:lvl6pPr marL="2286000" algn="l" defTabSz="914400" rtl="0" eaLnBrk="1" latinLnBrk="0" hangingPunct="1">
              <a:defRPr sz="2400" kern="1200">
                <a:solidFill>
                  <a:schemeClr val="lt1"/>
                </a:solidFill>
                <a:latin typeface="+mn-lt"/>
                <a:ea typeface="+mn-ea"/>
                <a:cs typeface="+mn-cs"/>
                <a:sym typeface="Helvetica Neue Light" charset="0"/>
              </a:defRPr>
            </a:lvl6pPr>
            <a:lvl7pPr marL="2743200" algn="l" defTabSz="914400" rtl="0" eaLnBrk="1" latinLnBrk="0" hangingPunct="1">
              <a:defRPr sz="2400" kern="1200">
                <a:solidFill>
                  <a:schemeClr val="lt1"/>
                </a:solidFill>
                <a:latin typeface="+mn-lt"/>
                <a:ea typeface="+mn-ea"/>
                <a:cs typeface="+mn-cs"/>
                <a:sym typeface="Helvetica Neue Light" charset="0"/>
              </a:defRPr>
            </a:lvl7pPr>
            <a:lvl8pPr marL="3200400" algn="l" defTabSz="914400" rtl="0" eaLnBrk="1" latinLnBrk="0" hangingPunct="1">
              <a:defRPr sz="2400" kern="1200">
                <a:solidFill>
                  <a:schemeClr val="lt1"/>
                </a:solidFill>
                <a:latin typeface="+mn-lt"/>
                <a:ea typeface="+mn-ea"/>
                <a:cs typeface="+mn-cs"/>
                <a:sym typeface="Helvetica Neue Light" charset="0"/>
              </a:defRPr>
            </a:lvl8pPr>
            <a:lvl9pPr marL="3657600" algn="l" defTabSz="914400" rtl="0" eaLnBrk="1" latinLnBrk="0" hangingPunct="1">
              <a:defRPr sz="2400" kern="1200">
                <a:solidFill>
                  <a:schemeClr val="lt1"/>
                </a:solidFill>
                <a:latin typeface="+mn-lt"/>
                <a:ea typeface="+mn-ea"/>
                <a:cs typeface="+mn-cs"/>
                <a:sym typeface="Helvetica Neue Light" charset="0"/>
              </a:defRPr>
            </a:lvl9pPr>
          </a:lstStyle>
          <a:p>
            <a:pPr algn="ctr"/>
            <a:endParaRPr lang="en-US"/>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030" y="1856276"/>
            <a:ext cx="1253184" cy="1011849"/>
          </a:xfrm>
          <a:prstGeom prst="rect">
            <a:avLst/>
          </a:prstGeom>
        </p:spPr>
      </p:pic>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18454" t="20505" r="22639" b="20613"/>
          <a:stretch/>
        </p:blipFill>
        <p:spPr>
          <a:xfrm>
            <a:off x="5659474" y="1551673"/>
            <a:ext cx="1823785" cy="1215340"/>
          </a:xfrm>
          <a:prstGeom prst="rect">
            <a:avLst/>
          </a:prstGeom>
        </p:spPr>
      </p:pic>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17546" t="38064" r="21376"/>
          <a:stretch/>
        </p:blipFill>
        <p:spPr>
          <a:xfrm>
            <a:off x="7931620" y="1367269"/>
            <a:ext cx="2129485" cy="1439592"/>
          </a:xfrm>
          <a:prstGeom prst="rect">
            <a:avLst/>
          </a:prstGeom>
        </p:spPr>
      </p:pic>
      <p:sp>
        <p:nvSpPr>
          <p:cNvPr id="30" name="TextBox 29"/>
          <p:cNvSpPr txBox="1">
            <a:spLocks noChangeArrowheads="1"/>
          </p:cNvSpPr>
          <p:nvPr/>
        </p:nvSpPr>
        <p:spPr bwMode="auto">
          <a:xfrm>
            <a:off x="6449567" y="1121647"/>
            <a:ext cx="1119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1pPr>
            <a:lvl2pPr marL="4572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2pPr>
            <a:lvl3pPr marL="9144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3pPr>
            <a:lvl4pPr marL="13716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4pPr>
            <a:lvl5pPr marL="18288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5pPr>
            <a:lvl6pPr marL="22860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6pPr>
            <a:lvl7pPr marL="27432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7pPr>
            <a:lvl8pPr marL="32004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8pPr>
            <a:lvl9pPr marL="36576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9pPr>
          </a:lstStyle>
          <a:p>
            <a:pPr algn="r" eaLnBrk="0" hangingPunct="0">
              <a:defRPr/>
            </a:pPr>
            <a:r>
              <a:rPr lang="en-US" altLang="en-US" sz="1100" b="1" dirty="0">
                <a:solidFill>
                  <a:schemeClr val="tx1"/>
                </a:solidFill>
                <a:latin typeface="Calibri" panose="020F0502020204030204" pitchFamily="34" charset="0"/>
                <a:ea typeface="新細明體" charset="-120"/>
              </a:rPr>
              <a:t>DB9</a:t>
            </a:r>
          </a:p>
          <a:p>
            <a:pPr algn="r" eaLnBrk="0" hangingPunct="0">
              <a:defRPr/>
            </a:pPr>
            <a:r>
              <a:rPr lang="en-US" altLang="en-US" sz="1100" b="1" dirty="0">
                <a:solidFill>
                  <a:schemeClr val="tx1"/>
                </a:solidFill>
                <a:latin typeface="Calibri" panose="020F0502020204030204" pitchFamily="34" charset="0"/>
                <a:ea typeface="新細明體" charset="-120"/>
              </a:rPr>
              <a:t>RS232</a:t>
            </a:r>
            <a:endParaRPr lang="en-US" altLang="en-US" sz="1100" b="1" i="1" baseline="100000" dirty="0">
              <a:solidFill>
                <a:schemeClr val="tx1"/>
              </a:solidFill>
              <a:latin typeface="Calibri" panose="020F0502020204030204" pitchFamily="34" charset="0"/>
              <a:ea typeface="新細明體" charset="-120"/>
            </a:endParaRPr>
          </a:p>
        </p:txBody>
      </p:sp>
      <p:sp>
        <p:nvSpPr>
          <p:cNvPr id="34" name="TextBox 30"/>
          <p:cNvSpPr txBox="1">
            <a:spLocks noChangeArrowheads="1"/>
          </p:cNvSpPr>
          <p:nvPr/>
        </p:nvSpPr>
        <p:spPr bwMode="auto">
          <a:xfrm>
            <a:off x="9730889" y="1198421"/>
            <a:ext cx="1184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1pPr>
            <a:lvl2pPr marL="4572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2pPr>
            <a:lvl3pPr marL="9144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3pPr>
            <a:lvl4pPr marL="13716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4pPr>
            <a:lvl5pPr marL="18288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5pPr>
            <a:lvl6pPr marL="22860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6pPr>
            <a:lvl7pPr marL="27432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7pPr>
            <a:lvl8pPr marL="32004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8pPr>
            <a:lvl9pPr marL="36576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9pPr>
          </a:lstStyle>
          <a:p>
            <a:pPr algn="l" eaLnBrk="0" hangingPunct="0">
              <a:defRPr/>
            </a:pPr>
            <a:r>
              <a:rPr lang="en-US" altLang="en-US" sz="1100" b="1" dirty="0">
                <a:solidFill>
                  <a:schemeClr val="tx1"/>
                </a:solidFill>
                <a:latin typeface="Calibri" panose="020F0502020204030204" pitchFamily="34" charset="0"/>
                <a:ea typeface="新細明體" charset="-120"/>
              </a:rPr>
              <a:t>SMA female</a:t>
            </a:r>
          </a:p>
          <a:p>
            <a:pPr algn="l" eaLnBrk="0" hangingPunct="0">
              <a:defRPr/>
            </a:pPr>
            <a:r>
              <a:rPr lang="en-US" altLang="en-US" sz="1100" b="1" dirty="0">
                <a:solidFill>
                  <a:schemeClr val="tx1"/>
                </a:solidFill>
                <a:latin typeface="Calibri" panose="020F0502020204030204" pitchFamily="34" charset="0"/>
                <a:ea typeface="新細明體" charset="-120"/>
              </a:rPr>
              <a:t>Cellular main</a:t>
            </a:r>
          </a:p>
        </p:txBody>
      </p:sp>
      <p:sp>
        <p:nvSpPr>
          <p:cNvPr id="36" name="Freeform 35"/>
          <p:cNvSpPr>
            <a:spLocks/>
          </p:cNvSpPr>
          <p:nvPr/>
        </p:nvSpPr>
        <p:spPr bwMode="auto">
          <a:xfrm flipH="1">
            <a:off x="6835733" y="1279035"/>
            <a:ext cx="235542" cy="958293"/>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headEnd type="oval"/>
            <a:tailEnd type="oval"/>
          </a:ln>
        </p:spPr>
        <p:style>
          <a:lnRef idx="1">
            <a:schemeClr val="accent2"/>
          </a:lnRef>
          <a:fillRef idx="0">
            <a:schemeClr val="accent2"/>
          </a:fillRef>
          <a:effectRef idx="0">
            <a:schemeClr val="accent2"/>
          </a:effectRef>
          <a:fontRef idx="minor">
            <a:schemeClr val="tx1"/>
          </a:fontRef>
        </p:style>
        <p:txBody>
          <a:bodyPr anchor="ctr"/>
          <a:lstStyle>
            <a:defPPr>
              <a:defRPr lang="en-US"/>
            </a:defPPr>
            <a:lvl1pPr algn="ctr" rtl="0" fontAlgn="base">
              <a:spcBef>
                <a:spcPct val="0"/>
              </a:spcBef>
              <a:spcAft>
                <a:spcPct val="0"/>
              </a:spcAft>
              <a:defRPr sz="2400" kern="1200">
                <a:solidFill>
                  <a:schemeClr val="tx1"/>
                </a:solidFill>
                <a:latin typeface="+mn-lt"/>
                <a:ea typeface="+mn-ea"/>
                <a:cs typeface="+mn-cs"/>
                <a:sym typeface="Helvetica Neue Light" charset="0"/>
              </a:defRPr>
            </a:lvl1pPr>
            <a:lvl2pPr marL="457200" algn="ctr" rtl="0" fontAlgn="base">
              <a:spcBef>
                <a:spcPct val="0"/>
              </a:spcBef>
              <a:spcAft>
                <a:spcPct val="0"/>
              </a:spcAft>
              <a:defRPr sz="2400" kern="1200">
                <a:solidFill>
                  <a:schemeClr val="tx1"/>
                </a:solidFill>
                <a:latin typeface="+mn-lt"/>
                <a:ea typeface="+mn-ea"/>
                <a:cs typeface="+mn-cs"/>
                <a:sym typeface="Helvetica Neue Light" charset="0"/>
              </a:defRPr>
            </a:lvl2pPr>
            <a:lvl3pPr marL="914400" algn="ctr" rtl="0" fontAlgn="base">
              <a:spcBef>
                <a:spcPct val="0"/>
              </a:spcBef>
              <a:spcAft>
                <a:spcPct val="0"/>
              </a:spcAft>
              <a:defRPr sz="2400" kern="1200">
                <a:solidFill>
                  <a:schemeClr val="tx1"/>
                </a:solidFill>
                <a:latin typeface="+mn-lt"/>
                <a:ea typeface="+mn-ea"/>
                <a:cs typeface="+mn-cs"/>
                <a:sym typeface="Helvetica Neue Light" charset="0"/>
              </a:defRPr>
            </a:lvl3pPr>
            <a:lvl4pPr marL="1371600" algn="ctr" rtl="0" fontAlgn="base">
              <a:spcBef>
                <a:spcPct val="0"/>
              </a:spcBef>
              <a:spcAft>
                <a:spcPct val="0"/>
              </a:spcAft>
              <a:defRPr sz="2400" kern="1200">
                <a:solidFill>
                  <a:schemeClr val="tx1"/>
                </a:solidFill>
                <a:latin typeface="+mn-lt"/>
                <a:ea typeface="+mn-ea"/>
                <a:cs typeface="+mn-cs"/>
                <a:sym typeface="Helvetica Neue Light" charset="0"/>
              </a:defRPr>
            </a:lvl4pPr>
            <a:lvl5pPr marL="1828800" algn="ctr" rtl="0" fontAlgn="base">
              <a:spcBef>
                <a:spcPct val="0"/>
              </a:spcBef>
              <a:spcAft>
                <a:spcPct val="0"/>
              </a:spcAft>
              <a:defRPr sz="2400" kern="1200">
                <a:solidFill>
                  <a:schemeClr val="tx1"/>
                </a:solidFill>
                <a:latin typeface="+mn-lt"/>
                <a:ea typeface="+mn-ea"/>
                <a:cs typeface="+mn-cs"/>
                <a:sym typeface="Helvetica Neue Light" charset="0"/>
              </a:defRPr>
            </a:lvl5pPr>
            <a:lvl6pPr marL="2286000" algn="l" defTabSz="914400" rtl="0" eaLnBrk="1" latinLnBrk="0" hangingPunct="1">
              <a:defRPr sz="2400" kern="1200">
                <a:solidFill>
                  <a:schemeClr val="tx1"/>
                </a:solidFill>
                <a:latin typeface="+mn-lt"/>
                <a:ea typeface="+mn-ea"/>
                <a:cs typeface="+mn-cs"/>
                <a:sym typeface="Helvetica Neue Light" charset="0"/>
              </a:defRPr>
            </a:lvl6pPr>
            <a:lvl7pPr marL="2743200" algn="l" defTabSz="914400" rtl="0" eaLnBrk="1" latinLnBrk="0" hangingPunct="1">
              <a:defRPr sz="2400" kern="1200">
                <a:solidFill>
                  <a:schemeClr val="tx1"/>
                </a:solidFill>
                <a:latin typeface="+mn-lt"/>
                <a:ea typeface="+mn-ea"/>
                <a:cs typeface="+mn-cs"/>
                <a:sym typeface="Helvetica Neue Light" charset="0"/>
              </a:defRPr>
            </a:lvl7pPr>
            <a:lvl8pPr marL="3200400" algn="l" defTabSz="914400" rtl="0" eaLnBrk="1" latinLnBrk="0" hangingPunct="1">
              <a:defRPr sz="2400" kern="1200">
                <a:solidFill>
                  <a:schemeClr val="tx1"/>
                </a:solidFill>
                <a:latin typeface="+mn-lt"/>
                <a:ea typeface="+mn-ea"/>
                <a:cs typeface="+mn-cs"/>
                <a:sym typeface="Helvetica Neue Light" charset="0"/>
              </a:defRPr>
            </a:lvl8pPr>
            <a:lvl9pPr marL="3657600" algn="l" defTabSz="914400" rtl="0" eaLnBrk="1" latinLnBrk="0" hangingPunct="1">
              <a:defRPr sz="2400" kern="1200">
                <a:solidFill>
                  <a:schemeClr val="tx1"/>
                </a:solidFill>
                <a:latin typeface="+mn-lt"/>
                <a:ea typeface="+mn-ea"/>
                <a:cs typeface="+mn-cs"/>
                <a:sym typeface="Helvetica Neue Light" charset="0"/>
              </a:defRPr>
            </a:lvl9pPr>
          </a:lstStyle>
          <a:p>
            <a:pPr algn="l" eaLnBrk="0" hangingPunct="0">
              <a:defRPr/>
            </a:pPr>
            <a:endParaRPr lang="en-US">
              <a:solidFill>
                <a:srgbClr val="626564"/>
              </a:solidFill>
              <a:latin typeface="Verdana"/>
              <a:ea typeface="MS PGothic"/>
              <a:cs typeface="新細明體" charset="0"/>
            </a:endParaRPr>
          </a:p>
        </p:txBody>
      </p:sp>
      <p:sp>
        <p:nvSpPr>
          <p:cNvPr id="43" name="TextBox 29"/>
          <p:cNvSpPr txBox="1">
            <a:spLocks noChangeArrowheads="1"/>
          </p:cNvSpPr>
          <p:nvPr/>
        </p:nvSpPr>
        <p:spPr bwMode="auto">
          <a:xfrm flipH="1">
            <a:off x="5979799" y="2825081"/>
            <a:ext cx="17605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1pPr>
            <a:lvl2pPr marL="4572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2pPr>
            <a:lvl3pPr marL="9144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3pPr>
            <a:lvl4pPr marL="13716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4pPr>
            <a:lvl5pPr marL="1828800" algn="ctr" rtl="0" fontAlgn="base">
              <a:spcBef>
                <a:spcPct val="0"/>
              </a:spcBef>
              <a:spcAft>
                <a:spcPct val="0"/>
              </a:spcAft>
              <a:defRPr sz="2400" kern="1200">
                <a:solidFill>
                  <a:srgbClr val="333333"/>
                </a:solidFill>
                <a:latin typeface="Helvetica Neue Light" charset="0"/>
                <a:ea typeface="ヒラギノ角ゴ ProN W3" charset="-128"/>
                <a:cs typeface="+mn-cs"/>
                <a:sym typeface="Helvetica Neue Light" charset="0"/>
              </a:defRPr>
            </a:lvl5pPr>
            <a:lvl6pPr marL="22860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6pPr>
            <a:lvl7pPr marL="27432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7pPr>
            <a:lvl8pPr marL="32004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8pPr>
            <a:lvl9pPr marL="3657600" algn="l" defTabSz="914400" rtl="0" eaLnBrk="1" latinLnBrk="0" hangingPunct="1">
              <a:defRPr sz="2400" kern="1200">
                <a:solidFill>
                  <a:srgbClr val="333333"/>
                </a:solidFill>
                <a:latin typeface="Helvetica Neue Light" charset="0"/>
                <a:ea typeface="ヒラギノ角ゴ ProN W3" charset="-128"/>
                <a:cs typeface="+mn-cs"/>
                <a:sym typeface="Helvetica Neue Light" charset="0"/>
              </a:defRPr>
            </a:lvl9pPr>
          </a:lstStyle>
          <a:p>
            <a:pPr algn="r" eaLnBrk="0" hangingPunct="0">
              <a:defRPr/>
            </a:pPr>
            <a:r>
              <a:rPr lang="en-US" altLang="en-US" sz="1100" b="1" dirty="0">
                <a:solidFill>
                  <a:srgbClr val="626564"/>
                </a:solidFill>
                <a:latin typeface="Calibri" panose="020F0502020204030204" pitchFamily="34" charset="0"/>
                <a:ea typeface="新細明體" charset="-120"/>
              </a:rPr>
              <a:t>Two 2-way versatile I/</a:t>
            </a:r>
            <a:r>
              <a:rPr lang="en-US" altLang="en-US" sz="1100" b="1" dirty="0" err="1">
                <a:solidFill>
                  <a:srgbClr val="626564"/>
                </a:solidFill>
                <a:latin typeface="Calibri" panose="020F0502020204030204" pitchFamily="34" charset="0"/>
                <a:ea typeface="新細明體" charset="-120"/>
              </a:rPr>
              <a:t>Os</a:t>
            </a:r>
            <a:endParaRPr lang="en-US" altLang="en-US" sz="1100" b="1" i="1" baseline="100000" dirty="0">
              <a:solidFill>
                <a:srgbClr val="0070C0"/>
              </a:solidFill>
              <a:latin typeface="Calibri" panose="020F0502020204030204" pitchFamily="34" charset="0"/>
              <a:ea typeface="新細明體" charset="-120"/>
            </a:endParaRPr>
          </a:p>
        </p:txBody>
      </p:sp>
      <p:sp>
        <p:nvSpPr>
          <p:cNvPr id="44" name="Freeform 43"/>
          <p:cNvSpPr>
            <a:spLocks/>
          </p:cNvSpPr>
          <p:nvPr/>
        </p:nvSpPr>
        <p:spPr bwMode="auto">
          <a:xfrm flipH="1" flipV="1">
            <a:off x="6100537" y="2349081"/>
            <a:ext cx="281168" cy="750381"/>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headEnd type="oval"/>
            <a:tailEnd type="oval"/>
          </a:ln>
        </p:spPr>
        <p:style>
          <a:lnRef idx="1">
            <a:schemeClr val="accent2"/>
          </a:lnRef>
          <a:fillRef idx="0">
            <a:schemeClr val="accent2"/>
          </a:fillRef>
          <a:effectRef idx="0">
            <a:schemeClr val="accent2"/>
          </a:effectRef>
          <a:fontRef idx="minor">
            <a:schemeClr val="tx1"/>
          </a:fontRef>
        </p:style>
        <p:txBody>
          <a:bodyPr anchor="ctr"/>
          <a:lstStyle>
            <a:defPPr>
              <a:defRPr lang="en-US"/>
            </a:defPPr>
            <a:lvl1pPr algn="ctr" rtl="0" fontAlgn="base">
              <a:spcBef>
                <a:spcPct val="0"/>
              </a:spcBef>
              <a:spcAft>
                <a:spcPct val="0"/>
              </a:spcAft>
              <a:defRPr sz="2400" kern="1200">
                <a:solidFill>
                  <a:schemeClr val="tx1"/>
                </a:solidFill>
                <a:latin typeface="+mn-lt"/>
                <a:ea typeface="+mn-ea"/>
                <a:cs typeface="+mn-cs"/>
                <a:sym typeface="Helvetica Neue Light" charset="0"/>
              </a:defRPr>
            </a:lvl1pPr>
            <a:lvl2pPr marL="457200" algn="ctr" rtl="0" fontAlgn="base">
              <a:spcBef>
                <a:spcPct val="0"/>
              </a:spcBef>
              <a:spcAft>
                <a:spcPct val="0"/>
              </a:spcAft>
              <a:defRPr sz="2400" kern="1200">
                <a:solidFill>
                  <a:schemeClr val="tx1"/>
                </a:solidFill>
                <a:latin typeface="+mn-lt"/>
                <a:ea typeface="+mn-ea"/>
                <a:cs typeface="+mn-cs"/>
                <a:sym typeface="Helvetica Neue Light" charset="0"/>
              </a:defRPr>
            </a:lvl2pPr>
            <a:lvl3pPr marL="914400" algn="ctr" rtl="0" fontAlgn="base">
              <a:spcBef>
                <a:spcPct val="0"/>
              </a:spcBef>
              <a:spcAft>
                <a:spcPct val="0"/>
              </a:spcAft>
              <a:defRPr sz="2400" kern="1200">
                <a:solidFill>
                  <a:schemeClr val="tx1"/>
                </a:solidFill>
                <a:latin typeface="+mn-lt"/>
                <a:ea typeface="+mn-ea"/>
                <a:cs typeface="+mn-cs"/>
                <a:sym typeface="Helvetica Neue Light" charset="0"/>
              </a:defRPr>
            </a:lvl3pPr>
            <a:lvl4pPr marL="1371600" algn="ctr" rtl="0" fontAlgn="base">
              <a:spcBef>
                <a:spcPct val="0"/>
              </a:spcBef>
              <a:spcAft>
                <a:spcPct val="0"/>
              </a:spcAft>
              <a:defRPr sz="2400" kern="1200">
                <a:solidFill>
                  <a:schemeClr val="tx1"/>
                </a:solidFill>
                <a:latin typeface="+mn-lt"/>
                <a:ea typeface="+mn-ea"/>
                <a:cs typeface="+mn-cs"/>
                <a:sym typeface="Helvetica Neue Light" charset="0"/>
              </a:defRPr>
            </a:lvl4pPr>
            <a:lvl5pPr marL="1828800" algn="ctr" rtl="0" fontAlgn="base">
              <a:spcBef>
                <a:spcPct val="0"/>
              </a:spcBef>
              <a:spcAft>
                <a:spcPct val="0"/>
              </a:spcAft>
              <a:defRPr sz="2400" kern="1200">
                <a:solidFill>
                  <a:schemeClr val="tx1"/>
                </a:solidFill>
                <a:latin typeface="+mn-lt"/>
                <a:ea typeface="+mn-ea"/>
                <a:cs typeface="+mn-cs"/>
                <a:sym typeface="Helvetica Neue Light" charset="0"/>
              </a:defRPr>
            </a:lvl5pPr>
            <a:lvl6pPr marL="2286000" algn="l" defTabSz="914400" rtl="0" eaLnBrk="1" latinLnBrk="0" hangingPunct="1">
              <a:defRPr sz="2400" kern="1200">
                <a:solidFill>
                  <a:schemeClr val="tx1"/>
                </a:solidFill>
                <a:latin typeface="+mn-lt"/>
                <a:ea typeface="+mn-ea"/>
                <a:cs typeface="+mn-cs"/>
                <a:sym typeface="Helvetica Neue Light" charset="0"/>
              </a:defRPr>
            </a:lvl6pPr>
            <a:lvl7pPr marL="2743200" algn="l" defTabSz="914400" rtl="0" eaLnBrk="1" latinLnBrk="0" hangingPunct="1">
              <a:defRPr sz="2400" kern="1200">
                <a:solidFill>
                  <a:schemeClr val="tx1"/>
                </a:solidFill>
                <a:latin typeface="+mn-lt"/>
                <a:ea typeface="+mn-ea"/>
                <a:cs typeface="+mn-cs"/>
                <a:sym typeface="Helvetica Neue Light" charset="0"/>
              </a:defRPr>
            </a:lvl7pPr>
            <a:lvl8pPr marL="3200400" algn="l" defTabSz="914400" rtl="0" eaLnBrk="1" latinLnBrk="0" hangingPunct="1">
              <a:defRPr sz="2400" kern="1200">
                <a:solidFill>
                  <a:schemeClr val="tx1"/>
                </a:solidFill>
                <a:latin typeface="+mn-lt"/>
                <a:ea typeface="+mn-ea"/>
                <a:cs typeface="+mn-cs"/>
                <a:sym typeface="Helvetica Neue Light" charset="0"/>
              </a:defRPr>
            </a:lvl8pPr>
            <a:lvl9pPr marL="3657600" algn="l" defTabSz="914400" rtl="0" eaLnBrk="1" latinLnBrk="0" hangingPunct="1">
              <a:defRPr sz="2400" kern="1200">
                <a:solidFill>
                  <a:schemeClr val="tx1"/>
                </a:solidFill>
                <a:latin typeface="+mn-lt"/>
                <a:ea typeface="+mn-ea"/>
                <a:cs typeface="+mn-cs"/>
                <a:sym typeface="Helvetica Neue Light" charset="0"/>
              </a:defRPr>
            </a:lvl9pPr>
          </a:lstStyle>
          <a:p>
            <a:pPr algn="l" eaLnBrk="0" hangingPunct="0">
              <a:defRPr/>
            </a:pPr>
            <a:endParaRPr lang="en-US">
              <a:solidFill>
                <a:srgbClr val="626564"/>
              </a:solidFill>
              <a:latin typeface="Verdana"/>
              <a:ea typeface="MS PGothic"/>
              <a:cs typeface="新細明體" charset="0"/>
            </a:endParaRPr>
          </a:p>
        </p:txBody>
      </p:sp>
      <p:sp>
        <p:nvSpPr>
          <p:cNvPr id="45" name="Freeform 44"/>
          <p:cNvSpPr>
            <a:spLocks/>
          </p:cNvSpPr>
          <p:nvPr/>
        </p:nvSpPr>
        <p:spPr bwMode="auto">
          <a:xfrm flipH="1">
            <a:off x="9426485" y="1329837"/>
            <a:ext cx="235542" cy="710607"/>
          </a:xfrm>
          <a:custGeom>
            <a:avLst/>
            <a:gdLst>
              <a:gd name="T0" fmla="*/ 0 w 674715"/>
              <a:gd name="T1" fmla="*/ 0 h 1098065"/>
              <a:gd name="T2" fmla="*/ 93745 w 674715"/>
              <a:gd name="T3" fmla="*/ 0 h 1098065"/>
              <a:gd name="T4" fmla="*/ 95620 w 674715"/>
              <a:gd name="T5" fmla="*/ 378313 h 1098065"/>
              <a:gd name="T6" fmla="*/ 95620 w 674715"/>
              <a:gd name="T7" fmla="*/ 378313 h 10980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4715" h="1098065">
                <a:moveTo>
                  <a:pt x="0" y="0"/>
                </a:moveTo>
                <a:lnTo>
                  <a:pt x="661485" y="0"/>
                </a:lnTo>
                <a:lnTo>
                  <a:pt x="674715" y="1098065"/>
                </a:lnTo>
              </a:path>
            </a:pathLst>
          </a:custGeom>
          <a:ln>
            <a:headEnd type="oval"/>
            <a:tailEnd type="oval"/>
          </a:ln>
        </p:spPr>
        <p:style>
          <a:lnRef idx="1">
            <a:schemeClr val="accent2"/>
          </a:lnRef>
          <a:fillRef idx="0">
            <a:schemeClr val="accent2"/>
          </a:fillRef>
          <a:effectRef idx="0">
            <a:schemeClr val="accent2"/>
          </a:effectRef>
          <a:fontRef idx="minor">
            <a:schemeClr val="tx1"/>
          </a:fontRef>
        </p:style>
        <p:txBody>
          <a:bodyPr anchor="ctr"/>
          <a:lstStyle>
            <a:defPPr>
              <a:defRPr lang="en-US"/>
            </a:defPPr>
            <a:lvl1pPr algn="ctr" rtl="0" fontAlgn="base">
              <a:spcBef>
                <a:spcPct val="0"/>
              </a:spcBef>
              <a:spcAft>
                <a:spcPct val="0"/>
              </a:spcAft>
              <a:defRPr sz="2400" kern="1200">
                <a:solidFill>
                  <a:schemeClr val="tx1"/>
                </a:solidFill>
                <a:latin typeface="+mn-lt"/>
                <a:ea typeface="+mn-ea"/>
                <a:cs typeface="+mn-cs"/>
                <a:sym typeface="Helvetica Neue Light" charset="0"/>
              </a:defRPr>
            </a:lvl1pPr>
            <a:lvl2pPr marL="457200" algn="ctr" rtl="0" fontAlgn="base">
              <a:spcBef>
                <a:spcPct val="0"/>
              </a:spcBef>
              <a:spcAft>
                <a:spcPct val="0"/>
              </a:spcAft>
              <a:defRPr sz="2400" kern="1200">
                <a:solidFill>
                  <a:schemeClr val="tx1"/>
                </a:solidFill>
                <a:latin typeface="+mn-lt"/>
                <a:ea typeface="+mn-ea"/>
                <a:cs typeface="+mn-cs"/>
                <a:sym typeface="Helvetica Neue Light" charset="0"/>
              </a:defRPr>
            </a:lvl2pPr>
            <a:lvl3pPr marL="914400" algn="ctr" rtl="0" fontAlgn="base">
              <a:spcBef>
                <a:spcPct val="0"/>
              </a:spcBef>
              <a:spcAft>
                <a:spcPct val="0"/>
              </a:spcAft>
              <a:defRPr sz="2400" kern="1200">
                <a:solidFill>
                  <a:schemeClr val="tx1"/>
                </a:solidFill>
                <a:latin typeface="+mn-lt"/>
                <a:ea typeface="+mn-ea"/>
                <a:cs typeface="+mn-cs"/>
                <a:sym typeface="Helvetica Neue Light" charset="0"/>
              </a:defRPr>
            </a:lvl3pPr>
            <a:lvl4pPr marL="1371600" algn="ctr" rtl="0" fontAlgn="base">
              <a:spcBef>
                <a:spcPct val="0"/>
              </a:spcBef>
              <a:spcAft>
                <a:spcPct val="0"/>
              </a:spcAft>
              <a:defRPr sz="2400" kern="1200">
                <a:solidFill>
                  <a:schemeClr val="tx1"/>
                </a:solidFill>
                <a:latin typeface="+mn-lt"/>
                <a:ea typeface="+mn-ea"/>
                <a:cs typeface="+mn-cs"/>
                <a:sym typeface="Helvetica Neue Light" charset="0"/>
              </a:defRPr>
            </a:lvl4pPr>
            <a:lvl5pPr marL="1828800" algn="ctr" rtl="0" fontAlgn="base">
              <a:spcBef>
                <a:spcPct val="0"/>
              </a:spcBef>
              <a:spcAft>
                <a:spcPct val="0"/>
              </a:spcAft>
              <a:defRPr sz="2400" kern="1200">
                <a:solidFill>
                  <a:schemeClr val="tx1"/>
                </a:solidFill>
                <a:latin typeface="+mn-lt"/>
                <a:ea typeface="+mn-ea"/>
                <a:cs typeface="+mn-cs"/>
                <a:sym typeface="Helvetica Neue Light" charset="0"/>
              </a:defRPr>
            </a:lvl5pPr>
            <a:lvl6pPr marL="2286000" algn="l" defTabSz="914400" rtl="0" eaLnBrk="1" latinLnBrk="0" hangingPunct="1">
              <a:defRPr sz="2400" kern="1200">
                <a:solidFill>
                  <a:schemeClr val="tx1"/>
                </a:solidFill>
                <a:latin typeface="+mn-lt"/>
                <a:ea typeface="+mn-ea"/>
                <a:cs typeface="+mn-cs"/>
                <a:sym typeface="Helvetica Neue Light" charset="0"/>
              </a:defRPr>
            </a:lvl6pPr>
            <a:lvl7pPr marL="2743200" algn="l" defTabSz="914400" rtl="0" eaLnBrk="1" latinLnBrk="0" hangingPunct="1">
              <a:defRPr sz="2400" kern="1200">
                <a:solidFill>
                  <a:schemeClr val="tx1"/>
                </a:solidFill>
                <a:latin typeface="+mn-lt"/>
                <a:ea typeface="+mn-ea"/>
                <a:cs typeface="+mn-cs"/>
                <a:sym typeface="Helvetica Neue Light" charset="0"/>
              </a:defRPr>
            </a:lvl7pPr>
            <a:lvl8pPr marL="3200400" algn="l" defTabSz="914400" rtl="0" eaLnBrk="1" latinLnBrk="0" hangingPunct="1">
              <a:defRPr sz="2400" kern="1200">
                <a:solidFill>
                  <a:schemeClr val="tx1"/>
                </a:solidFill>
                <a:latin typeface="+mn-lt"/>
                <a:ea typeface="+mn-ea"/>
                <a:cs typeface="+mn-cs"/>
                <a:sym typeface="Helvetica Neue Light" charset="0"/>
              </a:defRPr>
            </a:lvl8pPr>
            <a:lvl9pPr marL="3657600" algn="l" defTabSz="914400" rtl="0" eaLnBrk="1" latinLnBrk="0" hangingPunct="1">
              <a:defRPr sz="2400" kern="1200">
                <a:solidFill>
                  <a:schemeClr val="tx1"/>
                </a:solidFill>
                <a:latin typeface="+mn-lt"/>
                <a:ea typeface="+mn-ea"/>
                <a:cs typeface="+mn-cs"/>
                <a:sym typeface="Helvetica Neue Light" charset="0"/>
              </a:defRPr>
            </a:lvl9pPr>
          </a:lstStyle>
          <a:p>
            <a:pPr algn="l" eaLnBrk="0" hangingPunct="0">
              <a:defRPr/>
            </a:pPr>
            <a:endParaRPr lang="en-US">
              <a:solidFill>
                <a:srgbClr val="626564"/>
              </a:solidFill>
              <a:latin typeface="Verdana"/>
              <a:ea typeface="MS PGothic"/>
              <a:cs typeface="新細明體" charset="0"/>
            </a:endParaRPr>
          </a:p>
        </p:txBody>
      </p:sp>
      <p:pic>
        <p:nvPicPr>
          <p:cNvPr id="29" name="Picture 2" descr="orig  ">
            <a:extLst>
              <a:ext uri="{FF2B5EF4-FFF2-40B4-BE49-F238E27FC236}">
                <a16:creationId xmlns:a16="http://schemas.microsoft.com/office/drawing/2014/main" id="{34BBE82B-904F-4E0F-85BC-CD5E79470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952" y="5056237"/>
            <a:ext cx="1273009" cy="10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6747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Interlocking pieces defining an IoT Solution.</a:t>
            </a:r>
            <a:endParaRPr lang="en-US" dirty="0">
              <a:highlight>
                <a:srgbClr val="FFFF00"/>
              </a:highlight>
              <a:latin typeface="+mn-lt"/>
            </a:endParaRPr>
          </a:p>
        </p:txBody>
      </p:sp>
      <p:sp>
        <p:nvSpPr>
          <p:cNvPr id="8" name="Content Placeholder 7">
            <a:extLst>
              <a:ext uri="{FF2B5EF4-FFF2-40B4-BE49-F238E27FC236}">
                <a16:creationId xmlns:a16="http://schemas.microsoft.com/office/drawing/2014/main" id="{3847E1A8-424D-4173-A5A0-BAEBB4C77127}"/>
              </a:ext>
            </a:extLst>
          </p:cNvPr>
          <p:cNvSpPr>
            <a:spLocks noGrp="1"/>
          </p:cNvSpPr>
          <p:nvPr>
            <p:ph sz="quarter" idx="11"/>
          </p:nvPr>
        </p:nvSpPr>
        <p:spPr>
          <a:xfrm>
            <a:off x="1005840" y="2103120"/>
            <a:ext cx="4846320" cy="4114800"/>
          </a:xfrm>
        </p:spPr>
        <p:txBody>
          <a:bodyPr/>
          <a:lstStyle/>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ConsoleFlow</a:t>
            </a:r>
          </a:p>
          <a:p>
            <a:pPr>
              <a:lnSpc>
                <a:spcPct val="100000"/>
              </a:lnSpc>
              <a:spcBef>
                <a:spcPts val="0"/>
              </a:spcBef>
              <a:spcAft>
                <a:spcPts val="1200"/>
              </a:spcAft>
            </a:pPr>
            <a:r>
              <a:rPr lang="en-US" sz="1400" b="1" noProof="1">
                <a:solidFill>
                  <a:srgbClr val="848991"/>
                </a:solidFill>
                <a:latin typeface="+mn-lt"/>
                <a:ea typeface="SF Pro Text" pitchFamily="50" charset="0"/>
                <a:cs typeface="SF Pro Text" pitchFamily="50" charset="0"/>
              </a:rPr>
              <a:t>Visibility and Control in an easy </a:t>
            </a:r>
            <a:r>
              <a:rPr lang="en-US" sz="1400" b="1" u="sng" noProof="1">
                <a:solidFill>
                  <a:srgbClr val="848991"/>
                </a:solidFill>
                <a:latin typeface="+mn-lt"/>
                <a:ea typeface="SF Pro Text" pitchFamily="50" charset="0"/>
                <a:cs typeface="SF Pro Text" pitchFamily="50" charset="0"/>
              </a:rPr>
              <a:t>single pane of glass</a:t>
            </a:r>
            <a:r>
              <a:rPr lang="en-US" sz="1400" b="1" noProof="1">
                <a:solidFill>
                  <a:srgbClr val="848991"/>
                </a:solidFill>
                <a:latin typeface="+mn-lt"/>
                <a:ea typeface="SF Pro Text" pitchFamily="50" charset="0"/>
                <a:cs typeface="SF Pro Text" pitchFamily="50" charset="0"/>
              </a:rPr>
              <a:t> web app. Knowing what is happening across your deployment and having the tools to respond.</a:t>
            </a:r>
          </a:p>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Value Added Services</a:t>
            </a:r>
          </a:p>
          <a:p>
            <a:pPr lvl="0">
              <a:lnSpc>
                <a:spcPct val="100000"/>
              </a:lnSpc>
              <a:spcBef>
                <a:spcPts val="0"/>
              </a:spcBef>
              <a:spcAft>
                <a:spcPts val="1200"/>
              </a:spcAft>
              <a:defRPr/>
            </a:pPr>
            <a:r>
              <a:rPr lang="en-US" sz="1400" b="1" noProof="1">
                <a:solidFill>
                  <a:srgbClr val="848991"/>
                </a:solidFill>
                <a:latin typeface="+mn-lt"/>
                <a:ea typeface="SF Pro Text" pitchFamily="50" charset="0"/>
                <a:cs typeface="SF Pro Text" pitchFamily="50" charset="0"/>
              </a:rPr>
              <a:t>Go beyond just visibility and control by easily selecting the service you need. Provision cellular and VPN services for pick and go worldwide connectivity. Request engineering services for assistance with custom software and haredware projects.</a:t>
            </a:r>
          </a:p>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Hardware</a:t>
            </a:r>
          </a:p>
          <a:p>
            <a:pPr>
              <a:lnSpc>
                <a:spcPct val="100000"/>
              </a:lnSpc>
              <a:spcBef>
                <a:spcPts val="0"/>
              </a:spcBef>
              <a:spcAft>
                <a:spcPts val="1200"/>
              </a:spcAft>
            </a:pPr>
            <a:r>
              <a:rPr lang="en-US" sz="1400" b="1" noProof="1">
                <a:solidFill>
                  <a:srgbClr val="848991"/>
                </a:solidFill>
                <a:latin typeface="+mn-lt"/>
                <a:ea typeface="SF Pro Text" pitchFamily="50" charset="0"/>
                <a:cs typeface="SF Pro Text" pitchFamily="50" charset="0"/>
              </a:rPr>
              <a:t>No solution is complete without matching hardware to achieve your specific requirements and real-world applicabiity.</a:t>
            </a:r>
          </a:p>
        </p:txBody>
      </p:sp>
      <p:sp>
        <p:nvSpPr>
          <p:cNvPr id="11" name="Content Placeholder 2">
            <a:extLst>
              <a:ext uri="{FF2B5EF4-FFF2-40B4-BE49-F238E27FC236}">
                <a16:creationId xmlns:a16="http://schemas.microsoft.com/office/drawing/2014/main" id="{1897224B-7DC1-4711-B317-9534F41B2360}"/>
              </a:ext>
            </a:extLst>
          </p:cNvPr>
          <p:cNvSpPr txBox="1">
            <a:spLocks/>
          </p:cNvSpPr>
          <p:nvPr/>
        </p:nvSpPr>
        <p:spPr>
          <a:xfrm>
            <a:off x="7865214" y="5854249"/>
            <a:ext cx="2100371" cy="4089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2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a:buNone/>
              <a:tabLst/>
              <a:defRPr/>
            </a:pPr>
            <a:r>
              <a:rPr kumimoji="0" lang="en-US" sz="1400" b="1" i="0" u="none" strike="noStrike" kern="1200" cap="none" spc="0" normalizeH="0" baseline="0" noProof="0" dirty="0">
                <a:ln>
                  <a:noFill/>
                </a:ln>
                <a:solidFill>
                  <a:srgbClr val="36383B">
                    <a:lumMod val="75000"/>
                    <a:lumOff val="25000"/>
                  </a:srgbClr>
                </a:solidFill>
                <a:effectLst/>
                <a:uLnTx/>
                <a:uFillTx/>
                <a:latin typeface="SF Pro Display" panose="00000500000000000000" pitchFamily="2" charset="0"/>
                <a:ea typeface="SF Pro Display" panose="00000500000000000000" pitchFamily="2" charset="0"/>
                <a:cs typeface="Arial" charset="0"/>
              </a:rPr>
              <a:t>Our Approach</a:t>
            </a:r>
            <a:endParaRPr kumimoji="0" lang="en-US" sz="1400" b="0" i="0" u="none" strike="noStrike" kern="1200" cap="none" spc="0" normalizeH="0" baseline="0" noProof="0" dirty="0">
              <a:ln>
                <a:noFill/>
              </a:ln>
              <a:solidFill>
                <a:srgbClr val="36383B">
                  <a:lumMod val="75000"/>
                  <a:lumOff val="25000"/>
                </a:srgbClr>
              </a:solidFill>
              <a:effectLst/>
              <a:uLnTx/>
              <a:uFillTx/>
              <a:latin typeface="SF Pro Display" panose="00000500000000000000" pitchFamily="2" charset="0"/>
              <a:ea typeface="SF Pro Display" panose="00000500000000000000" pitchFamily="2" charset="0"/>
              <a:cs typeface="Arial" charset="0"/>
            </a:endParaRPr>
          </a:p>
        </p:txBody>
      </p:sp>
      <p:pic>
        <p:nvPicPr>
          <p:cNvPr id="2" name="Picture 1">
            <a:extLst>
              <a:ext uri="{FF2B5EF4-FFF2-40B4-BE49-F238E27FC236}">
                <a16:creationId xmlns:a16="http://schemas.microsoft.com/office/drawing/2014/main" id="{E4909B71-B08A-46FE-ADF2-F67444873E4E}"/>
              </a:ext>
            </a:extLst>
          </p:cNvPr>
          <p:cNvPicPr>
            <a:picLocks noChangeAspect="1"/>
          </p:cNvPicPr>
          <p:nvPr/>
        </p:nvPicPr>
        <p:blipFill>
          <a:blip r:embed="rId3"/>
          <a:stretch>
            <a:fillRect/>
          </a:stretch>
        </p:blipFill>
        <p:spPr>
          <a:xfrm>
            <a:off x="6858000" y="2011680"/>
            <a:ext cx="4114800" cy="4162807"/>
          </a:xfrm>
          <a:prstGeom prst="rect">
            <a:avLst/>
          </a:prstGeom>
        </p:spPr>
      </p:pic>
    </p:spTree>
    <p:extLst>
      <p:ext uri="{BB962C8B-B14F-4D97-AF65-F5344CB8AC3E}">
        <p14:creationId xmlns:p14="http://schemas.microsoft.com/office/powerpoint/2010/main" val="4581017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An IoT Solution Applied</a:t>
            </a:r>
          </a:p>
        </p:txBody>
      </p:sp>
      <p:sp>
        <p:nvSpPr>
          <p:cNvPr id="9" name="Text Placeholder 8">
            <a:extLst>
              <a:ext uri="{FF2B5EF4-FFF2-40B4-BE49-F238E27FC236}">
                <a16:creationId xmlns:a16="http://schemas.microsoft.com/office/drawing/2014/main" id="{9DD0F6A2-DA6F-4BF5-A608-72E261E538AB}"/>
              </a:ext>
            </a:extLst>
          </p:cNvPr>
          <p:cNvSpPr>
            <a:spLocks noGrp="1"/>
          </p:cNvSpPr>
          <p:nvPr>
            <p:ph type="body" sz="quarter" idx="12"/>
          </p:nvPr>
        </p:nvSpPr>
        <p:spPr/>
        <p:txBody>
          <a:bodyPr/>
          <a:lstStyle/>
          <a:p>
            <a:r>
              <a:rPr lang="en-US" dirty="0"/>
              <a:t>The customer success is everything.</a:t>
            </a:r>
          </a:p>
        </p:txBody>
      </p:sp>
      <p:sp>
        <p:nvSpPr>
          <p:cNvPr id="2" name="Content Placeholder 1">
            <a:extLst>
              <a:ext uri="{FF2B5EF4-FFF2-40B4-BE49-F238E27FC236}">
                <a16:creationId xmlns:a16="http://schemas.microsoft.com/office/drawing/2014/main" id="{674772B0-9B47-4D04-8EEA-2FEE1B299A92}"/>
              </a:ext>
            </a:extLst>
          </p:cNvPr>
          <p:cNvSpPr>
            <a:spLocks noGrp="1"/>
          </p:cNvSpPr>
          <p:nvPr>
            <p:ph sz="quarter" idx="13"/>
          </p:nvPr>
        </p:nvSpPr>
        <p:spPr/>
        <p:txBody>
          <a:bodyPr/>
          <a:lstStyle/>
          <a:p>
            <a:pPr>
              <a:lnSpc>
                <a:spcPct val="100000"/>
              </a:lnSpc>
              <a:spcBef>
                <a:spcPts val="0"/>
              </a:spcBef>
              <a:spcAft>
                <a:spcPts val="600"/>
              </a:spcAft>
            </a:pPr>
            <a:r>
              <a:rPr lang="en-US" sz="2000" b="1" dirty="0">
                <a:solidFill>
                  <a:srgbClr val="848991"/>
                </a:solidFill>
                <a:latin typeface="+mn-lt"/>
                <a:cs typeface="Helvetica"/>
              </a:rPr>
              <a:t>Our experience with </a:t>
            </a:r>
            <a:r>
              <a:rPr lang="en-US" sz="2000" b="1" dirty="0">
                <a:solidFill>
                  <a:srgbClr val="36383B"/>
                </a:solidFill>
                <a:latin typeface="+mn-lt"/>
                <a:cs typeface="Helvetica"/>
              </a:rPr>
              <a:t>thousands</a:t>
            </a:r>
            <a:r>
              <a:rPr lang="en-US" sz="2000" b="1" dirty="0">
                <a:solidFill>
                  <a:srgbClr val="848991"/>
                </a:solidFill>
                <a:latin typeface="+mn-lt"/>
                <a:cs typeface="Helvetica"/>
              </a:rPr>
              <a:t> of global blue-chip </a:t>
            </a:r>
            <a:r>
              <a:rPr lang="en-US" sz="2000" b="1" dirty="0">
                <a:solidFill>
                  <a:srgbClr val="36383B"/>
                </a:solidFill>
                <a:latin typeface="+mn-lt"/>
                <a:cs typeface="Helvetica"/>
              </a:rPr>
              <a:t>customers</a:t>
            </a:r>
            <a:r>
              <a:rPr lang="en-US" sz="2000" b="1" dirty="0">
                <a:solidFill>
                  <a:srgbClr val="848991"/>
                </a:solidFill>
                <a:latin typeface="+mn-lt"/>
                <a:cs typeface="Helvetica"/>
              </a:rPr>
              <a:t> across </a:t>
            </a:r>
            <a:r>
              <a:rPr lang="en-US" sz="2000" b="1" dirty="0">
                <a:solidFill>
                  <a:srgbClr val="6A6A6A"/>
                </a:solidFill>
                <a:latin typeface="+mn-lt"/>
                <a:cs typeface="Helvetica"/>
              </a:rPr>
              <a:t>many</a:t>
            </a:r>
            <a:r>
              <a:rPr lang="en-US" sz="2000" b="1" dirty="0">
                <a:solidFill>
                  <a:srgbClr val="848991"/>
                </a:solidFill>
                <a:latin typeface="+mn-lt"/>
                <a:cs typeface="Helvetica"/>
              </a:rPr>
              <a:t> vertical markets, </a:t>
            </a:r>
            <a:r>
              <a:rPr lang="en-US" sz="2000" b="1" dirty="0">
                <a:solidFill>
                  <a:srgbClr val="36383B"/>
                </a:solidFill>
                <a:latin typeface="+mn-lt"/>
                <a:cs typeface="Helvetica"/>
              </a:rPr>
              <a:t>enables us to tailor</a:t>
            </a:r>
            <a:r>
              <a:rPr lang="en-US" sz="2000" b="1" dirty="0">
                <a:solidFill>
                  <a:srgbClr val="848991"/>
                </a:solidFill>
                <a:latin typeface="+mn-lt"/>
                <a:cs typeface="Helvetica"/>
              </a:rPr>
              <a:t> the right </a:t>
            </a:r>
            <a:r>
              <a:rPr lang="en-US" sz="2000" b="1" dirty="0">
                <a:solidFill>
                  <a:srgbClr val="36383B"/>
                </a:solidFill>
                <a:latin typeface="+mn-lt"/>
                <a:cs typeface="Helvetica"/>
              </a:rPr>
              <a:t>technical solution,</a:t>
            </a:r>
            <a:r>
              <a:rPr lang="en-US" sz="2000" b="1" dirty="0">
                <a:solidFill>
                  <a:srgbClr val="848991"/>
                </a:solidFill>
                <a:latin typeface="+mn-lt"/>
                <a:cs typeface="Helvetica"/>
              </a:rPr>
              <a:t> delivering to the customer’s business</a:t>
            </a:r>
            <a:r>
              <a:rPr lang="en-US" sz="2000" b="1" dirty="0">
                <a:solidFill>
                  <a:srgbClr val="36383B"/>
                </a:solidFill>
                <a:latin typeface="+mn-lt"/>
                <a:cs typeface="Helvetica"/>
              </a:rPr>
              <a:t> requirements, </a:t>
            </a:r>
            <a:r>
              <a:rPr lang="en-US" sz="2000" b="1" dirty="0">
                <a:solidFill>
                  <a:srgbClr val="848991"/>
                </a:solidFill>
                <a:latin typeface="+mn-lt"/>
                <a:cs typeface="Helvetica"/>
              </a:rPr>
              <a:t>generating</a:t>
            </a:r>
            <a:r>
              <a:rPr lang="en-US" sz="2000" b="1" dirty="0">
                <a:solidFill>
                  <a:srgbClr val="36383B"/>
                </a:solidFill>
                <a:latin typeface="+mn-lt"/>
                <a:cs typeface="Helvetica"/>
              </a:rPr>
              <a:t> </a:t>
            </a:r>
            <a:r>
              <a:rPr lang="en-US" sz="2000" b="1" dirty="0">
                <a:solidFill>
                  <a:srgbClr val="848991"/>
                </a:solidFill>
                <a:latin typeface="+mn-lt"/>
                <a:cs typeface="Helvetica"/>
              </a:rPr>
              <a:t>successful </a:t>
            </a:r>
            <a:r>
              <a:rPr lang="en-US" sz="2000" b="1" dirty="0">
                <a:solidFill>
                  <a:srgbClr val="36383B"/>
                </a:solidFill>
                <a:latin typeface="+mn-lt"/>
                <a:cs typeface="Helvetica"/>
              </a:rPr>
              <a:t>outcomes</a:t>
            </a:r>
            <a:r>
              <a:rPr lang="en-US" sz="2000" b="1" dirty="0">
                <a:solidFill>
                  <a:srgbClr val="848991"/>
                </a:solidFill>
                <a:latin typeface="+mn-lt"/>
                <a:cs typeface="Helvetica"/>
              </a:rPr>
              <a:t>.</a:t>
            </a:r>
          </a:p>
        </p:txBody>
      </p:sp>
      <p:pic>
        <p:nvPicPr>
          <p:cNvPr id="3" name="Picture 2">
            <a:extLst>
              <a:ext uri="{FF2B5EF4-FFF2-40B4-BE49-F238E27FC236}">
                <a16:creationId xmlns:a16="http://schemas.microsoft.com/office/drawing/2014/main" id="{08384D08-B792-4EFD-847B-4E1DB3084137}"/>
              </a:ext>
            </a:extLst>
          </p:cNvPr>
          <p:cNvPicPr>
            <a:picLocks noChangeAspect="1"/>
          </p:cNvPicPr>
          <p:nvPr/>
        </p:nvPicPr>
        <p:blipFill>
          <a:blip r:embed="rId3"/>
          <a:stretch>
            <a:fillRect/>
          </a:stretch>
        </p:blipFill>
        <p:spPr>
          <a:xfrm>
            <a:off x="6858000" y="2015654"/>
            <a:ext cx="4114800" cy="4162807"/>
          </a:xfrm>
          <a:prstGeom prst="rect">
            <a:avLst/>
          </a:prstGeom>
        </p:spPr>
      </p:pic>
    </p:spTree>
    <p:extLst>
      <p:ext uri="{BB962C8B-B14F-4D97-AF65-F5344CB8AC3E}">
        <p14:creationId xmlns:p14="http://schemas.microsoft.com/office/powerpoint/2010/main" val="34042587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33D4A-0D97-4D33-878D-4893A08A4076}"/>
              </a:ext>
            </a:extLst>
          </p:cNvPr>
          <p:cNvSpPr>
            <a:spLocks noGrp="1"/>
          </p:cNvSpPr>
          <p:nvPr>
            <p:ph type="title"/>
          </p:nvPr>
        </p:nvSpPr>
        <p:spPr>
          <a:xfrm>
            <a:off x="1066800" y="1709738"/>
            <a:ext cx="10515600" cy="2852737"/>
          </a:xfrm>
        </p:spPr>
        <p:txBody>
          <a:bodyPr/>
          <a:lstStyle/>
          <a:p>
            <a:r>
              <a:rPr lang="en-US" sz="4800" dirty="0"/>
              <a:t>E Series Cellular Router</a:t>
            </a:r>
            <a:br>
              <a:rPr lang="en-US" sz="4800" dirty="0"/>
            </a:br>
            <a:r>
              <a:rPr lang="en-US" sz="4800" dirty="0">
                <a:solidFill>
                  <a:srgbClr val="848991"/>
                </a:solidFill>
              </a:rPr>
              <a:t>Software and Services</a:t>
            </a:r>
          </a:p>
        </p:txBody>
      </p:sp>
      <p:sp>
        <p:nvSpPr>
          <p:cNvPr id="2" name="Slide Number Placeholder 1">
            <a:extLst>
              <a:ext uri="{FF2B5EF4-FFF2-40B4-BE49-F238E27FC236}">
                <a16:creationId xmlns:a16="http://schemas.microsoft.com/office/drawing/2014/main" id="{BA6DF772-BEE4-4848-BB05-C55B1D51C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38912631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848AE-27EA-4F32-887A-C044E8DAFE6F}"/>
              </a:ext>
            </a:extLst>
          </p:cNvPr>
          <p:cNvSpPr>
            <a:spLocks noGrp="1"/>
          </p:cNvSpPr>
          <p:nvPr>
            <p:ph type="body" sz="quarter" idx="11"/>
          </p:nvPr>
        </p:nvSpPr>
        <p:spPr>
          <a:xfrm>
            <a:off x="914400" y="1371600"/>
            <a:ext cx="10515600" cy="1005840"/>
          </a:xfrm>
        </p:spPr>
        <p:txBody>
          <a:bodyPr/>
          <a:lstStyle/>
          <a:p>
            <a:r>
              <a:rPr lang="en-US">
                <a:latin typeface="+mn-lt"/>
              </a:rPr>
              <a:t>Get to market quickly and increase your operational efficiency with our secure ready-to-use IoT platform.</a:t>
            </a:r>
            <a:endParaRPr lang="en-US" sz="2000">
              <a:solidFill>
                <a:srgbClr val="FF0000"/>
              </a:solidFill>
              <a:latin typeface="+mn-lt"/>
            </a:endParaRPr>
          </a:p>
        </p:txBody>
      </p:sp>
      <p:sp>
        <p:nvSpPr>
          <p:cNvPr id="6" name="Text Placeholder 4">
            <a:extLst>
              <a:ext uri="{FF2B5EF4-FFF2-40B4-BE49-F238E27FC236}">
                <a16:creationId xmlns:a16="http://schemas.microsoft.com/office/drawing/2014/main" id="{C4D94A7C-286E-4C36-8E27-B0E9EFF568D7}"/>
              </a:ext>
            </a:extLst>
          </p:cNvPr>
          <p:cNvSpPr txBox="1">
            <a:spLocks/>
          </p:cNvSpPr>
          <p:nvPr/>
        </p:nvSpPr>
        <p:spPr>
          <a:xfrm>
            <a:off x="4861560" y="4206240"/>
            <a:ext cx="246888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Roboto" panose="02000000000000000000" pitchFamily="2" charset="0"/>
                <a:cs typeface="Arial" charset="0"/>
              </a:rPr>
              <a:t>AUTOMATION</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rPr>
              <a:t>Save time and costs with automated zero-touch provisioning for remote deployed assets.</a:t>
            </a:r>
          </a:p>
        </p:txBody>
      </p:sp>
      <p:sp>
        <p:nvSpPr>
          <p:cNvPr id="7" name="Text Placeholder 4">
            <a:extLst>
              <a:ext uri="{FF2B5EF4-FFF2-40B4-BE49-F238E27FC236}">
                <a16:creationId xmlns:a16="http://schemas.microsoft.com/office/drawing/2014/main" id="{2101CC12-7965-42C5-B6D8-9FCA721EA060}"/>
              </a:ext>
            </a:extLst>
          </p:cNvPr>
          <p:cNvSpPr txBox="1">
            <a:spLocks/>
          </p:cNvSpPr>
          <p:nvPr/>
        </p:nvSpPr>
        <p:spPr>
          <a:xfrm>
            <a:off x="7673787" y="4206240"/>
            <a:ext cx="283464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Arial" charset="0"/>
              </a:rPr>
              <a:t>CONTROL</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1">
                <a:ln>
                  <a:noFill/>
                </a:ln>
                <a:solidFill>
                  <a:srgbClr val="848991"/>
                </a:solidFill>
                <a:effectLst/>
                <a:uLnTx/>
                <a:uFillTx/>
                <a:latin typeface="SF Pro Display"/>
                <a:ea typeface="SF Pro Text" pitchFamily="50" charset="0"/>
                <a:cs typeface="SF Pro Text" pitchFamily="50" charset="0"/>
              </a:rPr>
              <a:t>Visibility and Control in a single pane of glass, knowing what is happening across your deployments and having the tools to respond.</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1" i="0" u="none" strike="noStrike" kern="1200" cap="none" spc="0" normalizeH="0" baseline="0" noProof="0" dirty="0">
              <a:ln>
                <a:noFill/>
              </a:ln>
              <a:solidFill>
                <a:srgbClr val="848991"/>
              </a:solidFill>
              <a:effectLst/>
              <a:uLnTx/>
              <a:uFillTx/>
              <a:latin typeface="SF Pro Display"/>
              <a:ea typeface="Roboto" panose="02000000000000000000" pitchFamily="2" charset="0"/>
              <a:cs typeface="Arial" charset="0"/>
            </a:endParaRPr>
          </a:p>
        </p:txBody>
      </p:sp>
      <p:sp>
        <p:nvSpPr>
          <p:cNvPr id="12" name="Text Placeholder 4">
            <a:extLst>
              <a:ext uri="{FF2B5EF4-FFF2-40B4-BE49-F238E27FC236}">
                <a16:creationId xmlns:a16="http://schemas.microsoft.com/office/drawing/2014/main" id="{5B0718F5-5CCB-494D-A4C7-EE66C27CC6E2}"/>
              </a:ext>
            </a:extLst>
          </p:cNvPr>
          <p:cNvSpPr txBox="1">
            <a:spLocks/>
          </p:cNvSpPr>
          <p:nvPr/>
        </p:nvSpPr>
        <p:spPr>
          <a:xfrm>
            <a:off x="1729966" y="4206240"/>
            <a:ext cx="274320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Roboto" panose="02000000000000000000" pitchFamily="2" charset="0"/>
                <a:cs typeface="Arial" charset="0"/>
              </a:rPr>
              <a:t>OPERATIONS</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rPr>
              <a:t>Monitor, manage, control, and troubleshoot your IoT and REM assets from anywhere in the world, at any time.</a:t>
            </a:r>
          </a:p>
        </p:txBody>
      </p:sp>
      <p:pic>
        <p:nvPicPr>
          <p:cNvPr id="9" name="Graphic 8">
            <a:extLst>
              <a:ext uri="{FF2B5EF4-FFF2-40B4-BE49-F238E27FC236}">
                <a16:creationId xmlns:a16="http://schemas.microsoft.com/office/drawing/2014/main" id="{DA8E98D4-1B0A-499D-87C9-06FB273B1B0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560320" y="2926080"/>
            <a:ext cx="1082492" cy="1082492"/>
          </a:xfrm>
          <a:prstGeom prst="rect">
            <a:avLst/>
          </a:prstGeom>
        </p:spPr>
      </p:pic>
      <p:pic>
        <p:nvPicPr>
          <p:cNvPr id="16" name="Graphic 15">
            <a:extLst>
              <a:ext uri="{FF2B5EF4-FFF2-40B4-BE49-F238E27FC236}">
                <a16:creationId xmlns:a16="http://schemas.microsoft.com/office/drawing/2014/main" id="{4ADBBF70-03EE-42D8-95C3-69FE7C2037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49188" y="2924734"/>
            <a:ext cx="1083838" cy="1083838"/>
          </a:xfrm>
          <a:prstGeom prst="rect">
            <a:avLst/>
          </a:prstGeom>
        </p:spPr>
      </p:pic>
      <p:pic>
        <p:nvPicPr>
          <p:cNvPr id="18" name="Graphic 17">
            <a:extLst>
              <a:ext uri="{FF2B5EF4-FFF2-40B4-BE49-F238E27FC236}">
                <a16:creationId xmlns:a16="http://schemas.microsoft.com/office/drawing/2014/main" id="{8C031981-95C3-4624-810E-E0D2B3D4BC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54754" y="2928772"/>
            <a:ext cx="1082492" cy="1082492"/>
          </a:xfrm>
          <a:prstGeom prst="rect">
            <a:avLst/>
          </a:prstGeom>
        </p:spPr>
      </p:pic>
      <p:pic>
        <p:nvPicPr>
          <p:cNvPr id="11" name="Graphic 10">
            <a:extLst>
              <a:ext uri="{FF2B5EF4-FFF2-40B4-BE49-F238E27FC236}">
                <a16:creationId xmlns:a16="http://schemas.microsoft.com/office/drawing/2014/main" id="{F1DF3988-9222-404A-83E0-B072F4ACC4A5}"/>
              </a:ext>
            </a:extLst>
          </p:cNvPr>
          <p:cNvPicPr>
            <a:picLocks noChangeAspect="1"/>
          </p:cNvPicPr>
          <p:nvPr/>
        </p:nvPicPr>
        <p:blipFill>
          <a:blip r:embed="rId8">
            <a:duotone>
              <a:schemeClr val="accent3">
                <a:shade val="45000"/>
                <a:satMod val="135000"/>
              </a:schemeClr>
              <a:prstClr val="white"/>
            </a:duotone>
            <a:extLst>
              <a:ext uri="{96DAC541-7B7A-43D3-8B79-37D633B846F1}">
                <asvg:svgBlip xmlns:asvg="http://schemas.microsoft.com/office/drawing/2016/SVG/main" r:embed="rId9"/>
              </a:ext>
            </a:extLst>
          </a:blip>
          <a:stretch>
            <a:fillRect/>
          </a:stretch>
        </p:blipFill>
        <p:spPr>
          <a:xfrm>
            <a:off x="914400" y="548640"/>
            <a:ext cx="4297680" cy="738659"/>
          </a:xfrm>
          <a:prstGeom prst="rect">
            <a:avLst/>
          </a:prstGeom>
        </p:spPr>
      </p:pic>
      <p:sp>
        <p:nvSpPr>
          <p:cNvPr id="19" name="Title 18">
            <a:extLst>
              <a:ext uri="{FF2B5EF4-FFF2-40B4-BE49-F238E27FC236}">
                <a16:creationId xmlns:a16="http://schemas.microsoft.com/office/drawing/2014/main" id="{AE5303E1-A000-4FCE-831E-B4881A68B71C}"/>
              </a:ext>
            </a:extLst>
          </p:cNvPr>
          <p:cNvSpPr>
            <a:spLocks noGrp="1"/>
          </p:cNvSpPr>
          <p:nvPr>
            <p:ph type="title"/>
          </p:nvPr>
        </p:nvSpPr>
        <p:spPr/>
        <p:txBody>
          <a:bodyPr/>
          <a:lstStyle/>
          <a:p>
            <a:r>
              <a:rPr lang="en-US"/>
              <a:t> </a:t>
            </a:r>
          </a:p>
        </p:txBody>
      </p:sp>
    </p:spTree>
    <p:extLst>
      <p:ext uri="{BB962C8B-B14F-4D97-AF65-F5344CB8AC3E}">
        <p14:creationId xmlns:p14="http://schemas.microsoft.com/office/powerpoint/2010/main" val="1868618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86A51-F800-4DF0-839B-48BABE1234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3" name="Title 2">
            <a:extLst>
              <a:ext uri="{FF2B5EF4-FFF2-40B4-BE49-F238E27FC236}">
                <a16:creationId xmlns:a16="http://schemas.microsoft.com/office/drawing/2014/main" id="{FE99B823-6062-41B3-92C3-82A2FD7339E3}"/>
              </a:ext>
            </a:extLst>
          </p:cNvPr>
          <p:cNvSpPr>
            <a:spLocks noGrp="1"/>
          </p:cNvSpPr>
          <p:nvPr>
            <p:ph type="title"/>
          </p:nvPr>
        </p:nvSpPr>
        <p:spPr>
          <a:xfrm>
            <a:off x="914400" y="731519"/>
            <a:ext cx="10515600" cy="640080"/>
          </a:xfrm>
        </p:spPr>
        <p:txBody>
          <a:bodyPr/>
          <a:lstStyle/>
          <a:p>
            <a:r>
              <a:rPr lang="en-US" sz="4000" dirty="0"/>
              <a:t>ConsoleFlow Management Platform</a:t>
            </a:r>
          </a:p>
        </p:txBody>
      </p:sp>
      <p:sp>
        <p:nvSpPr>
          <p:cNvPr id="4" name="Text Placeholder 3">
            <a:extLst>
              <a:ext uri="{FF2B5EF4-FFF2-40B4-BE49-F238E27FC236}">
                <a16:creationId xmlns:a16="http://schemas.microsoft.com/office/drawing/2014/main" id="{353B7EE5-AF63-42ED-9C87-17AD649FE116}"/>
              </a:ext>
            </a:extLst>
          </p:cNvPr>
          <p:cNvSpPr>
            <a:spLocks noGrp="1"/>
          </p:cNvSpPr>
          <p:nvPr>
            <p:ph type="body" sz="quarter" idx="12"/>
          </p:nvPr>
        </p:nvSpPr>
        <p:spPr>
          <a:xfrm>
            <a:off x="914400" y="1371600"/>
            <a:ext cx="10515600" cy="1005840"/>
          </a:xfrm>
        </p:spPr>
        <p:txBody>
          <a:bodyPr/>
          <a:lstStyle/>
          <a:p>
            <a:r>
              <a:rPr lang="en-US" sz="3200" dirty="0"/>
              <a:t>A single pane of glass to view and control your devices.</a:t>
            </a:r>
          </a:p>
        </p:txBody>
      </p:sp>
      <p:sp>
        <p:nvSpPr>
          <p:cNvPr id="5" name="Content Placeholder 4">
            <a:extLst>
              <a:ext uri="{FF2B5EF4-FFF2-40B4-BE49-F238E27FC236}">
                <a16:creationId xmlns:a16="http://schemas.microsoft.com/office/drawing/2014/main" id="{8665455E-1878-480C-AEAB-9F9719432CEB}"/>
              </a:ext>
            </a:extLst>
          </p:cNvPr>
          <p:cNvSpPr>
            <a:spLocks noGrp="1"/>
          </p:cNvSpPr>
          <p:nvPr>
            <p:ph type="body" sz="quarter" idx="13"/>
          </p:nvPr>
        </p:nvSpPr>
        <p:spPr>
          <a:xfrm>
            <a:off x="1005840" y="2651760"/>
            <a:ext cx="3657600" cy="3657600"/>
          </a:xfrm>
        </p:spPr>
        <p:txBody>
          <a:bodyPr/>
          <a:lstStyle/>
          <a:p>
            <a:r>
              <a:rPr lang="en-US" sz="1400" b="1" dirty="0">
                <a:solidFill>
                  <a:srgbClr val="36383B"/>
                </a:solidFill>
              </a:rPr>
              <a:t>OPERATIONS</a:t>
            </a:r>
          </a:p>
          <a:p>
            <a:r>
              <a:rPr lang="en-US" sz="1400" b="1" dirty="0">
                <a:solidFill>
                  <a:srgbClr val="848991"/>
                </a:solidFill>
              </a:rPr>
              <a:t>Aggregated status view of devices.</a:t>
            </a:r>
          </a:p>
          <a:p>
            <a:r>
              <a:rPr lang="en-US" sz="1400" dirty="0">
                <a:solidFill>
                  <a:srgbClr val="848991"/>
                </a:solidFill>
              </a:rPr>
              <a:t>C</a:t>
            </a:r>
            <a:r>
              <a:rPr lang="en-US" sz="1400" b="1" dirty="0">
                <a:solidFill>
                  <a:srgbClr val="848991"/>
                </a:solidFill>
              </a:rPr>
              <a:t>reate device groups for OTA ops.</a:t>
            </a:r>
          </a:p>
          <a:p>
            <a:r>
              <a:rPr lang="en-US" sz="1400" b="1" dirty="0">
                <a:solidFill>
                  <a:srgbClr val="848991"/>
                </a:solidFill>
              </a:rPr>
              <a:t>Secure Remote Access to edge devices. </a:t>
            </a:r>
          </a:p>
          <a:p>
            <a:r>
              <a:rPr lang="en-US" sz="1400" b="1" dirty="0">
                <a:solidFill>
                  <a:srgbClr val="848991"/>
                </a:solidFill>
              </a:rPr>
              <a:t>Log file and device configuration backup.</a:t>
            </a:r>
          </a:p>
          <a:p>
            <a:endParaRPr lang="en-US" sz="1400" b="1" dirty="0">
              <a:solidFill>
                <a:srgbClr val="848991"/>
              </a:solidFill>
            </a:endParaRPr>
          </a:p>
          <a:p>
            <a:r>
              <a:rPr lang="en-US" sz="1400" b="1" dirty="0">
                <a:solidFill>
                  <a:srgbClr val="36383B"/>
                </a:solidFill>
              </a:rPr>
              <a:t>AUTOMATION</a:t>
            </a:r>
          </a:p>
          <a:p>
            <a:r>
              <a:rPr lang="en-US" sz="1400" b="1" dirty="0">
                <a:solidFill>
                  <a:srgbClr val="848991"/>
                </a:solidFill>
              </a:rPr>
              <a:t>Zero-touch provisioning for OTA firmware &amp; configuration updates. </a:t>
            </a:r>
          </a:p>
          <a:p>
            <a:r>
              <a:rPr lang="en-US" sz="1400" b="1" dirty="0">
                <a:solidFill>
                  <a:srgbClr val="848991"/>
                </a:solidFill>
              </a:rPr>
              <a:t>Device telemetry data monitoring.</a:t>
            </a:r>
          </a:p>
          <a:p>
            <a:r>
              <a:rPr lang="en-US" sz="1400" dirty="0">
                <a:solidFill>
                  <a:srgbClr val="848991"/>
                </a:solidFill>
              </a:rPr>
              <a:t>E</a:t>
            </a:r>
            <a:r>
              <a:rPr lang="en-US" sz="1400" b="1" dirty="0">
                <a:solidFill>
                  <a:srgbClr val="848991"/>
                </a:solidFill>
              </a:rPr>
              <a:t>vent-driven notifications.</a:t>
            </a:r>
          </a:p>
          <a:p>
            <a:r>
              <a:rPr lang="en-US" sz="1400" b="1" dirty="0">
                <a:solidFill>
                  <a:srgbClr val="848991"/>
                </a:solidFill>
              </a:rPr>
              <a:t>Run Python scripts for automated NetOps.</a:t>
            </a:r>
          </a:p>
          <a:p>
            <a:endParaRPr lang="en-US" sz="1400" b="1" dirty="0">
              <a:solidFill>
                <a:srgbClr val="848991"/>
              </a:solidFill>
            </a:endParaRPr>
          </a:p>
          <a:p>
            <a:r>
              <a:rPr lang="en-US" sz="1400" b="1" dirty="0">
                <a:solidFill>
                  <a:srgbClr val="36383B"/>
                </a:solidFill>
              </a:rPr>
              <a:t>CONTROL</a:t>
            </a:r>
          </a:p>
          <a:p>
            <a:r>
              <a:rPr lang="en-US" sz="1400" b="1" dirty="0">
                <a:solidFill>
                  <a:srgbClr val="848991"/>
                </a:solidFill>
              </a:rPr>
              <a:t>Administer and manage portals, tenants, users and services. </a:t>
            </a:r>
            <a:endParaRPr lang="en-US" sz="1400" dirty="0"/>
          </a:p>
        </p:txBody>
      </p:sp>
      <p:sp>
        <p:nvSpPr>
          <p:cNvPr id="7" name="Text Placeholder 4">
            <a:extLst>
              <a:ext uri="{FF2B5EF4-FFF2-40B4-BE49-F238E27FC236}">
                <a16:creationId xmlns:a16="http://schemas.microsoft.com/office/drawing/2014/main" id="{D23F7BE8-DCE1-48E1-B04E-CBEA9E736FAA}"/>
              </a:ext>
            </a:extLst>
          </p:cNvPr>
          <p:cNvSpPr txBox="1">
            <a:spLocks/>
          </p:cNvSpPr>
          <p:nvPr/>
        </p:nvSpPr>
        <p:spPr>
          <a:xfrm>
            <a:off x="5267508" y="4320540"/>
            <a:ext cx="246888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p:txBody>
      </p:sp>
      <p:pic>
        <p:nvPicPr>
          <p:cNvPr id="8" name="Picture 7">
            <a:extLst>
              <a:ext uri="{FF2B5EF4-FFF2-40B4-BE49-F238E27FC236}">
                <a16:creationId xmlns:a16="http://schemas.microsoft.com/office/drawing/2014/main" id="{B91D5185-5541-4839-AFA1-065ED0A71443}"/>
              </a:ext>
            </a:extLst>
          </p:cNvPr>
          <p:cNvPicPr>
            <a:picLocks noChangeAspect="1"/>
          </p:cNvPicPr>
          <p:nvPr/>
        </p:nvPicPr>
        <p:blipFill>
          <a:blip r:embed="rId2"/>
          <a:stretch>
            <a:fillRect/>
          </a:stretch>
        </p:blipFill>
        <p:spPr>
          <a:xfrm>
            <a:off x="4802684" y="2651760"/>
            <a:ext cx="7132320" cy="3087501"/>
          </a:xfrm>
          <a:prstGeom prst="rect">
            <a:avLst/>
          </a:prstGeom>
        </p:spPr>
      </p:pic>
    </p:spTree>
    <p:extLst>
      <p:ext uri="{BB962C8B-B14F-4D97-AF65-F5344CB8AC3E}">
        <p14:creationId xmlns:p14="http://schemas.microsoft.com/office/powerpoint/2010/main" val="19797079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6516155-A49D-4371-A6ED-FE9BA4CA9A7A}"/>
              </a:ext>
            </a:extLst>
          </p:cNvPr>
          <p:cNvGrpSpPr/>
          <p:nvPr/>
        </p:nvGrpSpPr>
        <p:grpSpPr>
          <a:xfrm>
            <a:off x="1371600" y="2286000"/>
            <a:ext cx="10293232" cy="3017519"/>
            <a:chOff x="1371600" y="2651760"/>
            <a:chExt cx="10293232" cy="3017519"/>
          </a:xfrm>
        </p:grpSpPr>
        <p:grpSp>
          <p:nvGrpSpPr>
            <p:cNvPr id="20" name="Group 19">
              <a:extLst>
                <a:ext uri="{FF2B5EF4-FFF2-40B4-BE49-F238E27FC236}">
                  <a16:creationId xmlns:a16="http://schemas.microsoft.com/office/drawing/2014/main" id="{1167C13F-A263-491B-BFC8-7CCDE5971F6F}"/>
                </a:ext>
              </a:extLst>
            </p:cNvPr>
            <p:cNvGrpSpPr/>
            <p:nvPr/>
          </p:nvGrpSpPr>
          <p:grpSpPr>
            <a:xfrm>
              <a:off x="4363680" y="2743199"/>
              <a:ext cx="3847109" cy="2926080"/>
              <a:chOff x="4363680" y="3279455"/>
              <a:chExt cx="3847109" cy="2333625"/>
            </a:xfrm>
          </p:grpSpPr>
          <p:pic>
            <p:nvPicPr>
              <p:cNvPr id="9" name="Graphic 8">
                <a:extLst>
                  <a:ext uri="{FF2B5EF4-FFF2-40B4-BE49-F238E27FC236}">
                    <a16:creationId xmlns:a16="http://schemas.microsoft.com/office/drawing/2014/main" id="{DA485D30-66B8-45F2-89E1-E5A47FDB4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3680" y="3279455"/>
                <a:ext cx="9525" cy="2333625"/>
              </a:xfrm>
              <a:prstGeom prst="rect">
                <a:avLst/>
              </a:prstGeom>
            </p:spPr>
          </p:pic>
          <p:pic>
            <p:nvPicPr>
              <p:cNvPr id="10" name="Graphic 9">
                <a:extLst>
                  <a:ext uri="{FF2B5EF4-FFF2-40B4-BE49-F238E27FC236}">
                    <a16:creationId xmlns:a16="http://schemas.microsoft.com/office/drawing/2014/main" id="{7C80B8A6-EDC0-4534-ABC6-05A07C7EF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1264" y="3279455"/>
                <a:ext cx="9525" cy="2333625"/>
              </a:xfrm>
              <a:prstGeom prst="rect">
                <a:avLst/>
              </a:prstGeom>
            </p:spPr>
          </p:pic>
        </p:grpSp>
        <p:grpSp>
          <p:nvGrpSpPr>
            <p:cNvPr id="17" name="Group 16">
              <a:extLst>
                <a:ext uri="{FF2B5EF4-FFF2-40B4-BE49-F238E27FC236}">
                  <a16:creationId xmlns:a16="http://schemas.microsoft.com/office/drawing/2014/main" id="{C0BDD9CA-3BCF-41CE-A2B9-9653EA31366E}"/>
                </a:ext>
              </a:extLst>
            </p:cNvPr>
            <p:cNvGrpSpPr/>
            <p:nvPr/>
          </p:nvGrpSpPr>
          <p:grpSpPr>
            <a:xfrm>
              <a:off x="1371600" y="2651760"/>
              <a:ext cx="2926080" cy="2926080"/>
              <a:chOff x="2143128" y="2651760"/>
              <a:chExt cx="2926080" cy="2926080"/>
            </a:xfrm>
          </p:grpSpPr>
          <p:pic>
            <p:nvPicPr>
              <p:cNvPr id="26" name="Picture 25" descr="A picture containing window, building, drawing&#10;&#10;Description automatically generated">
                <a:extLst>
                  <a:ext uri="{FF2B5EF4-FFF2-40B4-BE49-F238E27FC236}">
                    <a16:creationId xmlns:a16="http://schemas.microsoft.com/office/drawing/2014/main" id="{DADE956A-D00E-4D28-AF8D-4183C5867ABA}"/>
                  </a:ext>
                </a:extLst>
              </p:cNvPr>
              <p:cNvPicPr>
                <a:picLocks noChangeAspect="1"/>
              </p:cNvPicPr>
              <p:nvPr/>
            </p:nvPicPr>
            <p:blipFill>
              <a:blip r:embed="rId5"/>
              <a:stretch>
                <a:fillRect/>
              </a:stretch>
            </p:blipFill>
            <p:spPr>
              <a:xfrm>
                <a:off x="2143128" y="2651760"/>
                <a:ext cx="1141765" cy="1097280"/>
              </a:xfrm>
              <a:prstGeom prst="rect">
                <a:avLst/>
              </a:prstGeom>
            </p:spPr>
          </p:pic>
          <p:sp>
            <p:nvSpPr>
              <p:cNvPr id="28" name="TextBox 27">
                <a:extLst>
                  <a:ext uri="{FF2B5EF4-FFF2-40B4-BE49-F238E27FC236}">
                    <a16:creationId xmlns:a16="http://schemas.microsoft.com/office/drawing/2014/main" id="{6EC8A4E2-3284-4E80-995A-71DE1932A4D5}"/>
                  </a:ext>
                </a:extLst>
              </p:cNvPr>
              <p:cNvSpPr txBox="1"/>
              <p:nvPr/>
            </p:nvSpPr>
            <p:spPr>
              <a:xfrm>
                <a:off x="2143128" y="4846320"/>
                <a:ext cx="2926080" cy="731520"/>
              </a:xfrm>
              <a:prstGeom prst="rect">
                <a:avLst/>
              </a:prstGeom>
              <a:noFill/>
            </p:spPr>
            <p:txBody>
              <a:bodyPr wrap="square" lIns="0" r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Multi-network redundancy</a:t>
                </a:r>
                <a:br>
                  <a:rPr kumimoji="0" lang="en-US" sz="1600" b="1" i="0" u="none" strike="noStrike" kern="1200" cap="none" spc="0" normalizeH="0" baseline="0" noProof="0" dirty="0">
                    <a:ln>
                      <a:noFill/>
                    </a:ln>
                    <a:solidFill>
                      <a:srgbClr val="36383B"/>
                    </a:solidFill>
                    <a:effectLst/>
                    <a:uLnTx/>
                    <a:uFillTx/>
                    <a:latin typeface="SF Pro Display"/>
                    <a:ea typeface="+mn-ea"/>
                    <a:cs typeface="+mn-cs"/>
                  </a:rPr>
                </a:br>
                <a:r>
                  <a:rPr kumimoji="0" lang="en-US" sz="1600" b="1" i="0" u="none" strike="noStrike" kern="1200" cap="none" spc="0" normalizeH="0" baseline="0" noProof="0" dirty="0">
                    <a:ln>
                      <a:noFill/>
                    </a:ln>
                    <a:solidFill>
                      <a:srgbClr val="36383B"/>
                    </a:solidFill>
                    <a:effectLst/>
                    <a:uLnTx/>
                    <a:uFillTx/>
                    <a:latin typeface="SF Pro Display"/>
                    <a:ea typeface="+mn-ea"/>
                    <a:cs typeface="+mn-cs"/>
                  </a:rPr>
                  <a:t>for  your mission-critical apps.</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8" name="Graphic 7">
                <a:extLst>
                  <a:ext uri="{FF2B5EF4-FFF2-40B4-BE49-F238E27FC236}">
                    <a16:creationId xmlns:a16="http://schemas.microsoft.com/office/drawing/2014/main" id="{DDCF844D-7A47-43B6-963D-4700F542F4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3128" y="4022246"/>
                <a:ext cx="1097280" cy="27094"/>
              </a:xfrm>
              <a:prstGeom prst="rect">
                <a:avLst/>
              </a:prstGeom>
            </p:spPr>
          </p:pic>
          <p:pic>
            <p:nvPicPr>
              <p:cNvPr id="11" name="Graphic 10">
                <a:extLst>
                  <a:ext uri="{FF2B5EF4-FFF2-40B4-BE49-F238E27FC236}">
                    <a16:creationId xmlns:a16="http://schemas.microsoft.com/office/drawing/2014/main" id="{0AA049FF-EBBC-443E-9536-A5800519C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43128" y="4376735"/>
                <a:ext cx="2286000" cy="309218"/>
              </a:xfrm>
              <a:prstGeom prst="rect">
                <a:avLst/>
              </a:prstGeom>
            </p:spPr>
          </p:pic>
        </p:grpSp>
        <p:grpSp>
          <p:nvGrpSpPr>
            <p:cNvPr id="19" name="Group 18">
              <a:extLst>
                <a:ext uri="{FF2B5EF4-FFF2-40B4-BE49-F238E27FC236}">
                  <a16:creationId xmlns:a16="http://schemas.microsoft.com/office/drawing/2014/main" id="{843269F5-5079-40D2-9DF7-F183F2BAACB6}"/>
                </a:ext>
              </a:extLst>
            </p:cNvPr>
            <p:cNvGrpSpPr/>
            <p:nvPr/>
          </p:nvGrpSpPr>
          <p:grpSpPr>
            <a:xfrm>
              <a:off x="5079285" y="2651760"/>
              <a:ext cx="2743200" cy="3017519"/>
              <a:chOff x="5486400" y="2651760"/>
              <a:chExt cx="2743200" cy="3017519"/>
            </a:xfrm>
          </p:grpSpPr>
          <p:pic>
            <p:nvPicPr>
              <p:cNvPr id="22" name="Picture 21" descr="A picture containing drawing, window&#10;&#10;Description automatically generated">
                <a:extLst>
                  <a:ext uri="{FF2B5EF4-FFF2-40B4-BE49-F238E27FC236}">
                    <a16:creationId xmlns:a16="http://schemas.microsoft.com/office/drawing/2014/main" id="{CD5CBE61-720D-4F7E-B7BD-DA684ACE3B7E}"/>
                  </a:ext>
                </a:extLst>
              </p:cNvPr>
              <p:cNvPicPr>
                <a:picLocks noChangeAspect="1"/>
              </p:cNvPicPr>
              <p:nvPr/>
            </p:nvPicPr>
            <p:blipFill>
              <a:blip r:embed="rId10"/>
              <a:stretch>
                <a:fillRect/>
              </a:stretch>
            </p:blipFill>
            <p:spPr>
              <a:xfrm>
                <a:off x="5486400" y="2651760"/>
                <a:ext cx="1276427" cy="1097280"/>
              </a:xfrm>
              <a:prstGeom prst="rect">
                <a:avLst/>
              </a:prstGeom>
            </p:spPr>
          </p:pic>
          <p:sp>
            <p:nvSpPr>
              <p:cNvPr id="23" name="TextBox 22">
                <a:extLst>
                  <a:ext uri="{FF2B5EF4-FFF2-40B4-BE49-F238E27FC236}">
                    <a16:creationId xmlns:a16="http://schemas.microsoft.com/office/drawing/2014/main" id="{3BF9D12B-0094-45DA-B400-D36AA4750304}"/>
                  </a:ext>
                </a:extLst>
              </p:cNvPr>
              <p:cNvSpPr txBox="1"/>
              <p:nvPr/>
            </p:nvSpPr>
            <p:spPr>
              <a:xfrm>
                <a:off x="5486400" y="4846320"/>
                <a:ext cx="2743200" cy="822959"/>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North American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coverage and performance.</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12" name="Graphic 11">
                <a:extLst>
                  <a:ext uri="{FF2B5EF4-FFF2-40B4-BE49-F238E27FC236}">
                    <a16:creationId xmlns:a16="http://schemas.microsoft.com/office/drawing/2014/main" id="{D17638BC-1EDB-42E4-9A6A-9E11E989B4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400" y="3998503"/>
                <a:ext cx="1097280" cy="27094"/>
              </a:xfrm>
              <a:prstGeom prst="rect">
                <a:avLst/>
              </a:prstGeom>
            </p:spPr>
          </p:pic>
          <p:pic>
            <p:nvPicPr>
              <p:cNvPr id="14" name="Graphic 13">
                <a:extLst>
                  <a:ext uri="{FF2B5EF4-FFF2-40B4-BE49-F238E27FC236}">
                    <a16:creationId xmlns:a16="http://schemas.microsoft.com/office/drawing/2014/main" id="{76C48BA0-F5E0-42A2-BE30-97B2B738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86400" y="4376735"/>
                <a:ext cx="2286000" cy="303355"/>
              </a:xfrm>
              <a:prstGeom prst="rect">
                <a:avLst/>
              </a:prstGeom>
            </p:spPr>
          </p:pic>
        </p:grpSp>
        <p:grpSp>
          <p:nvGrpSpPr>
            <p:cNvPr id="18" name="Group 17">
              <a:extLst>
                <a:ext uri="{FF2B5EF4-FFF2-40B4-BE49-F238E27FC236}">
                  <a16:creationId xmlns:a16="http://schemas.microsoft.com/office/drawing/2014/main" id="{EAD89746-3878-407F-BE69-C0B1D8E37247}"/>
                </a:ext>
              </a:extLst>
            </p:cNvPr>
            <p:cNvGrpSpPr/>
            <p:nvPr/>
          </p:nvGrpSpPr>
          <p:grpSpPr>
            <a:xfrm>
              <a:off x="8921632" y="2651760"/>
              <a:ext cx="2743200" cy="2947034"/>
              <a:chOff x="8961120" y="2651760"/>
              <a:chExt cx="2743200" cy="2947034"/>
            </a:xfrm>
          </p:grpSpPr>
          <p:sp>
            <p:nvSpPr>
              <p:cNvPr id="32" name="TextBox 31">
                <a:extLst>
                  <a:ext uri="{FF2B5EF4-FFF2-40B4-BE49-F238E27FC236}">
                    <a16:creationId xmlns:a16="http://schemas.microsoft.com/office/drawing/2014/main" id="{C5BC4F21-531B-4DF5-8B6A-6D21FC00F0EE}"/>
                  </a:ext>
                </a:extLst>
              </p:cNvPr>
              <p:cNvSpPr txBox="1"/>
              <p:nvPr/>
            </p:nvSpPr>
            <p:spPr>
              <a:xfrm>
                <a:off x="8961120" y="4846320"/>
                <a:ext cx="2743200" cy="752474"/>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Secure IoT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connections and data.</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33" name="Picture 32" descr="A picture containing window, drawing&#10;&#10;Description automatically generated">
                <a:extLst>
                  <a:ext uri="{FF2B5EF4-FFF2-40B4-BE49-F238E27FC236}">
                    <a16:creationId xmlns:a16="http://schemas.microsoft.com/office/drawing/2014/main" id="{4997DD3A-72AF-4D71-AE2D-66C5F1271BF2}"/>
                  </a:ext>
                </a:extLst>
              </p:cNvPr>
              <p:cNvPicPr>
                <a:picLocks noChangeAspect="1"/>
              </p:cNvPicPr>
              <p:nvPr/>
            </p:nvPicPr>
            <p:blipFill>
              <a:blip r:embed="rId13"/>
              <a:stretch>
                <a:fillRect/>
              </a:stretch>
            </p:blipFill>
            <p:spPr>
              <a:xfrm>
                <a:off x="8961120" y="2651760"/>
                <a:ext cx="1204497" cy="1097280"/>
              </a:xfrm>
              <a:prstGeom prst="rect">
                <a:avLst/>
              </a:prstGeom>
            </p:spPr>
          </p:pic>
          <p:pic>
            <p:nvPicPr>
              <p:cNvPr id="13" name="Graphic 12">
                <a:extLst>
                  <a:ext uri="{FF2B5EF4-FFF2-40B4-BE49-F238E27FC236}">
                    <a16:creationId xmlns:a16="http://schemas.microsoft.com/office/drawing/2014/main" id="{64EBC9F3-CE70-46FA-B261-418A2DCA4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1120" y="3998503"/>
                <a:ext cx="1097280" cy="27094"/>
              </a:xfrm>
              <a:prstGeom prst="rect">
                <a:avLst/>
              </a:prstGeom>
            </p:spPr>
          </p:pic>
          <p:pic>
            <p:nvPicPr>
              <p:cNvPr id="15" name="Graphic 14">
                <a:extLst>
                  <a:ext uri="{FF2B5EF4-FFF2-40B4-BE49-F238E27FC236}">
                    <a16:creationId xmlns:a16="http://schemas.microsoft.com/office/drawing/2014/main" id="{42B9C3C5-E70B-4F36-9FDC-8D427474ED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61120" y="4376735"/>
                <a:ext cx="1362075" cy="266700"/>
              </a:xfrm>
              <a:prstGeom prst="rect">
                <a:avLst/>
              </a:prstGeom>
            </p:spPr>
          </p:pic>
        </p:grpSp>
      </p:grpSp>
      <p:sp>
        <p:nvSpPr>
          <p:cNvPr id="3" name="TextBox 2">
            <a:extLst>
              <a:ext uri="{FF2B5EF4-FFF2-40B4-BE49-F238E27FC236}">
                <a16:creationId xmlns:a16="http://schemas.microsoft.com/office/drawing/2014/main" id="{A8699374-DAA5-448D-9C71-1C5D1056266B}"/>
              </a:ext>
            </a:extLst>
          </p:cNvPr>
          <p:cNvSpPr txBox="1"/>
          <p:nvPr/>
        </p:nvSpPr>
        <p:spPr>
          <a:xfrm>
            <a:off x="2226146" y="5669280"/>
            <a:ext cx="8686800" cy="640080"/>
          </a:xfrm>
          <a:prstGeom prst="rect">
            <a:avLst/>
          </a:prstGeom>
          <a:noFill/>
        </p:spPr>
        <p:txBody>
          <a:bodyPr wrap="square" l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Global</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or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Carrier</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Connectivity and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VPN</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security options</a:t>
            </a:r>
            <a:br>
              <a:rPr kumimoji="0" lang="en-US" sz="1600" b="1" i="0" u="none" strike="noStrike" kern="1200" cap="none" spc="0" normalizeH="0" baseline="0" noProof="0" dirty="0">
                <a:ln>
                  <a:noFill/>
                </a:ln>
                <a:solidFill>
                  <a:srgbClr val="848991"/>
                </a:solidFill>
                <a:effectLst/>
                <a:uLnTx/>
                <a:uFillTx/>
                <a:latin typeface="SF Pro Display"/>
                <a:ea typeface="+mn-ea"/>
                <a:cs typeface="+mn-cs"/>
              </a:rPr>
            </a:br>
            <a:r>
              <a:rPr kumimoji="0" lang="en-US" sz="1600" b="1" i="0" u="none" strike="noStrike" kern="1200" cap="none" spc="0" normalizeH="0" baseline="0" noProof="0" dirty="0">
                <a:ln>
                  <a:noFill/>
                </a:ln>
                <a:solidFill>
                  <a:srgbClr val="848991"/>
                </a:solidFill>
                <a:effectLst/>
                <a:uLnTx/>
                <a:uFillTx/>
                <a:latin typeface="SF Pro Display"/>
                <a:ea typeface="+mn-ea"/>
                <a:cs typeface="+mn-cs"/>
              </a:rPr>
              <a:t>that can be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tailored</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to your remote environment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connectivity requirements</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a:t>
            </a:r>
            <a:endParaRPr kumimoji="0" lang="en-US" sz="1800" b="1" i="0" u="none" strike="noStrike" kern="1200" cap="none" spc="0" normalizeH="0" baseline="0" noProof="0" dirty="0">
              <a:ln>
                <a:noFill/>
              </a:ln>
              <a:solidFill>
                <a:srgbClr val="848991"/>
              </a:solidFill>
              <a:effectLst/>
              <a:uLnTx/>
              <a:uFillTx/>
              <a:latin typeface="SF Pro Display"/>
              <a:ea typeface="+mn-ea"/>
              <a:cs typeface="+mn-cs"/>
            </a:endParaRPr>
          </a:p>
        </p:txBody>
      </p:sp>
      <p:sp>
        <p:nvSpPr>
          <p:cNvPr id="6" name="Title 5">
            <a:extLst>
              <a:ext uri="{FF2B5EF4-FFF2-40B4-BE49-F238E27FC236}">
                <a16:creationId xmlns:a16="http://schemas.microsoft.com/office/drawing/2014/main" id="{9EDE00E5-894C-4E54-B074-7058DD88001C}"/>
              </a:ext>
            </a:extLst>
          </p:cNvPr>
          <p:cNvSpPr>
            <a:spLocks noGrp="1"/>
          </p:cNvSpPr>
          <p:nvPr>
            <p:ph type="title"/>
          </p:nvPr>
        </p:nvSpPr>
        <p:spPr>
          <a:xfrm>
            <a:off x="1736520" y="548640"/>
            <a:ext cx="9693479" cy="640080"/>
          </a:xfrm>
        </p:spPr>
        <p:txBody>
          <a:bodyPr/>
          <a:lstStyle/>
          <a:p>
            <a:pPr>
              <a:defRPr/>
            </a:pPr>
            <a:r>
              <a:rPr kumimoji="0" lang="en-US" sz="4400" i="0" u="none" strike="noStrike" kern="1200" cap="none" spc="0" normalizeH="0" baseline="0" noProof="0">
                <a:ln>
                  <a:noFill/>
                </a:ln>
                <a:solidFill>
                  <a:srgbClr val="36383B"/>
                </a:solidFill>
                <a:effectLst/>
                <a:uLnTx/>
                <a:uFillTx/>
                <a:latin typeface="SF Pro Display"/>
                <a:cs typeface="Arial"/>
              </a:rPr>
              <a:t>Connectivity Services</a:t>
            </a:r>
            <a:endParaRPr lang="en-US" sz="4400">
              <a:solidFill>
                <a:srgbClr val="36383B"/>
              </a:solidFill>
              <a:latin typeface="SF Pro Display"/>
              <a:cs typeface="Arial"/>
            </a:endParaRPr>
          </a:p>
        </p:txBody>
      </p:sp>
      <p:sp>
        <p:nvSpPr>
          <p:cNvPr id="2" name="Text Placeholder 1">
            <a:extLst>
              <a:ext uri="{FF2B5EF4-FFF2-40B4-BE49-F238E27FC236}">
                <a16:creationId xmlns:a16="http://schemas.microsoft.com/office/drawing/2014/main" id="{7E5E93C0-951A-4549-A4DF-ED8C4C717738}"/>
              </a:ext>
            </a:extLst>
          </p:cNvPr>
          <p:cNvSpPr>
            <a:spLocks noGrp="1"/>
          </p:cNvSpPr>
          <p:nvPr>
            <p:ph type="body" sz="quarter" idx="11"/>
          </p:nvPr>
        </p:nvSpPr>
        <p:spPr>
          <a:xfrm>
            <a:off x="1755568" y="1280160"/>
            <a:ext cx="9674431" cy="640080"/>
          </a:xfrm>
        </p:spPr>
        <p:txBody>
          <a:bodyPr anchor="ctr"/>
          <a:lstStyle/>
          <a:p>
            <a:r>
              <a:rPr lang="en-US" sz="3200" b="1" dirty="0">
                <a:solidFill>
                  <a:srgbClr val="0E101A"/>
                </a:solidFill>
                <a:effectLst/>
              </a:rPr>
              <a:t>Secure</a:t>
            </a:r>
            <a:r>
              <a:rPr lang="en-US" sz="3200" b="1" dirty="0">
                <a:solidFill>
                  <a:srgbClr val="0E101A"/>
                </a:solidFill>
              </a:rPr>
              <a:t> global internet for everything IoT.</a:t>
            </a:r>
            <a:endParaRPr lang="en-US" sz="3200" b="1" dirty="0">
              <a:solidFill>
                <a:srgbClr val="0E101A"/>
              </a:solidFill>
              <a:effectLst/>
            </a:endParaRPr>
          </a:p>
        </p:txBody>
      </p:sp>
      <p:pic>
        <p:nvPicPr>
          <p:cNvPr id="24" name="Graphic 23">
            <a:extLst>
              <a:ext uri="{FF2B5EF4-FFF2-40B4-BE49-F238E27FC236}">
                <a16:creationId xmlns:a16="http://schemas.microsoft.com/office/drawing/2014/main" id="{C4AE91F7-51F8-41F6-B8F0-3BB6A5CE80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400" y="457200"/>
            <a:ext cx="822121" cy="914400"/>
          </a:xfrm>
          <a:prstGeom prst="rect">
            <a:avLst/>
          </a:prstGeom>
        </p:spPr>
      </p:pic>
    </p:spTree>
    <p:extLst>
      <p:ext uri="{BB962C8B-B14F-4D97-AF65-F5344CB8AC3E}">
        <p14:creationId xmlns:p14="http://schemas.microsoft.com/office/powerpoint/2010/main" val="41443568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E59D326-2070-4373-9680-9B69D3259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2560320"/>
            <a:ext cx="10515600" cy="3372068"/>
          </a:xfrm>
          <a:prstGeom prst="rect">
            <a:avLst/>
          </a:prstGeom>
        </p:spPr>
      </p:pic>
      <p:sp>
        <p:nvSpPr>
          <p:cNvPr id="2" name="Title 1">
            <a:extLst>
              <a:ext uri="{FF2B5EF4-FFF2-40B4-BE49-F238E27FC236}">
                <a16:creationId xmlns:a16="http://schemas.microsoft.com/office/drawing/2014/main" id="{3518C642-6A4F-40FD-ACE6-77C6A47708E2}"/>
              </a:ext>
            </a:extLst>
          </p:cNvPr>
          <p:cNvSpPr>
            <a:spLocks noGrp="1"/>
          </p:cNvSpPr>
          <p:nvPr>
            <p:ph type="title"/>
          </p:nvPr>
        </p:nvSpPr>
        <p:spPr/>
        <p:txBody>
          <a:bodyPr/>
          <a:lstStyle/>
          <a:p>
            <a:r>
              <a:rPr lang="en-US"/>
              <a:t>Cellular Management Platform</a:t>
            </a:r>
          </a:p>
        </p:txBody>
      </p:sp>
      <p:sp>
        <p:nvSpPr>
          <p:cNvPr id="27" name="Text Placeholder 26">
            <a:extLst>
              <a:ext uri="{FF2B5EF4-FFF2-40B4-BE49-F238E27FC236}">
                <a16:creationId xmlns:a16="http://schemas.microsoft.com/office/drawing/2014/main" id="{33F6C1E0-A888-455A-85DB-FC67BA537080}"/>
              </a:ext>
            </a:extLst>
          </p:cNvPr>
          <p:cNvSpPr>
            <a:spLocks noGrp="1"/>
          </p:cNvSpPr>
          <p:nvPr>
            <p:ph type="body" sz="quarter" idx="11"/>
          </p:nvPr>
        </p:nvSpPr>
        <p:spPr/>
        <p:txBody>
          <a:bodyPr/>
          <a:lstStyle/>
          <a:p>
            <a:r>
              <a:rPr lang="en-US" dirty="0">
                <a:latin typeface="SF Pro Display" panose="00000500000000000000"/>
                <a:cs typeface="Helvetica" charset="0"/>
              </a:rPr>
              <a:t>Easily a</a:t>
            </a:r>
            <a:r>
              <a:rPr lang="en-US" dirty="0">
                <a:solidFill>
                  <a:srgbClr val="36383B"/>
                </a:solidFill>
                <a:latin typeface="SF Pro Display" panose="00000500000000000000"/>
                <a:cs typeface="Helvetica" charset="0"/>
              </a:rPr>
              <a:t>ctivate, monitor, and manage your asset</a:t>
            </a:r>
            <a:br>
              <a:rPr lang="en-US" dirty="0">
                <a:solidFill>
                  <a:srgbClr val="36383B"/>
                </a:solidFill>
                <a:latin typeface="SF Pro Display" panose="00000500000000000000"/>
                <a:cs typeface="Helvetica" charset="0"/>
              </a:rPr>
            </a:br>
            <a:r>
              <a:rPr lang="en-US" dirty="0">
                <a:solidFill>
                  <a:srgbClr val="36383B"/>
                </a:solidFill>
                <a:latin typeface="SF Pro Display" panose="00000500000000000000"/>
                <a:cs typeface="Helvetica" charset="0"/>
              </a:rPr>
              <a:t>SIM cards from anywhere, at any time. </a:t>
            </a:r>
          </a:p>
        </p:txBody>
      </p:sp>
      <p:sp>
        <p:nvSpPr>
          <p:cNvPr id="3" name="Text Placeholder 2">
            <a:extLst>
              <a:ext uri="{FF2B5EF4-FFF2-40B4-BE49-F238E27FC236}">
                <a16:creationId xmlns:a16="http://schemas.microsoft.com/office/drawing/2014/main" id="{99CDF5AD-ACFC-40C0-A5CE-767AABD086A0}"/>
              </a:ext>
            </a:extLst>
          </p:cNvPr>
          <p:cNvSpPr>
            <a:spLocks noGrp="1"/>
          </p:cNvSpPr>
          <p:nvPr>
            <p:ph type="body" sz="quarter" idx="4294967295"/>
          </p:nvPr>
        </p:nvSpPr>
        <p:spPr>
          <a:xfrm>
            <a:off x="1097280" y="2651760"/>
            <a:ext cx="3231254" cy="3147060"/>
          </a:xfrm>
        </p:spPr>
        <p:txBody>
          <a:bodyPr>
            <a:no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SIMPLICITY</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lang="en-US" sz="1600">
              <a:solidFill>
                <a:srgbClr val="36383B"/>
              </a:solidFill>
              <a:latin typeface="+mn-lt"/>
            </a:endParaRP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600"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The easy-to-use cellular platform enables you to focus on </a:t>
            </a:r>
            <a:r>
              <a:rPr kumimoji="0" lang="en-US" sz="1600"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operational efficiency </a:t>
            </a:r>
            <a:r>
              <a:rPr kumimoji="0" lang="en-US" sz="1600"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and increasing your ROI.</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lang="en-US" sz="1600">
              <a:solidFill>
                <a:srgbClr val="36383B"/>
              </a:solidFill>
              <a:latin typeface="+mn-lt"/>
            </a:endParaRPr>
          </a:p>
          <a:p>
            <a:pPr>
              <a:lnSpc>
                <a:spcPct val="120000"/>
              </a:lnSpc>
              <a:spcBef>
                <a:spcPts val="0"/>
              </a:spcBef>
            </a:pPr>
            <a:r>
              <a:rPr lang="en-US" sz="1600" b="1">
                <a:solidFill>
                  <a:srgbClr val="36383B"/>
                </a:solidFill>
                <a:latin typeface="+mn-lt"/>
              </a:rPr>
              <a:t>ACTIVATION</a:t>
            </a:r>
          </a:p>
          <a:p>
            <a:pPr>
              <a:lnSpc>
                <a:spcPct val="120000"/>
              </a:lnSpc>
              <a:spcBef>
                <a:spcPts val="0"/>
              </a:spcBef>
            </a:pPr>
            <a:endParaRPr lang="en-US" sz="1600" b="0">
              <a:solidFill>
                <a:srgbClr val="36383B"/>
              </a:solidFill>
              <a:latin typeface="+mn-lt"/>
            </a:endParaRPr>
          </a:p>
          <a:p>
            <a:pPr>
              <a:lnSpc>
                <a:spcPct val="120000"/>
              </a:lnSpc>
              <a:spcBef>
                <a:spcPts val="0"/>
              </a:spcBef>
            </a:pPr>
            <a:r>
              <a:rPr lang="en-US" sz="1600" b="0">
                <a:solidFill>
                  <a:srgbClr val="36383B"/>
                </a:solidFill>
                <a:latin typeface="+mn-lt"/>
              </a:rPr>
              <a:t>Select a plan and activate SIM connectivity for your IoT assets.</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kumimoji="0" lang="en-US" sz="1600" b="1" i="0" u="none" strike="noStrike" kern="1200" cap="none" spc="0" normalizeH="0" baseline="0" noProof="0">
              <a:ln>
                <a:noFill/>
              </a:ln>
              <a:solidFill>
                <a:srgbClr val="6A6A6A"/>
              </a:solidFill>
              <a:effectLst/>
              <a:uLnTx/>
              <a:uFillTx/>
              <a:latin typeface="+mn-lt"/>
              <a:ea typeface="SF Pro Display" panose="00000500000000000000" pitchFamily="2" charset="0"/>
              <a:cs typeface="Arial" charset="0"/>
            </a:endParaRPr>
          </a:p>
        </p:txBody>
      </p:sp>
      <p:pic>
        <p:nvPicPr>
          <p:cNvPr id="4" name="Graphic 3">
            <a:extLst>
              <a:ext uri="{FF2B5EF4-FFF2-40B4-BE49-F238E27FC236}">
                <a16:creationId xmlns:a16="http://schemas.microsoft.com/office/drawing/2014/main" id="{8D99B3E6-40DF-4E70-B880-A4CCA6661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373" y="2788919"/>
            <a:ext cx="3231254" cy="2743200"/>
          </a:xfrm>
          <a:prstGeom prst="rect">
            <a:avLst/>
          </a:prstGeom>
        </p:spPr>
      </p:pic>
      <p:sp>
        <p:nvSpPr>
          <p:cNvPr id="9" name="Text Placeholder 2">
            <a:extLst>
              <a:ext uri="{FF2B5EF4-FFF2-40B4-BE49-F238E27FC236}">
                <a16:creationId xmlns:a16="http://schemas.microsoft.com/office/drawing/2014/main" id="{7B8F8FC0-C91C-483E-B617-35B9368B73FC}"/>
              </a:ext>
            </a:extLst>
          </p:cNvPr>
          <p:cNvSpPr txBox="1">
            <a:spLocks/>
          </p:cNvSpPr>
          <p:nvPr/>
        </p:nvSpPr>
        <p:spPr>
          <a:xfrm>
            <a:off x="8138160" y="2651760"/>
            <a:ext cx="3095625" cy="31470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MONITORING </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Monitor asset connectivity status,</a:t>
            </a: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set important event triggers, and</a:t>
            </a: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receive alerts and notifications.</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MANAGEMENT</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Analyze your SIM usage data</a:t>
            </a:r>
            <a:b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b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over time to gain key insights.</a:t>
            </a:r>
          </a:p>
        </p:txBody>
      </p:sp>
    </p:spTree>
    <p:extLst>
      <p:ext uri="{BB962C8B-B14F-4D97-AF65-F5344CB8AC3E}">
        <p14:creationId xmlns:p14="http://schemas.microsoft.com/office/powerpoint/2010/main" val="377136178"/>
      </p:ext>
    </p:extLst>
  </p:cSld>
  <p:clrMapOvr>
    <a:masterClrMapping/>
  </p:clrMapOvr>
  <p:transition>
    <p:fade/>
  </p:transition>
</p:sld>
</file>

<file path=ppt/theme/theme1.xml><?xml version="1.0" encoding="utf-8"?>
<a:theme xmlns:a="http://schemas.openxmlformats.org/drawingml/2006/main" name="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Lantronix">
      <a:dk1>
        <a:srgbClr val="000000"/>
      </a:dk1>
      <a:lt1>
        <a:srgbClr val="FFFFFF"/>
      </a:lt1>
      <a:dk2>
        <a:srgbClr val="36383B"/>
      </a:dk2>
      <a:lt2>
        <a:srgbClr val="EEECE1"/>
      </a:lt2>
      <a:accent1>
        <a:srgbClr val="104163"/>
      </a:accent1>
      <a:accent2>
        <a:srgbClr val="1DAA92"/>
      </a:accent2>
      <a:accent3>
        <a:srgbClr val="8D969C"/>
      </a:accent3>
      <a:accent4>
        <a:srgbClr val="94BF3E"/>
      </a:accent4>
      <a:accent5>
        <a:srgbClr val="FDC82F"/>
      </a:accent5>
      <a:accent6>
        <a:srgbClr val="F15B25"/>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8e5e95a-4b57-46ac-a46a-e68fbdee1d42">
      <UserInfo>
        <DisplayName>Jonathan Shipman</DisplayName>
        <AccountId>14</AccountId>
        <AccountType/>
      </UserInfo>
      <UserInfo>
        <DisplayName>Andreas Ivarsson</DisplayName>
        <AccountId>27</AccountId>
        <AccountType/>
      </UserInfo>
      <UserInfo>
        <DisplayName>Ohannes Kuftedjian</DisplayName>
        <AccountId>121</AccountId>
        <AccountType/>
      </UserInfo>
      <UserInfo>
        <DisplayName>Gene Schaeffer</DisplayName>
        <AccountId>55</AccountId>
        <AccountType/>
      </UserInfo>
      <UserInfo>
        <DisplayName>Xavier Dupont</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0BA99D88A5324BB5CF20DFD4BEF14F" ma:contentTypeVersion="7" ma:contentTypeDescription="Create a new document." ma:contentTypeScope="" ma:versionID="238fef70519e7b1479fd7f21efd54395">
  <xsd:schema xmlns:xsd="http://www.w3.org/2001/XMLSchema" xmlns:xs="http://www.w3.org/2001/XMLSchema" xmlns:p="http://schemas.microsoft.com/office/2006/metadata/properties" xmlns:ns2="ede45811-1c0d-438b-a458-3d933c6dcd46" xmlns:ns3="98e5e95a-4b57-46ac-a46a-e68fbdee1d42" targetNamespace="http://schemas.microsoft.com/office/2006/metadata/properties" ma:root="true" ma:fieldsID="ffd622787967133d86f196558ce3e71e" ns2:_="" ns3:_="">
    <xsd:import namespace="ede45811-1c0d-438b-a458-3d933c6dcd46"/>
    <xsd:import namespace="98e5e95a-4b57-46ac-a46a-e68fbdee1d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45811-1c0d-438b-a458-3d933c6dc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e5e95a-4b57-46ac-a46a-e68fbdee1d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2CD974-56CB-43B5-90ED-A44BCDCB1E38}">
  <ds:schemaRefs>
    <ds:schemaRef ds:uri="http://schemas.microsoft.com/office/2006/metadata/properties"/>
    <ds:schemaRef ds:uri="http://schemas.microsoft.com/office/infopath/2007/PartnerControls"/>
    <ds:schemaRef ds:uri="b738be2f-e096-4c15-b557-43240b7b8690"/>
  </ds:schemaRefs>
</ds:datastoreItem>
</file>

<file path=customXml/itemProps2.xml><?xml version="1.0" encoding="utf-8"?>
<ds:datastoreItem xmlns:ds="http://schemas.openxmlformats.org/officeDocument/2006/customXml" ds:itemID="{C406BBF7-CF4D-4461-B423-17755F6100AF}"/>
</file>

<file path=customXml/itemProps3.xml><?xml version="1.0" encoding="utf-8"?>
<ds:datastoreItem xmlns:ds="http://schemas.openxmlformats.org/officeDocument/2006/customXml" ds:itemID="{A25EC93E-DA20-4F4D-8964-29D3E579E8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2337</TotalTime>
  <Words>1396</Words>
  <Application>Microsoft Office PowerPoint</Application>
  <PresentationFormat>Widescreen</PresentationFormat>
  <Paragraphs>309</Paragraphs>
  <Slides>23</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Arial</vt:lpstr>
      <vt:lpstr>Calibri</vt:lpstr>
      <vt:lpstr>Helvetica</vt:lpstr>
      <vt:lpstr>Helvetica Light</vt:lpstr>
      <vt:lpstr>Helvetica Neue Light</vt:lpstr>
      <vt:lpstr>Segoe UI</vt:lpstr>
      <vt:lpstr>SF Pro Display</vt:lpstr>
      <vt:lpstr>Times New Roman</vt:lpstr>
      <vt:lpstr>Verdana</vt:lpstr>
      <vt:lpstr>Wingdings</vt:lpstr>
      <vt:lpstr>Zapf Dingbats</vt:lpstr>
      <vt:lpstr>Office Theme</vt:lpstr>
      <vt:lpstr>1_Office Theme</vt:lpstr>
      <vt:lpstr>2_Office Theme</vt:lpstr>
      <vt:lpstr>3_Office Theme</vt:lpstr>
      <vt:lpstr>Lantronix</vt:lpstr>
      <vt:lpstr>IoT as a Concept</vt:lpstr>
      <vt:lpstr>Interlocking pieces defining an IoT Solution.</vt:lpstr>
      <vt:lpstr>An IoT Solution Applied</vt:lpstr>
      <vt:lpstr>E Series Cellular Router Software and Services</vt:lpstr>
      <vt:lpstr> </vt:lpstr>
      <vt:lpstr>ConsoleFlow Management Platform</vt:lpstr>
      <vt:lpstr>Connectivity Services</vt:lpstr>
      <vt:lpstr>Cellular Management Platform</vt:lpstr>
      <vt:lpstr>Support Services</vt:lpstr>
      <vt:lpstr>E Series Cellular Router Hardware</vt:lpstr>
      <vt:lpstr>Lantronix E-Series Routers</vt:lpstr>
      <vt:lpstr>Flexible hardware configuration : E210</vt:lpstr>
      <vt:lpstr>Flexible hardware configuration : E220</vt:lpstr>
      <vt:lpstr>Global Connectivity Service &amp; multiple interface </vt:lpstr>
      <vt:lpstr>Centralized Device Management</vt:lpstr>
      <vt:lpstr>Enterprise Security</vt:lpstr>
      <vt:lpstr>Software capabilities</vt:lpstr>
      <vt:lpstr>Customer Specific Applications</vt:lpstr>
      <vt:lpstr>Industrial protocol support </vt:lpstr>
      <vt:lpstr>Ease your deployment</vt:lpstr>
      <vt:lpstr>Thank You</vt:lpstr>
      <vt:lpstr>Serial Modems M110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Wood</dc:creator>
  <cp:lastModifiedBy>Robert Wood</cp:lastModifiedBy>
  <cp:revision>30</cp:revision>
  <dcterms:created xsi:type="dcterms:W3CDTF">2020-02-18T21:50:16Z</dcterms:created>
  <dcterms:modified xsi:type="dcterms:W3CDTF">2021-03-09T22:04:59Z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0x0101001F0BA99D88A5324BB5CF20DFD4BEF14F</vt:lpwstr>
  </property>
</Properties>
</file>