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4"/>
    <p:sldMasterId id="2147483704" r:id="rId5"/>
    <p:sldMasterId id="2147483723" r:id="rId6"/>
    <p:sldMasterId id="2147483740" r:id="rId7"/>
  </p:sldMasterIdLst>
  <p:notesMasterIdLst>
    <p:notesMasterId r:id="rId33"/>
  </p:notesMasterIdLst>
  <p:handoutMasterIdLst>
    <p:handoutMasterId r:id="rId34"/>
  </p:handoutMasterIdLst>
  <p:sldIdLst>
    <p:sldId id="1276" r:id="rId8"/>
    <p:sldId id="1476" r:id="rId9"/>
    <p:sldId id="1477" r:id="rId10"/>
    <p:sldId id="1478" r:id="rId11"/>
    <p:sldId id="1474" r:id="rId12"/>
    <p:sldId id="263" r:id="rId13"/>
    <p:sldId id="1422" r:id="rId14"/>
    <p:sldId id="1390" r:id="rId15"/>
    <p:sldId id="1389" r:id="rId16"/>
    <p:sldId id="1391" r:id="rId17"/>
    <p:sldId id="1475" r:id="rId18"/>
    <p:sldId id="549" r:id="rId19"/>
    <p:sldId id="546" r:id="rId20"/>
    <p:sldId id="1302" r:id="rId21"/>
    <p:sldId id="1268" r:id="rId22"/>
    <p:sldId id="1284" r:id="rId23"/>
    <p:sldId id="323" r:id="rId24"/>
    <p:sldId id="1303" r:id="rId25"/>
    <p:sldId id="1218" r:id="rId26"/>
    <p:sldId id="1304" r:id="rId27"/>
    <p:sldId id="1306" r:id="rId28"/>
    <p:sldId id="1305" r:id="rId29"/>
    <p:sldId id="1222" r:id="rId30"/>
    <p:sldId id="1225" r:id="rId31"/>
    <p:sldId id="1274"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Haim" initials="RH" lastIdx="7" clrIdx="0">
    <p:extLst>
      <p:ext uri="{19B8F6BF-5375-455C-9EA6-DF929625EA0E}">
        <p15:presenceInfo xmlns:p15="http://schemas.microsoft.com/office/powerpoint/2012/main" userId="S-1-5-21-1409498148-1739724519-618671499-22873" providerId="AD"/>
      </p:ext>
    </p:extLst>
  </p:cmAuthor>
  <p:cmAuthor id="2" name="Gail Miller" initials="GM" lastIdx="10" clrIdx="1">
    <p:extLst>
      <p:ext uri="{19B8F6BF-5375-455C-9EA6-DF929625EA0E}">
        <p15:presenceInfo xmlns:p15="http://schemas.microsoft.com/office/powerpoint/2012/main" userId="S::gmiller@lantronix.com::0f5ed8ad-c78f-43c4-9bcd-e618342a624c" providerId="AD"/>
      </p:ext>
    </p:extLst>
  </p:cmAuthor>
  <p:cmAuthor id="3" name="Ridhi Khara" initials="RK" lastIdx="36" clrIdx="2">
    <p:extLst>
      <p:ext uri="{19B8F6BF-5375-455C-9EA6-DF929625EA0E}">
        <p15:presenceInfo xmlns:p15="http://schemas.microsoft.com/office/powerpoint/2012/main" userId="S::rkhara@lantronix.com::7216f03d-287e-4fb5-adf3-7f86734c08a6" providerId="AD"/>
      </p:ext>
    </p:extLst>
  </p:cmAuthor>
  <p:cmAuthor id="4" name="Xavier Dupont" initials="XD" lastIdx="20" clrIdx="3">
    <p:extLst>
      <p:ext uri="{19B8F6BF-5375-455C-9EA6-DF929625EA0E}">
        <p15:presenceInfo xmlns:p15="http://schemas.microsoft.com/office/powerpoint/2012/main" userId="S::xdupont@lantronix.com::b01a1f05-641c-4667-8ff1-7aaf8fdaddb0" providerId="AD"/>
      </p:ext>
    </p:extLst>
  </p:cmAuthor>
  <p:cmAuthor id="5" name="Doug Spinella" initials="DS" lastIdx="7" clrIdx="4">
    <p:extLst>
      <p:ext uri="{19B8F6BF-5375-455C-9EA6-DF929625EA0E}">
        <p15:presenceInfo xmlns:p15="http://schemas.microsoft.com/office/powerpoint/2012/main" userId="S::dspinella@lantronix.com::d17292b9-edf8-4265-96ff-7a72ef4460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383B"/>
    <a:srgbClr val="899397"/>
    <a:srgbClr val="FFFFFF"/>
    <a:srgbClr val="000000"/>
    <a:srgbClr val="F15B25"/>
    <a:srgbClr val="F16A3A"/>
    <a:srgbClr val="F55230"/>
    <a:srgbClr val="9BC532"/>
    <a:srgbClr val="F37243"/>
    <a:srgbClr val="909A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9E2784-FE27-4B0C-8333-3BF0F3C6AF9F}" v="865" dt="2020-06-16T20:49:17.888"/>
    <p1510:client id="{16F7D262-1A60-4506-B13A-2725B35D3B52}" v="3" dt="2020-06-16T18:50:45.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81" y="51"/>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AA92B8F-27E6-8D4C-BF76-8024A6D4E44A}" type="datetimeFigureOut">
              <a:rPr lang="en-US" smtClean="0"/>
              <a:t>3/9/2021</a:t>
            </a:fld>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EEE2A37-C9FB-1546-8158-9D68516E8CC4}" type="slidenum">
              <a:rPr lang="en-US" smtClean="0"/>
              <a:t>‹#›</a:t>
            </a:fld>
            <a:endParaRPr lang="en-US"/>
          </a:p>
        </p:txBody>
      </p:sp>
    </p:spTree>
    <p:extLst>
      <p:ext uri="{BB962C8B-B14F-4D97-AF65-F5344CB8AC3E}">
        <p14:creationId xmlns:p14="http://schemas.microsoft.com/office/powerpoint/2010/main" val="1370455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77EA060-F2D7-574F-81A0-970820B446B9}" type="datetimeFigureOut">
              <a:rPr lang="en-US" smtClean="0"/>
              <a:t>3/9/2021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DB9DFA9-0B94-5F43-B3C5-FAC242346E6E}" type="slidenum">
              <a:rPr lang="en-US" smtClean="0"/>
              <a:t>‹#›</a:t>
            </a:fld>
            <a:endParaRPr lang="en-US"/>
          </a:p>
        </p:txBody>
      </p:sp>
    </p:spTree>
    <p:extLst>
      <p:ext uri="{BB962C8B-B14F-4D97-AF65-F5344CB8AC3E}">
        <p14:creationId xmlns:p14="http://schemas.microsoft.com/office/powerpoint/2010/main" val="19689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spcAft>
                <a:spcPts val="600"/>
              </a:spcAft>
            </a:pPr>
            <a:r>
              <a:rPr lang="en-US" sz="1200" b="1" u="sng" dirty="0"/>
              <a:t>Defining IoT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dirty="0"/>
              <a:t>5 key concepts that lead us to a </a:t>
            </a:r>
            <a:r>
              <a:rPr lang="en-US" sz="1200" b="1" u="sng" dirty="0"/>
              <a:t>solution</a:t>
            </a:r>
            <a:r>
              <a:rPr lang="en-US" sz="1200" b="1" dirty="0"/>
              <a:t>. </a:t>
            </a:r>
          </a:p>
          <a:p>
            <a:pPr>
              <a:lnSpc>
                <a:spcPct val="100000"/>
              </a:lnSpc>
              <a:spcBef>
                <a:spcPts val="0"/>
              </a:spcBef>
              <a:spcAft>
                <a:spcPts val="600"/>
              </a:spcAft>
            </a:pPr>
            <a:r>
              <a:rPr lang="en-US" sz="1200" b="1" u="none" dirty="0"/>
              <a:t>Shows a </a:t>
            </a:r>
            <a:r>
              <a:rPr lang="en-US" sz="1200" b="1" dirty="0"/>
              <a:t>customer we deliver.</a:t>
            </a:r>
          </a:p>
          <a:p>
            <a:pPr>
              <a:lnSpc>
                <a:spcPct val="100000"/>
              </a:lnSpc>
              <a:spcBef>
                <a:spcPts val="0"/>
              </a:spcBef>
              <a:spcAft>
                <a:spcPts val="600"/>
              </a:spcAft>
            </a:pPr>
            <a:r>
              <a:rPr lang="en-US" sz="1200" b="1" dirty="0"/>
              <a:t>Comprehend – Different forms - Log Files, Event Triggers, Script Results, …</a:t>
            </a:r>
          </a:p>
          <a:p>
            <a:pPr>
              <a:lnSpc>
                <a:spcPct val="100000"/>
              </a:lnSpc>
              <a:spcBef>
                <a:spcPts val="0"/>
              </a:spcBef>
              <a:spcAft>
                <a:spcPts val="600"/>
              </a:spcAft>
            </a:pPr>
            <a:endParaRPr lang="en-US" sz="12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426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Intelligent self-healing:</a:t>
            </a:r>
          </a:p>
          <a:p>
            <a:endParaRPr lang="en-US"/>
          </a:p>
          <a:p>
            <a:endParaRPr lang="en-US"/>
          </a:p>
          <a:p>
            <a:r>
              <a:rPr lang="en-US"/>
              <a:t>Edge data Processing</a:t>
            </a:r>
          </a:p>
        </p:txBody>
      </p:sp>
      <p:sp>
        <p:nvSpPr>
          <p:cNvPr id="4" name="Slide Number Placeholder 3"/>
          <p:cNvSpPr>
            <a:spLocks noGrp="1"/>
          </p:cNvSpPr>
          <p:nvPr>
            <p:ph type="sldNum" sz="quarter" idx="5"/>
          </p:nvPr>
        </p:nvSpPr>
        <p:spPr/>
        <p:txBody>
          <a:bodyPr/>
          <a:lstStyle/>
          <a:p>
            <a:fld id="{8DB9DFA9-0B94-5F43-B3C5-FAC242346E6E}" type="slidenum">
              <a:rPr lang="en-US" smtClean="0"/>
              <a:t>18</a:t>
            </a:fld>
            <a:endParaRPr lang="en-US"/>
          </a:p>
        </p:txBody>
      </p:sp>
    </p:spTree>
    <p:extLst>
      <p:ext uri="{BB962C8B-B14F-4D97-AF65-F5344CB8AC3E}">
        <p14:creationId xmlns:p14="http://schemas.microsoft.com/office/powerpoint/2010/main" val="270767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Intelligent self-healing:</a:t>
            </a:r>
          </a:p>
          <a:p>
            <a:endParaRPr lang="en-US"/>
          </a:p>
          <a:p>
            <a:endParaRPr lang="en-US"/>
          </a:p>
          <a:p>
            <a:r>
              <a:rPr lang="en-US"/>
              <a:t>Edge data Processing</a:t>
            </a:r>
          </a:p>
        </p:txBody>
      </p:sp>
      <p:sp>
        <p:nvSpPr>
          <p:cNvPr id="4" name="Slide Number Placeholder 3"/>
          <p:cNvSpPr>
            <a:spLocks noGrp="1"/>
          </p:cNvSpPr>
          <p:nvPr>
            <p:ph type="sldNum" sz="quarter" idx="5"/>
          </p:nvPr>
        </p:nvSpPr>
        <p:spPr/>
        <p:txBody>
          <a:bodyPr/>
          <a:lstStyle/>
          <a:p>
            <a:fld id="{8DB9DFA9-0B94-5F43-B3C5-FAC242346E6E}" type="slidenum">
              <a:rPr lang="en-US" smtClean="0"/>
              <a:t>20</a:t>
            </a:fld>
            <a:endParaRPr lang="en-US"/>
          </a:p>
        </p:txBody>
      </p:sp>
    </p:spTree>
    <p:extLst>
      <p:ext uri="{BB962C8B-B14F-4D97-AF65-F5344CB8AC3E}">
        <p14:creationId xmlns:p14="http://schemas.microsoft.com/office/powerpoint/2010/main" val="2278433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Intelligent self-healing:</a:t>
            </a:r>
          </a:p>
          <a:p>
            <a:endParaRPr lang="en-US"/>
          </a:p>
          <a:p>
            <a:endParaRPr lang="en-US"/>
          </a:p>
          <a:p>
            <a:r>
              <a:rPr lang="en-US"/>
              <a:t>Edge data Processing</a:t>
            </a:r>
          </a:p>
        </p:txBody>
      </p:sp>
      <p:sp>
        <p:nvSpPr>
          <p:cNvPr id="4" name="Slide Number Placeholder 3"/>
          <p:cNvSpPr>
            <a:spLocks noGrp="1"/>
          </p:cNvSpPr>
          <p:nvPr>
            <p:ph type="sldNum" sz="quarter" idx="5"/>
          </p:nvPr>
        </p:nvSpPr>
        <p:spPr/>
        <p:txBody>
          <a:bodyPr/>
          <a:lstStyle/>
          <a:p>
            <a:fld id="{8DB9DFA9-0B94-5F43-B3C5-FAC242346E6E}" type="slidenum">
              <a:rPr lang="en-US" smtClean="0"/>
              <a:t>22</a:t>
            </a:fld>
            <a:endParaRPr lang="en-US"/>
          </a:p>
        </p:txBody>
      </p:sp>
    </p:spTree>
    <p:extLst>
      <p:ext uri="{BB962C8B-B14F-4D97-AF65-F5344CB8AC3E}">
        <p14:creationId xmlns:p14="http://schemas.microsoft.com/office/powerpoint/2010/main" val="2223690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SF Pro Display" panose="00000500000000000000" pitchFamily="2" charset="0"/>
                <a:ea typeface="SF Pro Display" panose="00000500000000000000" pitchFamily="2" charset="0"/>
              </a:rPr>
              <a:t>Slide 1:2</a:t>
            </a:r>
          </a:p>
          <a:p>
            <a:endParaRPr lang="en-US" b="1">
              <a:latin typeface="SF Pro Display" panose="00000500000000000000" pitchFamily="2" charset="0"/>
              <a:ea typeface="SF Pro Display" panose="00000500000000000000" pitchFamily="2" charset="0"/>
            </a:endParaRPr>
          </a:p>
          <a:p>
            <a:r>
              <a:rPr lang="en-US" b="1">
                <a:latin typeface="SF Pro Display" panose="00000500000000000000" pitchFamily="2" charset="0"/>
                <a:ea typeface="SF Pro Display" panose="00000500000000000000" pitchFamily="2" charset="0"/>
              </a:rPr>
              <a:t>Transition to B4B discussion.</a:t>
            </a:r>
          </a:p>
          <a:p>
            <a:endParaRPr lang="en-US" b="1">
              <a:latin typeface="SF Pro Display" panose="00000500000000000000" pitchFamily="2" charset="0"/>
              <a:ea typeface="SF Pro Display" panose="00000500000000000000" pitchFamily="2" charset="0"/>
            </a:endParaRPr>
          </a:p>
          <a:p>
            <a:pPr marL="228600" indent="-228600">
              <a:buFont typeface="+mj-lt"/>
              <a:buAutoNum type="arabicPeriod"/>
            </a:pPr>
            <a:r>
              <a:rPr lang="en-US" b="1">
                <a:latin typeface="SF Pro Display" panose="00000500000000000000" pitchFamily="2" charset="0"/>
                <a:ea typeface="SF Pro Display" panose="00000500000000000000" pitchFamily="2" charset="0"/>
              </a:rPr>
              <a:t>Perspective: Discuss to get a clear perspective of your customer’s business goals (digital transformation), specific challenges and pain points</a:t>
            </a:r>
          </a:p>
          <a:p>
            <a:pPr marL="228600" indent="-228600">
              <a:buFont typeface="+mj-lt"/>
              <a:buAutoNum type="arabicPeriod"/>
            </a:pPr>
            <a:r>
              <a:rPr lang="en-US" b="1">
                <a:latin typeface="SF Pro Display" panose="00000500000000000000" pitchFamily="2" charset="0"/>
                <a:ea typeface="SF Pro Display" panose="00000500000000000000" pitchFamily="2" charset="0"/>
              </a:rPr>
              <a:t>Analysis: Understand the customer’s product use cases and how these challenges and pain points affect the products and them as a company.</a:t>
            </a:r>
          </a:p>
          <a:p>
            <a:pPr marL="228600" indent="-228600">
              <a:buFont typeface="+mj-lt"/>
              <a:buAutoNum type="arabicPeriod"/>
            </a:pPr>
            <a:r>
              <a:rPr lang="en-US" b="1">
                <a:latin typeface="SF Pro Display" panose="00000500000000000000" pitchFamily="2" charset="0"/>
                <a:ea typeface="SF Pro Display" panose="00000500000000000000" pitchFamily="2" charset="0"/>
              </a:rPr>
              <a:t>Collaboration: Come to an agreed upon Lantronix solution that solves their problems and delivers to their digital transformation objectives (operational efficiency, remote site autonomy, reduced downtime, etc.). </a:t>
            </a:r>
          </a:p>
          <a:p>
            <a:pPr marL="228600" indent="-228600">
              <a:buFont typeface="+mj-lt"/>
              <a:buAutoNum type="arabicPeriod"/>
            </a:pPr>
            <a:r>
              <a:rPr lang="en-US" b="1">
                <a:latin typeface="SF Pro Display" panose="00000500000000000000" pitchFamily="2" charset="0"/>
                <a:ea typeface="SF Pro Display" panose="00000500000000000000" pitchFamily="2" charset="0"/>
              </a:rPr>
              <a:t>Execution: Deliver the products and services in a coherent, procedural and timely manner.</a:t>
            </a:r>
          </a:p>
          <a:p>
            <a:endParaRPr lang="en-US" b="1">
              <a:latin typeface="SF Pro Display" panose="00000500000000000000" pitchFamily="2" charset="0"/>
              <a:ea typeface="SF Pro Display" panose="00000500000000000000" pitchFamily="2" charset="0"/>
            </a:endParaRPr>
          </a:p>
          <a:p>
            <a:r>
              <a:rPr lang="en-US" b="1">
                <a:latin typeface="SF Pro Display" panose="00000500000000000000" pitchFamily="2" charset="0"/>
                <a:ea typeface="SF Pro Display" panose="00000500000000000000" pitchFamily="2" charset="0"/>
              </a:rPr>
              <a:t>Win more follow-on business!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39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SF Pro Display" panose="00000500000000000000" pitchFamily="2" charset="0"/>
                <a:ea typeface="SF Pro Display" panose="00000500000000000000" pitchFamily="2" charset="0"/>
              </a:rPr>
              <a:t>Slide 2:2</a:t>
            </a:r>
          </a:p>
          <a:p>
            <a:endParaRPr lang="en-US" b="1">
              <a:latin typeface="SF Pro Display" panose="00000500000000000000" pitchFamily="2" charset="0"/>
              <a:ea typeface="SF Pro Display" panose="00000500000000000000" pitchFamily="2" charset="0"/>
            </a:endParaRPr>
          </a:p>
          <a:p>
            <a:r>
              <a:rPr lang="en-US" b="1">
                <a:latin typeface="SF Pro Display" panose="00000500000000000000" pitchFamily="2" charset="0"/>
                <a:ea typeface="SF Pro Display" panose="00000500000000000000" pitchFamily="2" charset="0"/>
              </a:rPr>
              <a:t>This is who we are, what we deliver and how we can help. Extra emphasis “A Trusted Partner”. </a:t>
            </a:r>
          </a:p>
          <a:p>
            <a:endParaRPr lang="en-US" b="1">
              <a:latin typeface="SF Pro Display" panose="00000500000000000000" pitchFamily="2" charset="0"/>
              <a:ea typeface="SF Pro Display" panose="00000500000000000000" pitchFamily="2" charset="0"/>
            </a:endParaRPr>
          </a:p>
          <a:p>
            <a:endParaRPr lang="en-US" b="1">
              <a:latin typeface="SF Pro Display" panose="00000500000000000000" pitchFamily="2" charset="0"/>
              <a:ea typeface="SF Pro Display"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834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SF Pro Display" panose="00000500000000000000" pitchFamily="2" charset="0"/>
              <a:ea typeface="SF Pro Display" panose="000005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28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Defining an IoT Solution</a:t>
            </a:r>
          </a:p>
          <a:p>
            <a:r>
              <a:rPr lang="en-US" dirty="0"/>
              <a:t>3 Pieces: Single pane of glass to manage services and features to meet software and services requirements.</a:t>
            </a:r>
          </a:p>
          <a:p>
            <a:r>
              <a:rPr lang="en-US" dirty="0" err="1"/>
              <a:t>Harware</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51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Contextual relevance of the customer.</a:t>
            </a:r>
          </a:p>
          <a:p>
            <a:r>
              <a:rPr lang="en-US"/>
              <a:t>Understanding the customer</a:t>
            </a:r>
          </a:p>
          <a:p>
            <a:r>
              <a:rPr lang="en-US"/>
              <a:t>Customer Intimacy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68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Segoe UI" panose="020B0502040204020203" pitchFamily="34" charset="0"/>
              </a:rPr>
              <a:t>Two connectivity options: Global and North American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effectLst/>
                <a:latin typeface="Segoe UI" panose="020B0502040204020203" pitchFamily="34" charset="0"/>
              </a:rPr>
              <a:t>VPN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667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SIMs are managed through The Lantronix, cloud-based, cellular platform.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131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B9DFA9-0B94-5F43-B3C5-FAC242346E6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518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9DFA9-0B94-5F43-B3C5-FAC242346E6E}" type="slidenum">
              <a:rPr lang="en-US" smtClean="0"/>
              <a:t>12</a:t>
            </a:fld>
            <a:endParaRPr lang="en-US"/>
          </a:p>
        </p:txBody>
      </p:sp>
    </p:spTree>
    <p:extLst>
      <p:ext uri="{BB962C8B-B14F-4D97-AF65-F5344CB8AC3E}">
        <p14:creationId xmlns:p14="http://schemas.microsoft.com/office/powerpoint/2010/main" val="1707834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9DFA9-0B94-5F43-B3C5-FAC242346E6E}" type="slidenum">
              <a:rPr lang="en-US" smtClean="0"/>
              <a:t>13</a:t>
            </a:fld>
            <a:endParaRPr lang="en-US"/>
          </a:p>
        </p:txBody>
      </p:sp>
    </p:spTree>
    <p:extLst>
      <p:ext uri="{BB962C8B-B14F-4D97-AF65-F5344CB8AC3E}">
        <p14:creationId xmlns:p14="http://schemas.microsoft.com/office/powerpoint/2010/main" val="2689995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Intelligent self-healing:</a:t>
            </a:r>
          </a:p>
          <a:p>
            <a:endParaRPr lang="en-US"/>
          </a:p>
          <a:p>
            <a:endParaRPr lang="en-US"/>
          </a:p>
          <a:p>
            <a:r>
              <a:rPr lang="en-US"/>
              <a:t>Edge data Processing</a:t>
            </a:r>
          </a:p>
        </p:txBody>
      </p:sp>
      <p:sp>
        <p:nvSpPr>
          <p:cNvPr id="4" name="Slide Number Placeholder 3"/>
          <p:cNvSpPr>
            <a:spLocks noGrp="1"/>
          </p:cNvSpPr>
          <p:nvPr>
            <p:ph type="sldNum" sz="quarter" idx="5"/>
          </p:nvPr>
        </p:nvSpPr>
        <p:spPr/>
        <p:txBody>
          <a:bodyPr/>
          <a:lstStyle/>
          <a:p>
            <a:fld id="{8DB9DFA9-0B94-5F43-B3C5-FAC242346E6E}" type="slidenum">
              <a:rPr lang="en-US" smtClean="0"/>
              <a:t>16</a:t>
            </a:fld>
            <a:endParaRPr lang="en-US"/>
          </a:p>
        </p:txBody>
      </p:sp>
    </p:spTree>
    <p:extLst>
      <p:ext uri="{BB962C8B-B14F-4D97-AF65-F5344CB8AC3E}">
        <p14:creationId xmlns:p14="http://schemas.microsoft.com/office/powerpoint/2010/main" val="3820557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Autofit/>
          </a:bodyPr>
          <a:lstStyle>
            <a:lvl1pPr>
              <a:defRPr sz="4000"/>
            </a:lvl1pPr>
          </a:lstStyle>
          <a:p>
            <a:r>
              <a:rPr lang="en-US"/>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noAutofit/>
          </a:bodyPr>
          <a:lstStyle>
            <a:lvl1pPr>
              <a:defRPr b="1">
                <a:solidFill>
                  <a:srgbClr val="848991"/>
                </a:solidFill>
              </a:defRPr>
            </a:lvl1pPr>
          </a:lstStyle>
          <a:p>
            <a:pPr lvl="0"/>
            <a:r>
              <a:rPr lang="en-US"/>
              <a:t>Tag line or other info.</a:t>
            </a:r>
          </a:p>
        </p:txBody>
      </p:sp>
    </p:spTree>
    <p:extLst>
      <p:ext uri="{BB962C8B-B14F-4D97-AF65-F5344CB8AC3E}">
        <p14:creationId xmlns:p14="http://schemas.microsoft.com/office/powerpoint/2010/main" val="163116794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63E5DD-7D79-AA4C-A3D2-BC89EDB73164}" type="slidenum">
              <a:rPr lang="en-US" smtClean="0"/>
              <a:t>‹#›</a:t>
            </a:fld>
            <a:endParaRPr lang="en-US"/>
          </a:p>
        </p:txBody>
      </p:sp>
      <p:sp>
        <p:nvSpPr>
          <p:cNvPr id="6" name="Text Placeholder 13"/>
          <p:cNvSpPr>
            <a:spLocks noGrp="1"/>
          </p:cNvSpPr>
          <p:nvPr>
            <p:ph type="body" sz="quarter" idx="13" hasCustomPrompt="1"/>
          </p:nvPr>
        </p:nvSpPr>
        <p:spPr>
          <a:xfrm>
            <a:off x="914400" y="938213"/>
            <a:ext cx="10439400" cy="520700"/>
          </a:xfrm>
        </p:spPr>
        <p:txBody>
          <a:bodyPr/>
          <a:lstStyle>
            <a:lvl1pPr marL="0" indent="0">
              <a:buFontTx/>
              <a:buNone/>
              <a:defRPr baseline="0">
                <a:solidFill>
                  <a:srgbClr val="899397"/>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a:t>Click to add subtitle</a:t>
            </a:r>
          </a:p>
        </p:txBody>
      </p:sp>
    </p:spTree>
    <p:extLst>
      <p:ext uri="{BB962C8B-B14F-4D97-AF65-F5344CB8AC3E}">
        <p14:creationId xmlns:p14="http://schemas.microsoft.com/office/powerpoint/2010/main" val="185324260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642638"/>
            <a:ext cx="12192000" cy="4215362"/>
          </a:xfrm>
          <a:custGeom>
            <a:avLst/>
            <a:gdLst>
              <a:gd name="connsiteX0" fmla="*/ 0 w 12192000"/>
              <a:gd name="connsiteY0" fmla="*/ 0 h 4215362"/>
              <a:gd name="connsiteX1" fmla="*/ 6096001 w 12192000"/>
              <a:gd name="connsiteY1" fmla="*/ 3256740 h 4215362"/>
              <a:gd name="connsiteX2" fmla="*/ 12192000 w 12192000"/>
              <a:gd name="connsiteY2" fmla="*/ 0 h 4215362"/>
              <a:gd name="connsiteX3" fmla="*/ 12192000 w 12192000"/>
              <a:gd name="connsiteY3" fmla="*/ 4215362 h 4215362"/>
              <a:gd name="connsiteX4" fmla="*/ 0 w 12192000"/>
              <a:gd name="connsiteY4" fmla="*/ 4215362 h 4215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4215362">
                <a:moveTo>
                  <a:pt x="0" y="0"/>
                </a:moveTo>
                <a:lnTo>
                  <a:pt x="6096001" y="3256740"/>
                </a:lnTo>
                <a:lnTo>
                  <a:pt x="12192000" y="0"/>
                </a:lnTo>
                <a:lnTo>
                  <a:pt x="12192000" y="4215362"/>
                </a:lnTo>
                <a:lnTo>
                  <a:pt x="0" y="4215362"/>
                </a:ln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lvl="0"/>
            <a:r>
              <a:rPr lang="de-DE" noProof="0"/>
              <a:t>Bild durch Klicken auf Symbol hinzufügen</a:t>
            </a:r>
            <a:endParaRPr lang="en-US" noProof="0"/>
          </a:p>
        </p:txBody>
      </p:sp>
    </p:spTree>
    <p:extLst>
      <p:ext uri="{BB962C8B-B14F-4D97-AF65-F5344CB8AC3E}">
        <p14:creationId xmlns:p14="http://schemas.microsoft.com/office/powerpoint/2010/main" val="2270535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rmAutofit/>
          </a:bodyPr>
          <a:lstStyle>
            <a:lvl1pPr>
              <a:defRPr sz="4000"/>
            </a:lvl1pPr>
          </a:lstStyle>
          <a:p>
            <a:r>
              <a:rPr lang="en-US"/>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lstStyle>
            <a:lvl1pPr>
              <a:defRPr b="1">
                <a:solidFill>
                  <a:schemeClr val="tx1"/>
                </a:solidFill>
              </a:defRPr>
            </a:lvl1pPr>
          </a:lstStyle>
          <a:p>
            <a:pPr lvl="0"/>
            <a:r>
              <a:rPr lang="en-US"/>
              <a:t>Tag line or other info.</a:t>
            </a:r>
          </a:p>
        </p:txBody>
      </p:sp>
    </p:spTree>
    <p:extLst>
      <p:ext uri="{BB962C8B-B14F-4D97-AF65-F5344CB8AC3E}">
        <p14:creationId xmlns:p14="http://schemas.microsoft.com/office/powerpoint/2010/main" val="6611329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Case/Sentence case statement.</a:t>
            </a:r>
          </a:p>
        </p:txBody>
      </p:sp>
    </p:spTree>
    <p:extLst>
      <p:ext uri="{BB962C8B-B14F-4D97-AF65-F5344CB8AC3E}">
        <p14:creationId xmlns:p14="http://schemas.microsoft.com/office/powerpoint/2010/main" val="122045241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1645920"/>
            <a:ext cx="10515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95062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1-Line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640080"/>
          </a:xfrm>
        </p:spPr>
        <p:txBody>
          <a:bodyPr vert="horz" lIns="91440" tIns="45720" rIns="91440" bIns="45720" rtlCol="0">
            <a:noAutofit/>
          </a:bodyPr>
          <a:lstStyle>
            <a:lvl1pPr>
              <a:defRPr lang="en-US" sz="3200" b="1" dirty="0">
                <a:solidFill>
                  <a:schemeClr val="tx1"/>
                </a:solidFill>
              </a:defRPr>
            </a:lvl1pPr>
          </a:lstStyle>
          <a:p>
            <a:pPr lvl="0"/>
            <a:r>
              <a:rPr lang="en-US"/>
              <a:t>Value statement 1 in sentence case only.</a:t>
            </a:r>
          </a:p>
        </p:txBody>
      </p:sp>
    </p:spTree>
    <p:extLst>
      <p:ext uri="{BB962C8B-B14F-4D97-AF65-F5344CB8AC3E}">
        <p14:creationId xmlns:p14="http://schemas.microsoft.com/office/powerpoint/2010/main" val="83055546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Slide -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288285977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2011680"/>
            <a:ext cx="105156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083B0F9-900C-4C72-9CCC-3825CCB99560}"/>
              </a:ext>
            </a:extLst>
          </p:cNvPr>
          <p:cNvSpPr>
            <a:spLocks noGrp="1"/>
          </p:cNvSpPr>
          <p:nvPr>
            <p:ph type="body" sz="quarter" idx="12" hasCustomPrompt="1"/>
          </p:nvPr>
        </p:nvSpPr>
        <p:spPr>
          <a:xfrm>
            <a:off x="914400" y="1188719"/>
            <a:ext cx="10515600" cy="640080"/>
          </a:xfrm>
        </p:spPr>
        <p:txBody>
          <a:bodyPr vert="horz" lIns="91440" tIns="45720" rIns="91440" bIns="45720" rtlCol="0">
            <a:noAutofit/>
          </a:bodyPr>
          <a:lstStyle>
            <a:lvl1pPr>
              <a:defRPr lang="en-US" sz="3200" b="1" smtClean="0">
                <a:solidFill>
                  <a:schemeClr val="tx1"/>
                </a:solidFill>
              </a:defRPr>
            </a:lvl1pPr>
            <a:lvl2pPr>
              <a:defRPr lang="en-US" smtClean="0"/>
            </a:lvl2pPr>
            <a:lvl3pPr>
              <a:defRPr lang="en-US" smtClean="0"/>
            </a:lvl3pPr>
            <a:lvl4pPr>
              <a:defRPr lang="en-US" smtClean="0"/>
            </a:lvl4pPr>
            <a:lvl5pPr>
              <a:defRPr lang="en-US"/>
            </a:lvl5pPr>
          </a:lstStyle>
          <a:p>
            <a:pPr lvl="0"/>
            <a:r>
              <a:rPr lang="en-US"/>
              <a:t>Value statement 1 in sentence case only.</a:t>
            </a:r>
          </a:p>
        </p:txBody>
      </p:sp>
    </p:spTree>
    <p:extLst>
      <p:ext uri="{BB962C8B-B14F-4D97-AF65-F5344CB8AC3E}">
        <p14:creationId xmlns:p14="http://schemas.microsoft.com/office/powerpoint/2010/main" val="378922538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2-Line sub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116607485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Line sub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358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280160"/>
            <a:ext cx="10515600" cy="1005840"/>
          </a:xfrm>
        </p:spPr>
        <p:txBody>
          <a:bodyPr>
            <a:noAutofit/>
          </a:bodyPr>
          <a:lstStyle>
            <a:lvl1pPr>
              <a:defRPr sz="2800" b="1"/>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389397062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2-Line sub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49A6CDD3-E759-49A0-ACF8-7C1E4CCD4832}"/>
              </a:ext>
            </a:extLst>
          </p:cNvPr>
          <p:cNvSpPr>
            <a:spLocks noGrp="1"/>
          </p:cNvSpPr>
          <p:nvPr>
            <p:ph sz="quarter" idx="13"/>
          </p:nvPr>
        </p:nvSpPr>
        <p:spPr>
          <a:xfrm>
            <a:off x="1014413" y="2665413"/>
            <a:ext cx="2651760" cy="3566160"/>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24675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2-Line Sub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400" y="2560320"/>
            <a:ext cx="38404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EBAB9608-3C52-42EA-B0E6-1C2E87AE827C}"/>
              </a:ext>
            </a:extLst>
          </p:cNvPr>
          <p:cNvSpPr>
            <a:spLocks noGrp="1"/>
          </p:cNvSpPr>
          <p:nvPr>
            <p:ph sz="quarter" idx="13"/>
          </p:nvPr>
        </p:nvSpPr>
        <p:spPr>
          <a:xfrm>
            <a:off x="1005840" y="2651760"/>
            <a:ext cx="35661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463352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2-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400" y="2560320"/>
            <a:ext cx="5029200" cy="36576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EBAB9608-3C52-42EA-B0E6-1C2E87AE827C}"/>
              </a:ext>
            </a:extLst>
          </p:cNvPr>
          <p:cNvSpPr>
            <a:spLocks noGrp="1"/>
          </p:cNvSpPr>
          <p:nvPr>
            <p:ph sz="quarter" idx="13"/>
          </p:nvPr>
        </p:nvSpPr>
        <p:spPr>
          <a:xfrm>
            <a:off x="1005840" y="2651760"/>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46523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011680"/>
            <a:ext cx="3840480" cy="42976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Content Placeholder 7">
            <a:extLst>
              <a:ext uri="{FF2B5EF4-FFF2-40B4-BE49-F238E27FC236}">
                <a16:creationId xmlns:a16="http://schemas.microsoft.com/office/drawing/2014/main" id="{5F5DF0A0-4779-496B-A645-BA6031DCE823}"/>
              </a:ext>
            </a:extLst>
          </p:cNvPr>
          <p:cNvSpPr>
            <a:spLocks noGrp="1"/>
          </p:cNvSpPr>
          <p:nvPr>
            <p:ph sz="quarter" idx="11"/>
          </p:nvPr>
        </p:nvSpPr>
        <p:spPr>
          <a:xfrm>
            <a:off x="1005840" y="2103120"/>
            <a:ext cx="3474720" cy="4021137"/>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60959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 1-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8" y="2011680"/>
            <a:ext cx="5029200" cy="42976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Content Placeholder 7">
            <a:extLst>
              <a:ext uri="{FF2B5EF4-FFF2-40B4-BE49-F238E27FC236}">
                <a16:creationId xmlns:a16="http://schemas.microsoft.com/office/drawing/2014/main" id="{5F5DF0A0-4779-496B-A645-BA6031DCE823}"/>
              </a:ext>
            </a:extLst>
          </p:cNvPr>
          <p:cNvSpPr>
            <a:spLocks noGrp="1"/>
          </p:cNvSpPr>
          <p:nvPr>
            <p:ph sz="quarter" idx="11"/>
          </p:nvPr>
        </p:nvSpPr>
        <p:spPr>
          <a:xfrm>
            <a:off x="1005840" y="2103120"/>
            <a:ext cx="4572000" cy="4021137"/>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32979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Line Subtitle - 2 Content Window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BB29F69B-6D07-4196-8061-BB65D5ADE0F6}"/>
              </a:ext>
            </a:extLst>
          </p:cNvPr>
          <p:cNvSpPr>
            <a:spLocks noGrp="1"/>
          </p:cNvSpPr>
          <p:nvPr>
            <p:ph sz="quarter" idx="15"/>
          </p:nvPr>
        </p:nvSpPr>
        <p:spPr>
          <a:xfrm>
            <a:off x="914400" y="2468880"/>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3B78FFB4-8DBA-4D29-88CB-7CF4DE74BFA3}"/>
              </a:ext>
            </a:extLst>
          </p:cNvPr>
          <p:cNvSpPr>
            <a:spLocks noGrp="1"/>
          </p:cNvSpPr>
          <p:nvPr>
            <p:ph sz="quarter" idx="16"/>
          </p:nvPr>
        </p:nvSpPr>
        <p:spPr>
          <a:xfrm>
            <a:off x="6553200" y="2468880"/>
            <a:ext cx="45720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115988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2-Line subtitle - Heading - 2 Content Window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33060" y="2286000"/>
            <a:ext cx="10360152" cy="41148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3200400"/>
            <a:ext cx="4114800" cy="2743200"/>
          </a:xfrm>
        </p:spPr>
        <p:txBody>
          <a:bodyPr>
            <a:norm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3200400"/>
            <a:ext cx="4114800" cy="2743200"/>
          </a:xfrm>
        </p:spPr>
        <p:txBody>
          <a:bodyPr vert="horz" lIns="91440" tIns="45720" rIns="91440" bIns="45720" rtlCol="0">
            <a:normAutofit/>
          </a:bodyPr>
          <a:lstStyle>
            <a:lvl1pPr>
              <a:defRPr lang="en-US" sz="1800" b="0" dirty="0" smtClean="0">
                <a:solidFill>
                  <a:schemeClr val="tx1"/>
                </a:solidFill>
              </a:defRPr>
            </a:lvl1pPr>
          </a:lstStyle>
          <a:p>
            <a:pPr lvl="0"/>
            <a:r>
              <a:rPr lang="en-US"/>
              <a:t>Sub-heading 18 pt. - Content 16 pt.</a:t>
            </a:r>
          </a:p>
        </p:txBody>
      </p:sp>
      <p:sp>
        <p:nvSpPr>
          <p:cNvPr id="9" name="Text Placeholder 3">
            <a:extLst>
              <a:ext uri="{FF2B5EF4-FFF2-40B4-BE49-F238E27FC236}">
                <a16:creationId xmlns:a16="http://schemas.microsoft.com/office/drawing/2014/main" id="{A928A9DE-BFF4-434D-ACBB-8A53200988E0}"/>
              </a:ext>
            </a:extLst>
          </p:cNvPr>
          <p:cNvSpPr>
            <a:spLocks noGrp="1"/>
          </p:cNvSpPr>
          <p:nvPr>
            <p:ph type="body" sz="quarter" idx="15" hasCustomPrompt="1"/>
          </p:nvPr>
        </p:nvSpPr>
        <p:spPr>
          <a:xfrm>
            <a:off x="1554480" y="2286000"/>
            <a:ext cx="2560320" cy="731520"/>
          </a:xfrm>
        </p:spPr>
        <p:txBody>
          <a:bodyPr anchor="ctr">
            <a:normAutofit/>
          </a:bodyPr>
          <a:lstStyle>
            <a:lvl1pPr>
              <a:defRPr sz="2400" b="1">
                <a:solidFill>
                  <a:schemeClr val="tx1"/>
                </a:solidFill>
              </a:defRPr>
            </a:lvl1pPr>
            <a:lvl2pPr>
              <a:defRPr sz="1200"/>
            </a:lvl2pPr>
            <a:lvl3pPr>
              <a:defRPr sz="1100"/>
            </a:lvl3pPr>
            <a:lvl4pPr>
              <a:defRPr sz="1050"/>
            </a:lvl4pPr>
            <a:lvl5pPr>
              <a:defRPr sz="1000"/>
            </a:lvl5pPr>
          </a:lstStyle>
          <a:p>
            <a:pPr lvl="0"/>
            <a:r>
              <a:rPr lang="en-US"/>
              <a:t>HEADING CAPS</a:t>
            </a:r>
          </a:p>
        </p:txBody>
      </p:sp>
    </p:spTree>
    <p:extLst>
      <p:ext uri="{BB962C8B-B14F-4D97-AF65-F5344CB8AC3E}">
        <p14:creationId xmlns:p14="http://schemas.microsoft.com/office/powerpoint/2010/main" val="306272528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defRPr sz="5400">
                <a:solidFill>
                  <a:schemeClr val="tx1"/>
                </a:solidFill>
              </a:defRPr>
            </a:lvl1pPr>
          </a:lstStyle>
          <a:p>
            <a:r>
              <a:rPr lang="en-US"/>
              <a:t>Section Header</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324612264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332966914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 Content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dirty="0"/>
              <a:t>Title - Use Title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rmAutofit/>
          </a:bodyPr>
          <a:lstStyle>
            <a:lvl1pPr>
              <a:defRPr sz="1800" b="0">
                <a:solidFill>
                  <a:srgbClr val="36383B"/>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rmAutofit/>
          </a:bodyPr>
          <a:lstStyle>
            <a:lvl1pPr>
              <a:defRPr lang="en-US" sz="1800" b="0" dirty="0" smtClean="0">
                <a:solidFill>
                  <a:srgbClr val="36383B"/>
                </a:solidFill>
              </a:defRPr>
            </a:lvl1pPr>
          </a:lstStyle>
          <a:p>
            <a:pPr lvl="0"/>
            <a:r>
              <a:rPr lang="en-US"/>
              <a:t>Sub-heading 18 pt. - Content 16 pt.</a:t>
            </a:r>
          </a:p>
        </p:txBody>
      </p:sp>
    </p:spTree>
    <p:extLst>
      <p:ext uri="{BB962C8B-B14F-4D97-AF65-F5344CB8AC3E}">
        <p14:creationId xmlns:p14="http://schemas.microsoft.com/office/powerpoint/2010/main" val="401665439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280160"/>
            <a:ext cx="10515600" cy="1005840"/>
          </a:xfrm>
        </p:spPr>
        <p:txBody>
          <a:bodyPr>
            <a:noAutofit/>
          </a:bodyPr>
          <a:lstStyle>
            <a:lvl1pPr>
              <a:defRPr sz="2800" b="1"/>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83228792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rmAutofit/>
          </a:bodyPr>
          <a:lstStyle>
            <a:lvl1pPr>
              <a:defRPr sz="4000"/>
            </a:lvl1pPr>
          </a:lstStyle>
          <a:p>
            <a:r>
              <a:rPr lang="en-US"/>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lstStyle>
            <a:lvl1pPr>
              <a:defRPr b="1">
                <a:solidFill>
                  <a:schemeClr val="tx1"/>
                </a:solidFill>
              </a:defRPr>
            </a:lvl1pPr>
          </a:lstStyle>
          <a:p>
            <a:pPr lvl="0"/>
            <a:r>
              <a:rPr lang="en-US"/>
              <a:t>Tag line or other info.</a:t>
            </a:r>
          </a:p>
        </p:txBody>
      </p:sp>
    </p:spTree>
    <p:extLst>
      <p:ext uri="{BB962C8B-B14F-4D97-AF65-F5344CB8AC3E}">
        <p14:creationId xmlns:p14="http://schemas.microsoft.com/office/powerpoint/2010/main" val="417112958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dirty="0"/>
              <a:t>Title - Title Case/Sentence case statement.</a:t>
            </a:r>
          </a:p>
        </p:txBody>
      </p:sp>
    </p:spTree>
    <p:extLst>
      <p:ext uri="{BB962C8B-B14F-4D97-AF65-F5344CB8AC3E}">
        <p14:creationId xmlns:p14="http://schemas.microsoft.com/office/powerpoint/2010/main" val="309068958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dirty="0"/>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1645920"/>
            <a:ext cx="10515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338071"/>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1-Line Sub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640080"/>
          </a:xfrm>
        </p:spPr>
        <p:txBody>
          <a:bodyPr vert="horz" lIns="91440" tIns="45720" rIns="91440" bIns="45720" rtlCol="0">
            <a:noAutofit/>
          </a:bodyPr>
          <a:lstStyle>
            <a:lvl1pPr>
              <a:defRPr lang="en-US" sz="3200" b="1" dirty="0">
                <a:solidFill>
                  <a:schemeClr val="tx1"/>
                </a:solidFill>
              </a:defRPr>
            </a:lvl1pPr>
          </a:lstStyle>
          <a:p>
            <a:pPr lvl="0"/>
            <a:r>
              <a:rPr lang="en-US" dirty="0"/>
              <a:t>Value statement 1 in sentence case only.</a:t>
            </a:r>
          </a:p>
        </p:txBody>
      </p:sp>
    </p:spTree>
    <p:extLst>
      <p:ext uri="{BB962C8B-B14F-4D97-AF65-F5344CB8AC3E}">
        <p14:creationId xmlns:p14="http://schemas.microsoft.com/office/powerpoint/2010/main" val="125907235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Slide -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54534184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1-Line Sub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93B45-3AC4-4697-9B7E-9F0F65AF4136}"/>
              </a:ext>
            </a:extLst>
          </p:cNvPr>
          <p:cNvSpPr>
            <a:spLocks noGrp="1"/>
          </p:cNvSpPr>
          <p:nvPr>
            <p:ph type="title" hasCustomPrompt="1"/>
          </p:nvPr>
        </p:nvSpPr>
        <p:spPr>
          <a:xfrm>
            <a:off x="914400" y="548640"/>
            <a:ext cx="10515600" cy="640080"/>
          </a:xfrm>
        </p:spPr>
        <p:txBody>
          <a:bodyPr>
            <a:noAutofit/>
          </a:bodyPr>
          <a:lstStyle>
            <a:lvl1pPr>
              <a:defRPr sz="4000"/>
            </a:lvl1pPr>
          </a:lstStyle>
          <a:p>
            <a:r>
              <a:rPr lang="en-US" dirty="0"/>
              <a:t>Title - Title Case/Sentence case statement.</a:t>
            </a:r>
          </a:p>
        </p:txBody>
      </p:sp>
      <p:sp>
        <p:nvSpPr>
          <p:cNvPr id="3" name="Slide Number Placeholder 2">
            <a:extLst>
              <a:ext uri="{FF2B5EF4-FFF2-40B4-BE49-F238E27FC236}">
                <a16:creationId xmlns:a16="http://schemas.microsoft.com/office/drawing/2014/main" id="{4B52359C-DE6C-42C8-AC59-4398FB558FE8}"/>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Content Placeholder 4">
            <a:extLst>
              <a:ext uri="{FF2B5EF4-FFF2-40B4-BE49-F238E27FC236}">
                <a16:creationId xmlns:a16="http://schemas.microsoft.com/office/drawing/2014/main" id="{8E1D966D-DD1B-4E5C-B134-BCA4F0985416}"/>
              </a:ext>
            </a:extLst>
          </p:cNvPr>
          <p:cNvSpPr>
            <a:spLocks noGrp="1"/>
          </p:cNvSpPr>
          <p:nvPr>
            <p:ph sz="quarter" idx="11"/>
          </p:nvPr>
        </p:nvSpPr>
        <p:spPr>
          <a:xfrm>
            <a:off x="914400" y="2011680"/>
            <a:ext cx="105156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1083B0F9-900C-4C72-9CCC-3825CCB99560}"/>
              </a:ext>
            </a:extLst>
          </p:cNvPr>
          <p:cNvSpPr>
            <a:spLocks noGrp="1"/>
          </p:cNvSpPr>
          <p:nvPr>
            <p:ph type="body" sz="quarter" idx="12" hasCustomPrompt="1"/>
          </p:nvPr>
        </p:nvSpPr>
        <p:spPr>
          <a:xfrm>
            <a:off x="914400" y="1188719"/>
            <a:ext cx="10515600" cy="640080"/>
          </a:xfrm>
        </p:spPr>
        <p:txBody>
          <a:bodyPr vert="horz" lIns="91440" tIns="45720" rIns="91440" bIns="45720" rtlCol="0">
            <a:noAutofit/>
          </a:bodyPr>
          <a:lstStyle>
            <a:lvl1pPr>
              <a:defRPr lang="en-US" sz="3200" b="1" smtClean="0">
                <a:solidFill>
                  <a:schemeClr val="tx1"/>
                </a:solidFill>
              </a:defRPr>
            </a:lvl1pPr>
            <a:lvl2pPr>
              <a:defRPr lang="en-US" smtClean="0"/>
            </a:lvl2pPr>
            <a:lvl3pPr>
              <a:defRPr lang="en-US" smtClean="0"/>
            </a:lvl3pPr>
            <a:lvl4pPr>
              <a:defRPr lang="en-US" smtClean="0"/>
            </a:lvl4pPr>
            <a:lvl5pPr>
              <a:defRPr lang="en-US"/>
            </a:lvl5pPr>
          </a:lstStyle>
          <a:p>
            <a:pPr lvl="0"/>
            <a:r>
              <a:rPr lang="en-US" dirty="0"/>
              <a:t>Value statement 1 in sentence case only.</a:t>
            </a:r>
          </a:p>
        </p:txBody>
      </p:sp>
    </p:spTree>
    <p:extLst>
      <p:ext uri="{BB962C8B-B14F-4D97-AF65-F5344CB8AC3E}">
        <p14:creationId xmlns:p14="http://schemas.microsoft.com/office/powerpoint/2010/main" val="25255991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2-Line sub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Tree>
    <p:extLst>
      <p:ext uri="{BB962C8B-B14F-4D97-AF65-F5344CB8AC3E}">
        <p14:creationId xmlns:p14="http://schemas.microsoft.com/office/powerpoint/2010/main" val="92141896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2-Line sub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14927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2-Line sub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4688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39074411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2-Line Sub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38404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9260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124034260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5962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Line Subtitle - 2 Content Window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Autofit/>
          </a:bodyPr>
          <a:lstStyle>
            <a:lvl1pPr>
              <a:defRPr lang="en-US" sz="1800" b="0" dirty="0" smtClean="0">
                <a:solidFill>
                  <a:schemeClr val="tx1"/>
                </a:solidFill>
              </a:defRPr>
            </a:lvl1pPr>
          </a:lstStyle>
          <a:p>
            <a:pPr lvl="0"/>
            <a:r>
              <a:rPr lang="en-US"/>
              <a:t>Sub-heading 18 pt. - Content 16 pt.</a:t>
            </a:r>
          </a:p>
        </p:txBody>
      </p:sp>
    </p:spTree>
    <p:extLst>
      <p:ext uri="{BB962C8B-B14F-4D97-AF65-F5344CB8AC3E}">
        <p14:creationId xmlns:p14="http://schemas.microsoft.com/office/powerpoint/2010/main" val="167619262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2-Line subtitle - Heading - 2 Content Window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33060" y="2286000"/>
            <a:ext cx="10360152" cy="41148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3200400"/>
            <a:ext cx="4114800" cy="2743200"/>
          </a:xfrm>
        </p:spPr>
        <p:txBody>
          <a:bodyPr>
            <a:norm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3200400"/>
            <a:ext cx="4114800" cy="2743200"/>
          </a:xfrm>
        </p:spPr>
        <p:txBody>
          <a:bodyPr vert="horz" lIns="91440" tIns="45720" rIns="91440" bIns="45720" rtlCol="0">
            <a:normAutofit/>
          </a:bodyPr>
          <a:lstStyle>
            <a:lvl1pPr>
              <a:defRPr lang="en-US" sz="1800" b="0" dirty="0" smtClean="0">
                <a:solidFill>
                  <a:schemeClr val="tx1"/>
                </a:solidFill>
              </a:defRPr>
            </a:lvl1pPr>
          </a:lstStyle>
          <a:p>
            <a:pPr lvl="0"/>
            <a:r>
              <a:rPr lang="en-US"/>
              <a:t>Sub-heading 18 pt. - Content 16 pt.</a:t>
            </a:r>
          </a:p>
        </p:txBody>
      </p:sp>
      <p:sp>
        <p:nvSpPr>
          <p:cNvPr id="9" name="Text Placeholder 3">
            <a:extLst>
              <a:ext uri="{FF2B5EF4-FFF2-40B4-BE49-F238E27FC236}">
                <a16:creationId xmlns:a16="http://schemas.microsoft.com/office/drawing/2014/main" id="{A928A9DE-BFF4-434D-ACBB-8A53200988E0}"/>
              </a:ext>
            </a:extLst>
          </p:cNvPr>
          <p:cNvSpPr>
            <a:spLocks noGrp="1"/>
          </p:cNvSpPr>
          <p:nvPr>
            <p:ph type="body" sz="quarter" idx="15" hasCustomPrompt="1"/>
          </p:nvPr>
        </p:nvSpPr>
        <p:spPr>
          <a:xfrm>
            <a:off x="1554480" y="2286000"/>
            <a:ext cx="2560320" cy="731520"/>
          </a:xfrm>
        </p:spPr>
        <p:txBody>
          <a:bodyPr anchor="ctr">
            <a:normAutofit/>
          </a:bodyPr>
          <a:lstStyle>
            <a:lvl1pPr>
              <a:defRPr sz="2400" b="1">
                <a:solidFill>
                  <a:schemeClr val="tx1"/>
                </a:solidFill>
              </a:defRPr>
            </a:lvl1pPr>
            <a:lvl2pPr>
              <a:defRPr sz="1200"/>
            </a:lvl2pPr>
            <a:lvl3pPr>
              <a:defRPr sz="1100"/>
            </a:lvl3pPr>
            <a:lvl4pPr>
              <a:defRPr sz="1050"/>
            </a:lvl4pPr>
            <a:lvl5pPr>
              <a:defRPr sz="1000"/>
            </a:lvl5pPr>
          </a:lstStyle>
          <a:p>
            <a:pPr lvl="0"/>
            <a:r>
              <a:rPr lang="en-US"/>
              <a:t>HEADING CAPS</a:t>
            </a:r>
          </a:p>
        </p:txBody>
      </p:sp>
    </p:spTree>
    <p:extLst>
      <p:ext uri="{BB962C8B-B14F-4D97-AF65-F5344CB8AC3E}">
        <p14:creationId xmlns:p14="http://schemas.microsoft.com/office/powerpoint/2010/main" val="41660829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defRPr sz="5400">
                <a:solidFill>
                  <a:schemeClr val="tx1"/>
                </a:solidFill>
              </a:defRPr>
            </a:lvl1pPr>
          </a:lstStyle>
          <a:p>
            <a:r>
              <a:rPr lang="en-US" dirty="0"/>
              <a:t>Section Header</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105014827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420753461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 1-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8" y="2011680"/>
            <a:ext cx="5029200" cy="42976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8" name="Content Placeholder 7">
            <a:extLst>
              <a:ext uri="{FF2B5EF4-FFF2-40B4-BE49-F238E27FC236}">
                <a16:creationId xmlns:a16="http://schemas.microsoft.com/office/drawing/2014/main" id="{5F5DF0A0-4779-496B-A645-BA6031DCE823}"/>
              </a:ext>
            </a:extLst>
          </p:cNvPr>
          <p:cNvSpPr>
            <a:spLocks noGrp="1"/>
          </p:cNvSpPr>
          <p:nvPr>
            <p:ph sz="quarter" idx="11"/>
          </p:nvPr>
        </p:nvSpPr>
        <p:spPr>
          <a:xfrm>
            <a:off x="1005840" y="2103120"/>
            <a:ext cx="4572000" cy="4021137"/>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08886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 2-Line Sub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400" y="2560320"/>
            <a:ext cx="5029200" cy="36576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548640"/>
            <a:ext cx="10515600" cy="640080"/>
          </a:xfrm>
        </p:spPr>
        <p:txBody>
          <a:bodyPr>
            <a:noAutofit/>
          </a:bodyPr>
          <a:lstStyle>
            <a:lvl1pPr>
              <a:defRPr sz="4000">
                <a:solidFill>
                  <a:srgbClr val="848991"/>
                </a:solidFill>
              </a:defRPr>
            </a:lvl1pPr>
          </a:lstStyle>
          <a:p>
            <a:r>
              <a:rPr lang="en-US"/>
              <a:t>Title - Title Case or Sentence case.</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188720"/>
            <a:ext cx="10515600" cy="1005840"/>
          </a:xfrm>
        </p:spPr>
        <p:txBody>
          <a:bodyPr>
            <a:noAutofit/>
          </a:bodyPr>
          <a:lstStyle>
            <a:lvl1pPr>
              <a:defRPr sz="32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8" name="Content Placeholder 7">
            <a:extLst>
              <a:ext uri="{FF2B5EF4-FFF2-40B4-BE49-F238E27FC236}">
                <a16:creationId xmlns:a16="http://schemas.microsoft.com/office/drawing/2014/main" id="{EBAB9608-3C52-42EA-B0E6-1C2E87AE827C}"/>
              </a:ext>
            </a:extLst>
          </p:cNvPr>
          <p:cNvSpPr>
            <a:spLocks noGrp="1"/>
          </p:cNvSpPr>
          <p:nvPr>
            <p:ph sz="quarter" idx="13"/>
          </p:nvPr>
        </p:nvSpPr>
        <p:spPr>
          <a:xfrm>
            <a:off x="1005840" y="2651760"/>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29767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
        <p:nvSpPr>
          <p:cNvPr id="3" name="Title 1">
            <a:extLst>
              <a:ext uri="{FF2B5EF4-FFF2-40B4-BE49-F238E27FC236}">
                <a16:creationId xmlns:a16="http://schemas.microsoft.com/office/drawing/2014/main" id="{4BC80E9D-5992-4117-9587-9E27D6EF4162}"/>
              </a:ext>
            </a:extLst>
          </p:cNvPr>
          <p:cNvSpPr>
            <a:spLocks noGrp="1"/>
          </p:cNvSpPr>
          <p:nvPr>
            <p:ph type="title" hasCustomPrompt="1"/>
          </p:nvPr>
        </p:nvSpPr>
        <p:spPr>
          <a:xfrm>
            <a:off x="1524000" y="914400"/>
            <a:ext cx="9144000" cy="1216342"/>
          </a:xfrm>
          <a:prstGeom prst="rect">
            <a:avLst/>
          </a:prstGeom>
        </p:spPr>
        <p:txBody>
          <a:bodyPr anchor="ctr">
            <a:normAutofit/>
          </a:bodyPr>
          <a:lstStyle>
            <a:lvl1pPr>
              <a:defRPr sz="4000"/>
            </a:lvl1pPr>
          </a:lstStyle>
          <a:p>
            <a:r>
              <a:rPr lang="en-US" dirty="0"/>
              <a:t>First Slide or Major Section  Divider</a:t>
            </a:r>
          </a:p>
        </p:txBody>
      </p:sp>
      <p:sp>
        <p:nvSpPr>
          <p:cNvPr id="5" name="Text Placeholder 4">
            <a:extLst>
              <a:ext uri="{FF2B5EF4-FFF2-40B4-BE49-F238E27FC236}">
                <a16:creationId xmlns:a16="http://schemas.microsoft.com/office/drawing/2014/main" id="{C7196D63-2A13-4FB7-8748-9D17654D229F}"/>
              </a:ext>
            </a:extLst>
          </p:cNvPr>
          <p:cNvSpPr>
            <a:spLocks noGrp="1"/>
          </p:cNvSpPr>
          <p:nvPr>
            <p:ph type="body" sz="quarter" idx="13" hasCustomPrompt="1"/>
          </p:nvPr>
        </p:nvSpPr>
        <p:spPr>
          <a:xfrm>
            <a:off x="4572000" y="3474720"/>
            <a:ext cx="5486400" cy="1371600"/>
          </a:xfrm>
        </p:spPr>
        <p:txBody>
          <a:bodyPr/>
          <a:lstStyle>
            <a:lvl1pPr>
              <a:defRPr b="1">
                <a:solidFill>
                  <a:schemeClr val="tx1"/>
                </a:solidFill>
              </a:defRPr>
            </a:lvl1pPr>
          </a:lstStyle>
          <a:p>
            <a:pPr lvl="0"/>
            <a:r>
              <a:rPr lang="en-US" dirty="0"/>
              <a:t>Tag line or other info.</a:t>
            </a:r>
          </a:p>
        </p:txBody>
      </p:sp>
    </p:spTree>
    <p:extLst>
      <p:ext uri="{BB962C8B-B14F-4D97-AF65-F5344CB8AC3E}">
        <p14:creationId xmlns:p14="http://schemas.microsoft.com/office/powerpoint/2010/main" val="189365801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5" name="Title 4">
            <a:extLst>
              <a:ext uri="{FF2B5EF4-FFF2-40B4-BE49-F238E27FC236}">
                <a16:creationId xmlns:a16="http://schemas.microsoft.com/office/drawing/2014/main" id="{95F279BC-B581-42E9-9962-DF237C38766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8" name="Text Placeholder 7">
            <a:extLst>
              <a:ext uri="{FF2B5EF4-FFF2-40B4-BE49-F238E27FC236}">
                <a16:creationId xmlns:a16="http://schemas.microsoft.com/office/drawing/2014/main" id="{F9DE6966-FC22-45B8-9CEC-1864AD28101A}"/>
              </a:ext>
            </a:extLst>
          </p:cNvPr>
          <p:cNvSpPr>
            <a:spLocks noGrp="1"/>
          </p:cNvSpPr>
          <p:nvPr>
            <p:ph type="body" sz="quarter" idx="11"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Tree>
    <p:extLst>
      <p:ext uri="{BB962C8B-B14F-4D97-AF65-F5344CB8AC3E}">
        <p14:creationId xmlns:p14="http://schemas.microsoft.com/office/powerpoint/2010/main" val="129781227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Image -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6583680" y="2560320"/>
            <a:ext cx="4846320" cy="3200400"/>
          </a:xfrm>
        </p:spPr>
        <p:txBody>
          <a:bodyPr>
            <a:noAutofit/>
          </a:bodyPr>
          <a:lstStyle>
            <a:lvl1pPr>
              <a:defRPr sz="2000" b="1">
                <a:solidFill>
                  <a:srgbClr val="848991"/>
                </a:solidFill>
              </a:defRPr>
            </a:lvl1pPr>
          </a:lstStyle>
          <a:p>
            <a:pPr lvl="0"/>
            <a:r>
              <a:rPr lang="en-US" dirty="0"/>
              <a:t>Click to edit text 20 pt. sentence case.</a:t>
            </a:r>
          </a:p>
        </p:txBody>
      </p:sp>
      <p:sp>
        <p:nvSpPr>
          <p:cNvPr id="11" name="Content Placeholder 10">
            <a:extLst>
              <a:ext uri="{FF2B5EF4-FFF2-40B4-BE49-F238E27FC236}">
                <a16:creationId xmlns:a16="http://schemas.microsoft.com/office/drawing/2014/main" id="{19C5216B-C66E-4B91-A55A-DFAE78A9B6DC}"/>
              </a:ext>
            </a:extLst>
          </p:cNvPr>
          <p:cNvSpPr>
            <a:spLocks noGrp="1"/>
          </p:cNvSpPr>
          <p:nvPr>
            <p:ph sz="quarter" idx="13"/>
          </p:nvPr>
        </p:nvSpPr>
        <p:spPr>
          <a:xfrm>
            <a:off x="914400" y="2560319"/>
            <a:ext cx="5303520" cy="3200400"/>
          </a:xfrm>
        </p:spPr>
        <p:txBody>
          <a:bodyPr>
            <a:noAutofit/>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4">
            <a:extLst>
              <a:ext uri="{FF2B5EF4-FFF2-40B4-BE49-F238E27FC236}">
                <a16:creationId xmlns:a16="http://schemas.microsoft.com/office/drawing/2014/main" id="{15C56D94-6DD7-4182-967B-5AEEF1EDE09F}"/>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8" name="Text Placeholder 7">
            <a:extLst>
              <a:ext uri="{FF2B5EF4-FFF2-40B4-BE49-F238E27FC236}">
                <a16:creationId xmlns:a16="http://schemas.microsoft.com/office/drawing/2014/main" id="{4A757D6B-3F0A-44F5-B047-FECA65DF6C94}"/>
              </a:ext>
            </a:extLst>
          </p:cNvPr>
          <p:cNvSpPr>
            <a:spLocks noGrp="1"/>
          </p:cNvSpPr>
          <p:nvPr>
            <p:ph type="body" sz="quarter" idx="11"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Tree>
    <p:extLst>
      <p:ext uri="{BB962C8B-B14F-4D97-AF65-F5344CB8AC3E}">
        <p14:creationId xmlns:p14="http://schemas.microsoft.com/office/powerpoint/2010/main" val="240357429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4" name="Text Placeholder 3">
            <a:extLst>
              <a:ext uri="{FF2B5EF4-FFF2-40B4-BE49-F238E27FC236}">
                <a16:creationId xmlns:a16="http://schemas.microsoft.com/office/drawing/2014/main" id="{B8F8AA6B-F8C6-4143-B898-B6AC39955701}"/>
              </a:ext>
            </a:extLst>
          </p:cNvPr>
          <p:cNvSpPr>
            <a:spLocks noGrp="1"/>
          </p:cNvSpPr>
          <p:nvPr>
            <p:ph type="body" sz="quarter" idx="12" hasCustomPrompt="1"/>
          </p:nvPr>
        </p:nvSpPr>
        <p:spPr>
          <a:xfrm>
            <a:off x="914400" y="2560320"/>
            <a:ext cx="4846320" cy="3200400"/>
          </a:xfrm>
        </p:spPr>
        <p:txBody>
          <a:bodyPr>
            <a:noAutofit/>
          </a:bodyPr>
          <a:lstStyle>
            <a:lvl1pPr>
              <a:defRPr sz="2000" b="1">
                <a:solidFill>
                  <a:srgbClr val="848991"/>
                </a:solidFill>
              </a:defRPr>
            </a:lvl1pPr>
          </a:lstStyle>
          <a:p>
            <a:pPr lvl="0"/>
            <a:r>
              <a:rPr lang="en-US" dirty="0"/>
              <a:t>Click to edit text 20 pt. sentence case.</a:t>
            </a:r>
          </a:p>
        </p:txBody>
      </p:sp>
      <p:sp>
        <p:nvSpPr>
          <p:cNvPr id="6" name="Title 4">
            <a:extLst>
              <a:ext uri="{FF2B5EF4-FFF2-40B4-BE49-F238E27FC236}">
                <a16:creationId xmlns:a16="http://schemas.microsoft.com/office/drawing/2014/main" id="{E61EC88A-096B-4854-867C-105AA1CD5A01}"/>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8" name="Text Placeholder 7">
            <a:extLst>
              <a:ext uri="{FF2B5EF4-FFF2-40B4-BE49-F238E27FC236}">
                <a16:creationId xmlns:a16="http://schemas.microsoft.com/office/drawing/2014/main" id="{555D616E-C837-465F-99AB-BA9503A5B229}"/>
              </a:ext>
            </a:extLst>
          </p:cNvPr>
          <p:cNvSpPr>
            <a:spLocks noGrp="1"/>
          </p:cNvSpPr>
          <p:nvPr>
            <p:ph type="body" sz="quarter" idx="11" hasCustomPrompt="1"/>
          </p:nvPr>
        </p:nvSpPr>
        <p:spPr>
          <a:xfrm>
            <a:off x="914400" y="1280160"/>
            <a:ext cx="10515600" cy="1005840"/>
          </a:xfrm>
        </p:spPr>
        <p:txBody>
          <a:bodyPr>
            <a:noAutofit/>
          </a:bodyPr>
          <a:lstStyle>
            <a:lvl1pPr>
              <a:defRPr sz="2800" b="1">
                <a:solidFill>
                  <a:srgbClr val="36383B"/>
                </a:solidFill>
              </a:defRPr>
            </a:lvl1pPr>
          </a:lstStyle>
          <a:p>
            <a:pPr lvl="0"/>
            <a:r>
              <a:rPr lang="en-US" dirty="0"/>
              <a:t>Value statement 1 in sentence case only.</a:t>
            </a:r>
            <a:br>
              <a:rPr lang="en-US" dirty="0"/>
            </a:br>
            <a:r>
              <a:rPr lang="en-US" dirty="0"/>
              <a:t>Optional value statement 2 in sentence case only.</a:t>
            </a:r>
          </a:p>
        </p:txBody>
      </p:sp>
      <p:sp>
        <p:nvSpPr>
          <p:cNvPr id="5" name="Content Placeholder 4">
            <a:extLst>
              <a:ext uri="{FF2B5EF4-FFF2-40B4-BE49-F238E27FC236}">
                <a16:creationId xmlns:a16="http://schemas.microsoft.com/office/drawing/2014/main" id="{34BAA456-DFA3-49E2-A7BD-B83A9540852F}"/>
              </a:ext>
            </a:extLst>
          </p:cNvPr>
          <p:cNvSpPr>
            <a:spLocks noGrp="1"/>
          </p:cNvSpPr>
          <p:nvPr>
            <p:ph sz="quarter" idx="14" hasCustomPrompt="1"/>
          </p:nvPr>
        </p:nvSpPr>
        <p:spPr>
          <a:xfrm>
            <a:off x="6126480" y="2560320"/>
            <a:ext cx="5303520" cy="3200400"/>
          </a:xfrm>
        </p:spPr>
        <p:txBody>
          <a:bodyPr/>
          <a:lstStyle>
            <a:lvl1pPr>
              <a:defRPr sz="2000" b="1">
                <a:solidFill>
                  <a:srgbClr val="848991"/>
                </a:solidFill>
              </a:defRPr>
            </a:lvl1pPr>
            <a:lvl2pPr>
              <a:defRPr sz="1800" b="1">
                <a:solidFill>
                  <a:srgbClr val="848991"/>
                </a:solidFill>
              </a:defRPr>
            </a:lvl2pPr>
            <a:lvl3pPr>
              <a:defRPr sz="1600" b="1">
                <a:solidFill>
                  <a:srgbClr val="848991"/>
                </a:solidFill>
              </a:defRPr>
            </a:lvl3pPr>
            <a:lvl4pPr>
              <a:defRPr sz="1400" b="1">
                <a:solidFill>
                  <a:srgbClr val="848991"/>
                </a:solidFill>
              </a:defRPr>
            </a:lvl4pPr>
            <a:lvl5pPr>
              <a:defRPr sz="1200" b="1">
                <a:solidFill>
                  <a:srgbClr val="84899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652421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468880" cy="3657600"/>
          </a:xfrm>
        </p:spPr>
        <p:txBody>
          <a:bodyPr>
            <a:noAutofit/>
          </a:bodyPr>
          <a:lstStyle>
            <a:lvl1pPr>
              <a:defRPr sz="1200" b="1">
                <a:solidFill>
                  <a:srgbClr val="36383B"/>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53660797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Content Sma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29260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dirty="0"/>
              <a:t>Value statement 1 in sentence case only.</a:t>
            </a:r>
            <a:br>
              <a:rPr lang="en-US" dirty="0"/>
            </a:br>
            <a:r>
              <a:rPr lang="en-US" dirty="0"/>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4688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dirty="0"/>
              <a:t>HEADING 12 PT. BOLD CAPS</a:t>
            </a:r>
          </a:p>
          <a:p>
            <a:pPr lvl="0"/>
            <a:r>
              <a:rPr lang="en-US" dirty="0"/>
              <a:t>Content 12pt regular font</a:t>
            </a:r>
          </a:p>
        </p:txBody>
      </p:sp>
    </p:spTree>
    <p:extLst>
      <p:ext uri="{BB962C8B-B14F-4D97-AF65-F5344CB8AC3E}">
        <p14:creationId xmlns:p14="http://schemas.microsoft.com/office/powerpoint/2010/main" val="233712750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3840480" cy="384048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926080" cy="3657600"/>
          </a:xfrm>
        </p:spPr>
        <p:txBody>
          <a:bodyPr>
            <a:normAutofit/>
          </a:bodyPr>
          <a:lstStyle>
            <a:lvl1pPr>
              <a:defRPr sz="1200" b="1">
                <a:solidFill>
                  <a:schemeClr val="tx1"/>
                </a:solidFill>
              </a:defRPr>
            </a:lvl1pPr>
            <a:lvl2pPr>
              <a:defRPr sz="1200"/>
            </a:lvl2pPr>
            <a:lvl3pPr>
              <a:defRPr sz="1100"/>
            </a:lvl3pPr>
            <a:lvl4pPr>
              <a:defRPr sz="1050"/>
            </a:lvl4pPr>
            <a:lvl5pPr>
              <a:defRPr sz="1000"/>
            </a:lvl5pPr>
          </a:lstStyle>
          <a:p>
            <a:pPr lvl="0"/>
            <a:r>
              <a:rPr lang="en-US" dirty="0"/>
              <a:t>HEADING 12 PT. BOLD CAPS</a:t>
            </a:r>
          </a:p>
          <a:p>
            <a:pPr lvl="0"/>
            <a:r>
              <a:rPr lang="en-US" dirty="0"/>
              <a:t>Content 12pt regular font</a:t>
            </a:r>
          </a:p>
        </p:txBody>
      </p:sp>
    </p:spTree>
    <p:extLst>
      <p:ext uri="{BB962C8B-B14F-4D97-AF65-F5344CB8AC3E}">
        <p14:creationId xmlns:p14="http://schemas.microsoft.com/office/powerpoint/2010/main" val="378573600"/>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 Content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chemeClr val="tx1"/>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Autofit/>
          </a:bodyPr>
          <a:lstStyle>
            <a:lvl1pPr>
              <a:defRPr lang="en-US" sz="1800" b="0" dirty="0" smtClean="0">
                <a:solidFill>
                  <a:schemeClr val="tx1"/>
                </a:solidFill>
              </a:defRPr>
            </a:lvl1pPr>
          </a:lstStyle>
          <a:p>
            <a:pPr lvl="0"/>
            <a:r>
              <a:rPr lang="en-US"/>
              <a:t>Sub-heading 18 pt. - Content 16 pt.</a:t>
            </a:r>
          </a:p>
        </p:txBody>
      </p:sp>
    </p:spTree>
    <p:extLst>
      <p:ext uri="{BB962C8B-B14F-4D97-AF65-F5344CB8AC3E}">
        <p14:creationId xmlns:p14="http://schemas.microsoft.com/office/powerpoint/2010/main" val="396371580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Content Lar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33060" y="2286000"/>
            <a:ext cx="10360152" cy="4114800"/>
          </a:xfrm>
          <a:prstGeom prst="rect">
            <a:avLst/>
          </a:prstGeom>
          <a:solidFill>
            <a:schemeClr val="bg1">
              <a:lumMod val="95000"/>
            </a:schemeClr>
          </a:solidFill>
          <a:ln w="3175">
            <a:noFill/>
          </a:ln>
        </p:spPr>
        <p:txBody>
          <a:bodyPr wrap="square">
            <a:noAutofit/>
          </a:bodyPr>
          <a:lstStyle/>
          <a:p>
            <a:endParaRPr lang="en-US" sz="1100">
              <a:solidFill>
                <a:srgbClr val="36383B"/>
              </a:solidFill>
              <a:latin typeface="SF Pro Display" panose="00000500000000000000" pitchFamily="2" charset="0"/>
              <a:ea typeface="SF Pro Display" panose="00000500000000000000" pitchFamily="2" charset="0"/>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fld id="{9263E5DD-7D79-AA4C-A3D2-BC89EDB73164}" type="slidenum">
              <a:rPr lang="en-US" smtClean="0"/>
              <a:pPr/>
              <a:t>‹#›</a:t>
            </a:fld>
            <a:endParaRPr lang="en-US"/>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dirty="0"/>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chemeClr val="tx1"/>
                </a:solidFill>
              </a:defRPr>
            </a:lvl1pPr>
          </a:lstStyle>
          <a:p>
            <a:pPr lvl="0"/>
            <a:r>
              <a:rPr lang="en-US" dirty="0"/>
              <a:t>Value statement 1 in sentence case only.</a:t>
            </a:r>
            <a:br>
              <a:rPr lang="en-US" dirty="0"/>
            </a:br>
            <a:r>
              <a:rPr lang="en-US" dirty="0"/>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3200400"/>
            <a:ext cx="4114800" cy="2743200"/>
          </a:xfrm>
        </p:spPr>
        <p:txBody>
          <a:bodyPr>
            <a:normAutofit/>
          </a:bodyPr>
          <a:lstStyle>
            <a:lvl1pPr>
              <a:defRPr sz="1800" b="0">
                <a:solidFill>
                  <a:schemeClr val="tx1"/>
                </a:solidFill>
              </a:defRPr>
            </a:lvl1pPr>
            <a:lvl2pPr>
              <a:defRPr sz="1200"/>
            </a:lvl2pPr>
            <a:lvl3pPr>
              <a:defRPr sz="1100"/>
            </a:lvl3pPr>
            <a:lvl4pPr>
              <a:defRPr sz="1050"/>
            </a:lvl4pPr>
            <a:lvl5pPr>
              <a:defRPr sz="1000"/>
            </a:lvl5pPr>
          </a:lstStyle>
          <a:p>
            <a:pPr lvl="0"/>
            <a:r>
              <a:rPr lang="en-US" dirty="0"/>
              <a:t>Sub-heading 18 pt. - Content 16 pt.</a:t>
            </a:r>
          </a:p>
          <a:p>
            <a:pPr lvl="0"/>
            <a:endParaRPr lang="en-US" dirty="0"/>
          </a:p>
          <a:p>
            <a:pPr lvl="0"/>
            <a:endParaRPr lang="en-US" dirty="0"/>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3200400"/>
            <a:ext cx="4114800" cy="2743200"/>
          </a:xfrm>
        </p:spPr>
        <p:txBody>
          <a:bodyPr vert="horz" lIns="91440" tIns="45720" rIns="91440" bIns="45720" rtlCol="0">
            <a:normAutofit/>
          </a:bodyPr>
          <a:lstStyle>
            <a:lvl1pPr>
              <a:defRPr lang="en-US" sz="1800" b="0" dirty="0" smtClean="0">
                <a:solidFill>
                  <a:schemeClr val="tx1"/>
                </a:solidFill>
              </a:defRPr>
            </a:lvl1pPr>
          </a:lstStyle>
          <a:p>
            <a:pPr lvl="0"/>
            <a:r>
              <a:rPr lang="en-US" dirty="0"/>
              <a:t>Sub-heading 18 pt. - Content 16 pt.</a:t>
            </a:r>
          </a:p>
        </p:txBody>
      </p:sp>
      <p:sp>
        <p:nvSpPr>
          <p:cNvPr id="9" name="Text Placeholder 3">
            <a:extLst>
              <a:ext uri="{FF2B5EF4-FFF2-40B4-BE49-F238E27FC236}">
                <a16:creationId xmlns:a16="http://schemas.microsoft.com/office/drawing/2014/main" id="{A928A9DE-BFF4-434D-ACBB-8A53200988E0}"/>
              </a:ext>
            </a:extLst>
          </p:cNvPr>
          <p:cNvSpPr>
            <a:spLocks noGrp="1"/>
          </p:cNvSpPr>
          <p:nvPr>
            <p:ph type="body" sz="quarter" idx="15" hasCustomPrompt="1"/>
          </p:nvPr>
        </p:nvSpPr>
        <p:spPr>
          <a:xfrm>
            <a:off x="1554480" y="2286000"/>
            <a:ext cx="2560320" cy="731520"/>
          </a:xfrm>
        </p:spPr>
        <p:txBody>
          <a:bodyPr anchor="ctr">
            <a:normAutofit/>
          </a:bodyPr>
          <a:lstStyle>
            <a:lvl1pPr>
              <a:defRPr sz="2400" b="1">
                <a:solidFill>
                  <a:schemeClr val="tx1"/>
                </a:solidFill>
              </a:defRPr>
            </a:lvl1pPr>
            <a:lvl2pPr>
              <a:defRPr sz="1200"/>
            </a:lvl2pPr>
            <a:lvl3pPr>
              <a:defRPr sz="1100"/>
            </a:lvl3pPr>
            <a:lvl4pPr>
              <a:defRPr sz="1050"/>
            </a:lvl4pPr>
            <a:lvl5pPr>
              <a:defRPr sz="1000"/>
            </a:lvl5pPr>
          </a:lstStyle>
          <a:p>
            <a:pPr lvl="0"/>
            <a:r>
              <a:rPr lang="en-US" dirty="0"/>
              <a:t>HEADING CAPS</a:t>
            </a:r>
          </a:p>
        </p:txBody>
      </p:sp>
    </p:spTree>
    <p:extLst>
      <p:ext uri="{BB962C8B-B14F-4D97-AF65-F5344CB8AC3E}">
        <p14:creationId xmlns:p14="http://schemas.microsoft.com/office/powerpoint/2010/main" val="148063524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defRPr sz="4000">
                <a:solidFill>
                  <a:schemeClr val="tx1"/>
                </a:solidFill>
              </a:defRPr>
            </a:lvl1pPr>
          </a:lstStyle>
          <a:p>
            <a:r>
              <a:rPr lang="en-US" dirty="0"/>
              <a:t>Minor Section Divider</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8489201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63E5DD-7D79-AA4C-A3D2-BC89EDB73164}" type="slidenum">
              <a:rPr lang="en-US" smtClean="0"/>
              <a:t>‹#›</a:t>
            </a:fld>
            <a:endParaRPr lang="en-US"/>
          </a:p>
        </p:txBody>
      </p:sp>
    </p:spTree>
    <p:extLst>
      <p:ext uri="{BB962C8B-B14F-4D97-AF65-F5344CB8AC3E}">
        <p14:creationId xmlns:p14="http://schemas.microsoft.com/office/powerpoint/2010/main" val="225392828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829259"/>
            <a:ext cx="10439400" cy="4347705"/>
          </a:xfrm>
        </p:spPr>
        <p:txBody>
          <a:bodyPr/>
          <a:lstStyle>
            <a:lvl1pPr marL="171450" indent="-171450">
              <a:buClr>
                <a:srgbClr val="F55230"/>
              </a:buClr>
              <a:buFont typeface="Wingdings" charset="2"/>
              <a:buChar char="§"/>
              <a:defRPr/>
            </a:lvl1pPr>
            <a:lvl2pPr marL="514350" indent="-171450">
              <a:buClr>
                <a:srgbClr val="F55230"/>
              </a:buClr>
              <a:buFont typeface="Wingdings" charset="2"/>
              <a:buChar char="§"/>
              <a:defRPr/>
            </a:lvl2pPr>
            <a:lvl3pPr marL="857250" indent="-171450">
              <a:buClr>
                <a:srgbClr val="F55230"/>
              </a:buClr>
              <a:buFont typeface="Wingdings" charset="2"/>
              <a:buChar char="§"/>
              <a:defRPr/>
            </a:lvl3pPr>
            <a:lvl4pPr marL="1200150" indent="-171450">
              <a:buClr>
                <a:srgbClr val="F55230"/>
              </a:buClr>
              <a:buFont typeface="Wingdings" charset="2"/>
              <a:buChar char="§"/>
              <a:defRPr/>
            </a:lvl4pPr>
            <a:lvl5pPr marL="1543050" indent="-171450">
              <a:buClr>
                <a:srgbClr val="F55230"/>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63E5DD-7D79-AA4C-A3D2-BC89EDB73164}" type="slidenum">
              <a:rPr lang="en-US" smtClean="0"/>
              <a:t>‹#›</a:t>
            </a:fld>
            <a:endParaRPr lang="en-US" dirty="0"/>
          </a:p>
        </p:txBody>
      </p:sp>
      <p:sp>
        <p:nvSpPr>
          <p:cNvPr id="14" name="Text Placeholder 13"/>
          <p:cNvSpPr>
            <a:spLocks noGrp="1"/>
          </p:cNvSpPr>
          <p:nvPr>
            <p:ph type="body" sz="quarter" idx="13" hasCustomPrompt="1"/>
          </p:nvPr>
        </p:nvSpPr>
        <p:spPr>
          <a:xfrm>
            <a:off x="914400" y="938213"/>
            <a:ext cx="10439400" cy="520700"/>
          </a:xfrm>
        </p:spPr>
        <p:txBody>
          <a:bodyPr/>
          <a:lstStyle>
            <a:lvl1pPr marL="0" indent="0">
              <a:buFontTx/>
              <a:buNone/>
              <a:defRPr baseline="0">
                <a:solidFill>
                  <a:srgbClr val="899397"/>
                </a:solidFill>
              </a:defRPr>
            </a:lvl1pPr>
          </a:lstStyle>
          <a:p>
            <a:pPr marL="171450" marR="0" lvl="0" indent="-171450" algn="l" defTabSz="685800" rtl="0" eaLnBrk="1" fontAlgn="auto" latinLnBrk="0" hangingPunct="1">
              <a:lnSpc>
                <a:spcPct val="90000"/>
              </a:lnSpc>
              <a:spcBef>
                <a:spcPts val="750"/>
              </a:spcBef>
              <a:spcAft>
                <a:spcPts val="0"/>
              </a:spcAft>
              <a:buClrTx/>
              <a:buSzTx/>
              <a:buFont typeface="Arial"/>
              <a:buNone/>
              <a:tabLst/>
              <a:defRPr/>
            </a:pPr>
            <a:r>
              <a:rPr lang="en-US" dirty="0"/>
              <a:t>Click to add subtitle</a:t>
            </a:r>
          </a:p>
        </p:txBody>
      </p:sp>
      <p:pic>
        <p:nvPicPr>
          <p:cNvPr id="7" name="Picture 2" descr="J:\Marcom\1-Resource Library and Templates\Logos\No rball-tm\lantronix_logos-large_no rball.jpg">
            <a:extLst>
              <a:ext uri="{FF2B5EF4-FFF2-40B4-BE49-F238E27FC236}">
                <a16:creationId xmlns:a16="http://schemas.microsoft.com/office/drawing/2014/main" id="{4F33B98D-E6EC-42FB-BB45-2B5D7A7160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091" b="20935"/>
          <a:stretch/>
        </p:blipFill>
        <p:spPr bwMode="auto">
          <a:xfrm>
            <a:off x="660270" y="6298270"/>
            <a:ext cx="2673135" cy="45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76064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Content Mediu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EA5141-3AF3-4F4F-B33B-DD7EDF907EEC}"/>
              </a:ext>
            </a:extLst>
          </p:cNvPr>
          <p:cNvSpPr/>
          <p:nvPr userDrawn="1"/>
        </p:nvSpPr>
        <p:spPr>
          <a:xfrm>
            <a:off x="914399" y="2560320"/>
            <a:ext cx="3840480" cy="3840480"/>
          </a:xfrm>
          <a:prstGeom prst="rect">
            <a:avLst/>
          </a:prstGeom>
          <a:solidFill>
            <a:schemeClr val="bg1">
              <a:lumMod val="95000"/>
            </a:schemeClr>
          </a:solid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p:txBody>
      </p:sp>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005840" y="2651760"/>
            <a:ext cx="2926080" cy="3657600"/>
          </a:xfrm>
        </p:spPr>
        <p:txBody>
          <a:bodyPr>
            <a:noAutofit/>
          </a:bodyPr>
          <a:lstStyle>
            <a:lvl1pPr>
              <a:defRPr sz="1200" b="1">
                <a:solidFill>
                  <a:srgbClr val="36383B"/>
                </a:solidFill>
              </a:defRPr>
            </a:lvl1pPr>
            <a:lvl2pPr>
              <a:defRPr sz="1200"/>
            </a:lvl2pPr>
            <a:lvl3pPr>
              <a:defRPr sz="1100"/>
            </a:lvl3pPr>
            <a:lvl4pPr>
              <a:defRPr sz="1050"/>
            </a:lvl4pPr>
            <a:lvl5pPr>
              <a:defRPr sz="1000"/>
            </a:lvl5pPr>
          </a:lstStyle>
          <a:p>
            <a:pPr lvl="0"/>
            <a:r>
              <a:rPr lang="en-US"/>
              <a:t>HEADING 12 PT. BOLD CAPS</a:t>
            </a:r>
          </a:p>
          <a:p>
            <a:pPr lvl="0"/>
            <a:r>
              <a:rPr lang="en-US"/>
              <a:t>Content 12pt regular font</a:t>
            </a:r>
          </a:p>
        </p:txBody>
      </p:sp>
    </p:spTree>
    <p:extLst>
      <p:ext uri="{BB962C8B-B14F-4D97-AF65-F5344CB8AC3E}">
        <p14:creationId xmlns:p14="http://schemas.microsoft.com/office/powerpoint/2010/main" val="3273808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Content Lar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58D40F-AEE4-448B-BCC5-7D1A88C6BC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itle 4">
            <a:extLst>
              <a:ext uri="{FF2B5EF4-FFF2-40B4-BE49-F238E27FC236}">
                <a16:creationId xmlns:a16="http://schemas.microsoft.com/office/drawing/2014/main" id="{8D295F80-65A2-4A44-94FA-27676819A71A}"/>
              </a:ext>
            </a:extLst>
          </p:cNvPr>
          <p:cNvSpPr>
            <a:spLocks noGrp="1"/>
          </p:cNvSpPr>
          <p:nvPr>
            <p:ph type="title" hasCustomPrompt="1"/>
          </p:nvPr>
        </p:nvSpPr>
        <p:spPr>
          <a:xfrm>
            <a:off x="914400" y="731519"/>
            <a:ext cx="10515600" cy="548640"/>
          </a:xfrm>
        </p:spPr>
        <p:txBody>
          <a:bodyPr>
            <a:noAutofit/>
          </a:bodyPr>
          <a:lstStyle>
            <a:lvl1pPr>
              <a:defRPr sz="3200">
                <a:solidFill>
                  <a:srgbClr val="848991"/>
                </a:solidFill>
              </a:defRPr>
            </a:lvl1pPr>
          </a:lstStyle>
          <a:p>
            <a:r>
              <a:rPr lang="en-US"/>
              <a:t>Title - Use Title Case, or Sentence case for a statement.</a:t>
            </a:r>
          </a:p>
        </p:txBody>
      </p:sp>
      <p:sp>
        <p:nvSpPr>
          <p:cNvPr id="7" name="Text Placeholder 7">
            <a:extLst>
              <a:ext uri="{FF2B5EF4-FFF2-40B4-BE49-F238E27FC236}">
                <a16:creationId xmlns:a16="http://schemas.microsoft.com/office/drawing/2014/main" id="{3A099BD8-F006-4AEB-84D4-4807029B360A}"/>
              </a:ext>
            </a:extLst>
          </p:cNvPr>
          <p:cNvSpPr>
            <a:spLocks noGrp="1"/>
          </p:cNvSpPr>
          <p:nvPr>
            <p:ph type="body" sz="quarter" idx="12" hasCustomPrompt="1"/>
          </p:nvPr>
        </p:nvSpPr>
        <p:spPr>
          <a:xfrm>
            <a:off x="914400" y="1280160"/>
            <a:ext cx="10515600" cy="1005840"/>
          </a:xfrm>
        </p:spPr>
        <p:txBody>
          <a:bodyPr>
            <a:noAutofit/>
          </a:bodyPr>
          <a:lstStyle>
            <a:lvl1pPr>
              <a:defRPr sz="2800" b="1">
                <a:solidFill>
                  <a:srgbClr val="36383B"/>
                </a:solidFill>
              </a:defRPr>
            </a:lvl1pPr>
          </a:lstStyle>
          <a:p>
            <a:pPr lvl="0"/>
            <a:r>
              <a:rPr lang="en-US"/>
              <a:t>Value statement 1 in sentence case only.</a:t>
            </a:r>
            <a:br>
              <a:rPr lang="en-US"/>
            </a:br>
            <a:r>
              <a:rPr lang="en-US"/>
              <a:t>Optional value statement 2 in sentence case only.</a:t>
            </a:r>
          </a:p>
        </p:txBody>
      </p:sp>
      <p:sp>
        <p:nvSpPr>
          <p:cNvPr id="4" name="Text Placeholder 3">
            <a:extLst>
              <a:ext uri="{FF2B5EF4-FFF2-40B4-BE49-F238E27FC236}">
                <a16:creationId xmlns:a16="http://schemas.microsoft.com/office/drawing/2014/main" id="{0427BE67-6EF9-4919-B0E3-8D9026E909A9}"/>
              </a:ext>
            </a:extLst>
          </p:cNvPr>
          <p:cNvSpPr>
            <a:spLocks noGrp="1"/>
          </p:cNvSpPr>
          <p:nvPr>
            <p:ph type="body" sz="quarter" idx="13" hasCustomPrompt="1"/>
          </p:nvPr>
        </p:nvSpPr>
        <p:spPr>
          <a:xfrm>
            <a:off x="1554480" y="2560320"/>
            <a:ext cx="4114800" cy="2743200"/>
          </a:xfrm>
        </p:spPr>
        <p:txBody>
          <a:bodyPr>
            <a:normAutofit/>
          </a:bodyPr>
          <a:lstStyle>
            <a:lvl1pPr>
              <a:defRPr sz="1800" b="0">
                <a:solidFill>
                  <a:srgbClr val="36383B"/>
                </a:solidFill>
              </a:defRPr>
            </a:lvl1pPr>
            <a:lvl2pPr>
              <a:defRPr sz="1200"/>
            </a:lvl2pPr>
            <a:lvl3pPr>
              <a:defRPr sz="1100"/>
            </a:lvl3pPr>
            <a:lvl4pPr>
              <a:defRPr sz="1050"/>
            </a:lvl4pPr>
            <a:lvl5pPr>
              <a:defRPr sz="1000"/>
            </a:lvl5pPr>
          </a:lstStyle>
          <a:p>
            <a:pPr lvl="0"/>
            <a:r>
              <a:rPr lang="en-US"/>
              <a:t>Sub-heading 18 pt. - Content 16 pt.</a:t>
            </a:r>
          </a:p>
          <a:p>
            <a:pPr lvl="0"/>
            <a:endParaRPr lang="en-US"/>
          </a:p>
          <a:p>
            <a:pPr lvl="0"/>
            <a:endParaRPr lang="en-US"/>
          </a:p>
        </p:txBody>
      </p:sp>
      <p:sp>
        <p:nvSpPr>
          <p:cNvPr id="8" name="Text Placeholder 3">
            <a:extLst>
              <a:ext uri="{FF2B5EF4-FFF2-40B4-BE49-F238E27FC236}">
                <a16:creationId xmlns:a16="http://schemas.microsoft.com/office/drawing/2014/main" id="{308216D7-112C-4F96-8C0C-40CB028504D4}"/>
              </a:ext>
            </a:extLst>
          </p:cNvPr>
          <p:cNvSpPr>
            <a:spLocks noGrp="1"/>
          </p:cNvSpPr>
          <p:nvPr>
            <p:ph type="body" sz="quarter" idx="14" hasCustomPrompt="1"/>
          </p:nvPr>
        </p:nvSpPr>
        <p:spPr>
          <a:xfrm>
            <a:off x="6492240" y="2560320"/>
            <a:ext cx="4114800" cy="2743200"/>
          </a:xfrm>
        </p:spPr>
        <p:txBody>
          <a:bodyPr vert="horz" lIns="91440" tIns="45720" rIns="91440" bIns="45720" rtlCol="0">
            <a:normAutofit/>
          </a:bodyPr>
          <a:lstStyle>
            <a:lvl1pPr>
              <a:defRPr lang="en-US" sz="1800" b="0" dirty="0" smtClean="0">
                <a:solidFill>
                  <a:srgbClr val="36383B"/>
                </a:solidFill>
              </a:defRPr>
            </a:lvl1pPr>
          </a:lstStyle>
          <a:p>
            <a:pPr lvl="0"/>
            <a:r>
              <a:rPr lang="en-US"/>
              <a:t>Sub-heading 18 pt. - Content 16 pt.</a:t>
            </a:r>
          </a:p>
        </p:txBody>
      </p:sp>
    </p:spTree>
    <p:extLst>
      <p:ext uri="{BB962C8B-B14F-4D97-AF65-F5344CB8AC3E}">
        <p14:creationId xmlns:p14="http://schemas.microsoft.com/office/powerpoint/2010/main" val="204525126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66800" y="1709738"/>
            <a:ext cx="10058400" cy="2852737"/>
          </a:xfrm>
          <a:prstGeom prst="rect">
            <a:avLst/>
          </a:prstGeom>
        </p:spPr>
        <p:txBody>
          <a:bodyPr anchor="ctr">
            <a:noAutofit/>
          </a:bodyPr>
          <a:lstStyle>
            <a:lvl1pPr algn="ctr">
              <a:defRPr sz="4000"/>
            </a:lvl1pPr>
          </a:lstStyle>
          <a:p>
            <a:r>
              <a:rPr lang="en-US"/>
              <a:t>Minor Section Divider</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276962442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31391939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sv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2.sv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t>Copyright </a:t>
            </a:r>
            <a:r>
              <a:rPr kumimoji="0" lang="de-DE"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t>© Lantronix 2020. All rights reserved.</a:t>
            </a:r>
            <a:endParaRPr kumimoji="0" lang="en-US"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t>COMPANY CONFIDENTIAL</a:t>
            </a:r>
          </a:p>
        </p:txBody>
      </p:sp>
      <p:pic>
        <p:nvPicPr>
          <p:cNvPr id="5" name="Graphic 4">
            <a:extLst>
              <a:ext uri="{FF2B5EF4-FFF2-40B4-BE49-F238E27FC236}">
                <a16:creationId xmlns:a16="http://schemas.microsoft.com/office/drawing/2014/main" id="{36A12855-6780-47A3-9CB1-BEF2EEC594B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84520" y="6682638"/>
            <a:ext cx="822960" cy="137160"/>
          </a:xfrm>
          <a:prstGeom prst="rect">
            <a:avLst/>
          </a:prstGeom>
        </p:spPr>
      </p:pic>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2286000"/>
            <a:ext cx="10515600" cy="3840480"/>
          </a:xfrm>
          <a:prstGeom prst="rect">
            <a:avLst/>
          </a:prstGeom>
        </p:spPr>
        <p:txBody>
          <a:bodyPr vert="horz" lIns="91440" tIns="45720" rIns="91440" bIns="45720" rtlCol="0">
            <a:no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p>
        </p:txBody>
      </p:sp>
    </p:spTree>
    <p:extLst>
      <p:ext uri="{BB962C8B-B14F-4D97-AF65-F5344CB8AC3E}">
        <p14:creationId xmlns:p14="http://schemas.microsoft.com/office/powerpoint/2010/main" val="299421160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702" r:id="rId10"/>
    <p:sldLayoutId id="2147483703" r:id="rId11"/>
  </p:sldLayoutIdLst>
  <p:transition>
    <p:fade/>
  </p:transition>
  <p:hf hdr="0" dt="0"/>
  <p:txStyles>
    <p:titleStyle>
      <a:lvl1pPr algn="l" defTabSz="914400" rtl="0" eaLnBrk="1" latinLnBrk="0" hangingPunct="1">
        <a:lnSpc>
          <a:spcPct val="100000"/>
        </a:lnSpc>
        <a:spcBef>
          <a:spcPct val="0"/>
        </a:spcBef>
        <a:buNone/>
        <a:defRPr sz="32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100000"/>
        </a:lnSpc>
        <a:spcBef>
          <a:spcPts val="0"/>
        </a:spcBef>
        <a:buFont typeface="Arial"/>
        <a:buNone/>
        <a:defRPr sz="2400" kern="1200">
          <a:solidFill>
            <a:srgbClr val="36383B"/>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fld id="{9263E5DD-7D79-AA4C-A3D2-BC89EDB73164}" type="slidenum">
              <a:rPr lang="en-US" smtClean="0"/>
              <a:pPr/>
              <a:t>‹#›</a:t>
            </a:fld>
            <a:endParaRPr lang="en-US"/>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50000"/>
                  </a:schemeClr>
                </a:solidFill>
                <a:latin typeface="SF Pro Display" panose="00000500000000000000" pitchFamily="2" charset="0"/>
                <a:ea typeface="SF Pro Display" panose="00000500000000000000" pitchFamily="2" charset="0"/>
              </a:rPr>
              <a:t>Copyright </a:t>
            </a:r>
            <a:r>
              <a:rPr lang="de-DE" sz="700">
                <a:solidFill>
                  <a:schemeClr val="bg1">
                    <a:lumMod val="50000"/>
                  </a:schemeClr>
                </a:solidFill>
                <a:latin typeface="SF Pro Display" panose="00000500000000000000" pitchFamily="2" charset="0"/>
                <a:ea typeface="SF Pro Display" panose="00000500000000000000" pitchFamily="2" charset="0"/>
              </a:rPr>
              <a:t>© Lantronix 2021. All rights reserved.</a:t>
            </a:r>
            <a:endParaRPr lang="en-US" sz="700">
              <a:solidFill>
                <a:schemeClr val="bg1">
                  <a:lumMod val="50000"/>
                </a:schemeClr>
              </a:solidFill>
              <a:latin typeface="SF Pro Display" panose="00000500000000000000" pitchFamily="2" charset="0"/>
              <a:ea typeface="SF Pro Display" panose="00000500000000000000" pitchFamily="2"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chemeClr val="bg1">
                    <a:lumMod val="50000"/>
                  </a:schemeClr>
                </a:solidFill>
                <a:latin typeface="SF Pro Display" panose="00000500000000000000" pitchFamily="2" charset="0"/>
                <a:ea typeface="SF Pro Display" panose="00000500000000000000" pitchFamily="2" charset="0"/>
              </a:rPr>
              <a:t>COMPANY CONFIDENTIAL</a:t>
            </a:r>
          </a:p>
        </p:txBody>
      </p:sp>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1645920"/>
            <a:ext cx="10515600" cy="4572000"/>
          </a:xfrm>
          <a:prstGeom prst="rect">
            <a:avLst/>
          </a:prstGeom>
        </p:spPr>
        <p:txBody>
          <a:bodyPr vert="horz" lIns="91440" tIns="45720" rIns="91440" bIns="45720" rtlCol="0">
            <a:no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914400" y="548640"/>
            <a:ext cx="10515600" cy="731520"/>
          </a:xfrm>
          <a:prstGeom prst="rect">
            <a:avLst/>
          </a:prstGeom>
        </p:spPr>
        <p:txBody>
          <a:bodyPr vert="horz" lIns="91440" tIns="45720" rIns="91440" bIns="45720" rtlCol="0" anchor="t">
            <a:noAutofit/>
          </a:bodyPr>
          <a:lstStyle/>
          <a:p>
            <a:r>
              <a:rPr lang="en-US"/>
              <a:t>Click to edit Master title style</a:t>
            </a:r>
          </a:p>
        </p:txBody>
      </p:sp>
      <p:pic>
        <p:nvPicPr>
          <p:cNvPr id="4" name="Graphic 3">
            <a:extLst>
              <a:ext uri="{FF2B5EF4-FFF2-40B4-BE49-F238E27FC236}">
                <a16:creationId xmlns:a16="http://schemas.microsoft.com/office/drawing/2014/main" id="{A15E6CA3-8ABD-4658-9C4C-435E06F63A5A}"/>
              </a:ext>
            </a:extLst>
          </p:cNvPr>
          <p:cNvPicPr>
            <a:picLocks noChangeAspect="1"/>
          </p:cNvPicPr>
          <p:nvPr userDrawn="1"/>
        </p:nvPicPr>
        <p:blipFill>
          <a:blip r:embed="rId20">
            <a:duotone>
              <a:schemeClr val="accent3">
                <a:shade val="45000"/>
                <a:satMod val="135000"/>
              </a:schemeClr>
              <a:prstClr val="white"/>
            </a:duotone>
            <a:extLst>
              <a:ext uri="{96DAC541-7B7A-43D3-8B79-37D633B846F1}">
                <asvg:svgBlip xmlns:asvg="http://schemas.microsoft.com/office/drawing/2016/SVG/main" r:embed="rId21"/>
              </a:ext>
            </a:extLst>
          </a:blip>
          <a:stretch>
            <a:fillRect/>
          </a:stretch>
        </p:blipFill>
        <p:spPr>
          <a:xfrm>
            <a:off x="5455920" y="6492240"/>
            <a:ext cx="1280160" cy="213360"/>
          </a:xfrm>
          <a:prstGeom prst="rect">
            <a:avLst/>
          </a:prstGeom>
        </p:spPr>
      </p:pic>
    </p:spTree>
    <p:extLst>
      <p:ext uri="{BB962C8B-B14F-4D97-AF65-F5344CB8AC3E}">
        <p14:creationId xmlns:p14="http://schemas.microsoft.com/office/powerpoint/2010/main" val="5487614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transition>
    <p:fade/>
  </p:transition>
  <p:hf hdr="0" dt="0"/>
  <p:txStyles>
    <p:titleStyle>
      <a:lvl1pPr algn="l" defTabSz="914400" rtl="0" eaLnBrk="1" latinLnBrk="0" hangingPunct="1">
        <a:lnSpc>
          <a:spcPct val="100000"/>
        </a:lnSpc>
        <a:spcBef>
          <a:spcPct val="0"/>
        </a:spcBef>
        <a:buNone/>
        <a:defRPr sz="40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fld id="{9263E5DD-7D79-AA4C-A3D2-BC89EDB73164}" type="slidenum">
              <a:rPr lang="en-US" smtClean="0"/>
              <a:pPr/>
              <a:t>‹#›</a:t>
            </a:fld>
            <a:endParaRPr lang="en-US"/>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dirty="0">
                <a:solidFill>
                  <a:schemeClr val="bg1">
                    <a:lumMod val="50000"/>
                  </a:schemeClr>
                </a:solidFill>
                <a:latin typeface="SF Pro Display" panose="00000500000000000000" pitchFamily="2" charset="0"/>
                <a:ea typeface="SF Pro Display" panose="00000500000000000000" pitchFamily="2" charset="0"/>
              </a:rPr>
              <a:t>Copyright </a:t>
            </a:r>
            <a:r>
              <a:rPr lang="de-DE" sz="700" dirty="0">
                <a:solidFill>
                  <a:schemeClr val="bg1">
                    <a:lumMod val="50000"/>
                  </a:schemeClr>
                </a:solidFill>
                <a:latin typeface="SF Pro Display" panose="00000500000000000000" pitchFamily="2" charset="0"/>
                <a:ea typeface="SF Pro Display" panose="00000500000000000000" pitchFamily="2" charset="0"/>
              </a:rPr>
              <a:t>© Lantronix 2021. All rights reserved.</a:t>
            </a:r>
            <a:endParaRPr lang="en-US" sz="700" dirty="0">
              <a:solidFill>
                <a:schemeClr val="bg1">
                  <a:lumMod val="50000"/>
                </a:schemeClr>
              </a:solidFill>
              <a:latin typeface="SF Pro Display" panose="00000500000000000000" pitchFamily="2" charset="0"/>
              <a:ea typeface="SF Pro Display" panose="00000500000000000000" pitchFamily="2"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dirty="0">
                <a:solidFill>
                  <a:schemeClr val="bg1">
                    <a:lumMod val="50000"/>
                  </a:schemeClr>
                </a:solidFill>
                <a:latin typeface="SF Pro Display" panose="00000500000000000000" pitchFamily="2" charset="0"/>
                <a:ea typeface="SF Pro Display" panose="00000500000000000000" pitchFamily="2" charset="0"/>
              </a:rPr>
              <a:t>COMPANY CONFIDENTIAL</a:t>
            </a:r>
          </a:p>
        </p:txBody>
      </p:sp>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1645920"/>
            <a:ext cx="10515600" cy="4572000"/>
          </a:xfrm>
          <a:prstGeom prst="rect">
            <a:avLst/>
          </a:prstGeom>
        </p:spPr>
        <p:txBody>
          <a:bodyPr vert="horz" lIns="91440" tIns="45720" rIns="91440" bIns="45720" rtlCol="0">
            <a:no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914400" y="548640"/>
            <a:ext cx="10515600" cy="731520"/>
          </a:xfrm>
          <a:prstGeom prst="rect">
            <a:avLst/>
          </a:prstGeom>
        </p:spPr>
        <p:txBody>
          <a:bodyPr vert="horz" lIns="91440" tIns="45720" rIns="91440" bIns="45720" rtlCol="0" anchor="t">
            <a:noAutofit/>
          </a:bodyPr>
          <a:lstStyle/>
          <a:p>
            <a:r>
              <a:rPr lang="en-US" dirty="0"/>
              <a:t>Click to edit Master title style</a:t>
            </a:r>
          </a:p>
        </p:txBody>
      </p:sp>
      <p:pic>
        <p:nvPicPr>
          <p:cNvPr id="4" name="Graphic 3">
            <a:extLst>
              <a:ext uri="{FF2B5EF4-FFF2-40B4-BE49-F238E27FC236}">
                <a16:creationId xmlns:a16="http://schemas.microsoft.com/office/drawing/2014/main" id="{A15E6CA3-8ABD-4658-9C4C-435E06F63A5A}"/>
              </a:ext>
            </a:extLst>
          </p:cNvPr>
          <p:cNvPicPr>
            <a:picLocks noChangeAspect="1"/>
          </p:cNvPicPr>
          <p:nvPr userDrawn="1"/>
        </p:nvPicPr>
        <p:blipFill>
          <a:blip r:embed="rId18">
            <a:grayscl/>
            <a:extLst>
              <a:ext uri="{96DAC541-7B7A-43D3-8B79-37D633B846F1}">
                <asvg:svgBlip xmlns:asvg="http://schemas.microsoft.com/office/drawing/2016/SVG/main" r:embed="rId19"/>
              </a:ext>
            </a:extLst>
          </a:blip>
          <a:stretch>
            <a:fillRect/>
          </a:stretch>
        </p:blipFill>
        <p:spPr>
          <a:xfrm>
            <a:off x="5547360" y="6583680"/>
            <a:ext cx="1097280" cy="182880"/>
          </a:xfrm>
          <a:prstGeom prst="rect">
            <a:avLst/>
          </a:prstGeom>
        </p:spPr>
      </p:pic>
    </p:spTree>
    <p:extLst>
      <p:ext uri="{BB962C8B-B14F-4D97-AF65-F5344CB8AC3E}">
        <p14:creationId xmlns:p14="http://schemas.microsoft.com/office/powerpoint/2010/main" val="262445964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ransition>
    <p:fade/>
  </p:transition>
  <p:hf hdr="0" dt="0"/>
  <p:txStyles>
    <p:titleStyle>
      <a:lvl1pPr algn="l" defTabSz="914400" rtl="0" eaLnBrk="1" latinLnBrk="0" hangingPunct="1">
        <a:lnSpc>
          <a:spcPct val="100000"/>
        </a:lnSpc>
        <a:spcBef>
          <a:spcPct val="0"/>
        </a:spcBef>
        <a:buNone/>
        <a:defRPr sz="40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1838754" y="6655438"/>
            <a:ext cx="353245" cy="202869"/>
          </a:xfrm>
          <a:prstGeom prst="rect">
            <a:avLst/>
          </a:prstGeom>
          <a:ln>
            <a:noFill/>
          </a:ln>
        </p:spPr>
        <p:txBody>
          <a:bodyPr vert="horz" lIns="91440" tIns="45720" rIns="91440" bIns="45720" rtlCol="0" anchor="ctr"/>
          <a:lstStyle>
            <a:lvl1pPr algn="r">
              <a:defRPr sz="800">
                <a:solidFill>
                  <a:schemeClr val="bg1">
                    <a:lumMod val="50000"/>
                  </a:schemeClr>
                </a:solidFill>
                <a:latin typeface="SF Pro Display" panose="00000500000000000000" pitchFamily="2" charset="0"/>
                <a:ea typeface="SF Pro Display" panose="00000500000000000000" pitchFamily="2" charset="0"/>
                <a:cs typeface="Arial" charset="0"/>
              </a:defRPr>
            </a:lvl1pPr>
          </a:lstStyle>
          <a:p>
            <a:fld id="{9263E5DD-7D79-AA4C-A3D2-BC89EDB73164}" type="slidenum">
              <a:rPr lang="en-US" smtClean="0"/>
              <a:pPr/>
              <a:t>‹#›</a:t>
            </a:fld>
            <a:endParaRPr lang="en-US"/>
          </a:p>
        </p:txBody>
      </p:sp>
      <p:sp>
        <p:nvSpPr>
          <p:cNvPr id="10" name="Slide Number Placeholder 5"/>
          <p:cNvSpPr txBox="1">
            <a:spLocks/>
          </p:cNvSpPr>
          <p:nvPr/>
        </p:nvSpPr>
        <p:spPr>
          <a:xfrm>
            <a:off x="9153084" y="6655438"/>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700">
                <a:solidFill>
                  <a:schemeClr val="bg1">
                    <a:lumMod val="50000"/>
                  </a:schemeClr>
                </a:solidFill>
                <a:latin typeface="SF Pro Display" panose="00000500000000000000" pitchFamily="2" charset="0"/>
                <a:ea typeface="SF Pro Display" panose="00000500000000000000" pitchFamily="2" charset="0"/>
              </a:rPr>
              <a:t>Copyright </a:t>
            </a:r>
            <a:r>
              <a:rPr lang="de-DE" sz="700">
                <a:solidFill>
                  <a:schemeClr val="bg1">
                    <a:lumMod val="50000"/>
                  </a:schemeClr>
                </a:solidFill>
                <a:latin typeface="SF Pro Display" panose="00000500000000000000" pitchFamily="2" charset="0"/>
                <a:ea typeface="SF Pro Display" panose="00000500000000000000" pitchFamily="2" charset="0"/>
              </a:rPr>
              <a:t>© Lantronix 2020. All rights reserved.</a:t>
            </a:r>
            <a:endParaRPr lang="en-US" sz="700">
              <a:solidFill>
                <a:schemeClr val="bg1">
                  <a:lumMod val="50000"/>
                </a:schemeClr>
              </a:solidFill>
              <a:latin typeface="SF Pro Display" panose="00000500000000000000" pitchFamily="2" charset="0"/>
              <a:ea typeface="SF Pro Display" panose="00000500000000000000" pitchFamily="2" charset="0"/>
            </a:endParaRPr>
          </a:p>
        </p:txBody>
      </p:sp>
      <p:sp>
        <p:nvSpPr>
          <p:cNvPr id="12" name="Slide Number Placeholder 5"/>
          <p:cNvSpPr txBox="1">
            <a:spLocks/>
          </p:cNvSpPr>
          <p:nvPr/>
        </p:nvSpPr>
        <p:spPr>
          <a:xfrm>
            <a:off x="0" y="6655437"/>
            <a:ext cx="2743200" cy="202869"/>
          </a:xfrm>
          <a:prstGeom prst="rect">
            <a:avLst/>
          </a:prstGeom>
          <a:ln>
            <a:noFill/>
          </a:ln>
        </p:spPr>
        <p:txBody>
          <a:bodyPr vert="horz" lIns="91440" tIns="45720" rIns="91440" bIns="45720" rtlCol="0" anchor="ctr"/>
          <a:lstStyle>
            <a:defPPr>
              <a:defRPr lang="en-US"/>
            </a:defPPr>
            <a:lvl1pPr marL="0" algn="r" defTabSz="914400" rtl="0" eaLnBrk="1" latinLnBrk="0" hangingPunct="1">
              <a:defRPr sz="800" kern="1200">
                <a:solidFill>
                  <a:schemeClr val="tx1"/>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700">
                <a:solidFill>
                  <a:schemeClr val="bg1">
                    <a:lumMod val="50000"/>
                  </a:schemeClr>
                </a:solidFill>
                <a:latin typeface="SF Pro Display" panose="00000500000000000000" pitchFamily="2" charset="0"/>
                <a:ea typeface="SF Pro Display" panose="00000500000000000000" pitchFamily="2" charset="0"/>
              </a:rPr>
              <a:t>COMPANY CONFIDENTIAL</a:t>
            </a:r>
          </a:p>
        </p:txBody>
      </p:sp>
      <p:pic>
        <p:nvPicPr>
          <p:cNvPr id="5" name="Graphic 4">
            <a:extLst>
              <a:ext uri="{FF2B5EF4-FFF2-40B4-BE49-F238E27FC236}">
                <a16:creationId xmlns:a16="http://schemas.microsoft.com/office/drawing/2014/main" id="{36A12855-6780-47A3-9CB1-BEF2EEC594B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638800" y="6682638"/>
            <a:ext cx="731520" cy="121920"/>
          </a:xfrm>
          <a:prstGeom prst="rect">
            <a:avLst/>
          </a:prstGeom>
        </p:spPr>
      </p:pic>
      <p:sp>
        <p:nvSpPr>
          <p:cNvPr id="7" name="Text Placeholder 6">
            <a:extLst>
              <a:ext uri="{FF2B5EF4-FFF2-40B4-BE49-F238E27FC236}">
                <a16:creationId xmlns:a16="http://schemas.microsoft.com/office/drawing/2014/main" id="{92111628-4FC5-4044-8D39-578C1587C8A7}"/>
              </a:ext>
            </a:extLst>
          </p:cNvPr>
          <p:cNvSpPr>
            <a:spLocks noGrp="1"/>
          </p:cNvSpPr>
          <p:nvPr>
            <p:ph type="body" idx="1"/>
          </p:nvPr>
        </p:nvSpPr>
        <p:spPr>
          <a:xfrm>
            <a:off x="914400" y="2286000"/>
            <a:ext cx="10515600" cy="3840480"/>
          </a:xfrm>
          <a:prstGeom prst="rect">
            <a:avLst/>
          </a:prstGeom>
        </p:spPr>
        <p:txBody>
          <a:bodyPr vert="horz" lIns="91440" tIns="45720" rIns="91440" bIns="45720" rtlCol="0">
            <a:normAutofit/>
          </a:bodyPr>
          <a:lstStyle/>
          <a:p>
            <a:pPr lvl="0"/>
            <a:r>
              <a:rPr lang="en-US"/>
              <a:t>Click to edit Master text styles</a:t>
            </a:r>
          </a:p>
        </p:txBody>
      </p:sp>
      <p:sp>
        <p:nvSpPr>
          <p:cNvPr id="3" name="Title Placeholder 2">
            <a:extLst>
              <a:ext uri="{FF2B5EF4-FFF2-40B4-BE49-F238E27FC236}">
                <a16:creationId xmlns:a16="http://schemas.microsoft.com/office/drawing/2014/main" id="{795E57E7-8C05-413D-9E9D-3D53DB0B74D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07510600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p:fade/>
  </p:transition>
  <p:hf hdr="0" dt="0"/>
  <p:txStyles>
    <p:titleStyle>
      <a:lvl1pPr algn="l" defTabSz="914400" rtl="0" eaLnBrk="1" latinLnBrk="0" hangingPunct="1">
        <a:lnSpc>
          <a:spcPct val="100000"/>
        </a:lnSpc>
        <a:spcBef>
          <a:spcPct val="0"/>
        </a:spcBef>
        <a:buNone/>
        <a:defRPr sz="3200" b="1" i="0" kern="1200">
          <a:solidFill>
            <a:srgbClr val="848991"/>
          </a:solidFill>
          <a:latin typeface="SF Pro Display" panose="00000500000000000000" pitchFamily="2" charset="0"/>
          <a:ea typeface="SF Pro Display" panose="00000500000000000000" pitchFamily="2" charset="0"/>
          <a:cs typeface="Arial" charset="0"/>
        </a:defRPr>
      </a:lvl1pPr>
    </p:titleStyle>
    <p:body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4.jpeg"/><Relationship Id="rId3" Type="http://schemas.openxmlformats.org/officeDocument/2006/relationships/image" Target="../media/image48.png"/><Relationship Id="rId7" Type="http://schemas.openxmlformats.org/officeDocument/2006/relationships/image" Target="../media/image51.jpe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8.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slide" Target="slide22.xml"/><Relationship Id="rId5" Type="http://schemas.openxmlformats.org/officeDocument/2006/relationships/slide" Target="slide13.xml"/><Relationship Id="rId15" Type="http://schemas.openxmlformats.org/officeDocument/2006/relationships/image" Target="../media/image56.png"/><Relationship Id="rId10" Type="http://schemas.openxmlformats.org/officeDocument/2006/relationships/slide" Target="slide18.xml"/><Relationship Id="rId4" Type="http://schemas.openxmlformats.org/officeDocument/2006/relationships/image" Target="../media/image49.png"/><Relationship Id="rId9" Type="http://schemas.openxmlformats.org/officeDocument/2006/relationships/slide" Target="slide23.xml"/><Relationship Id="rId14" Type="http://schemas.openxmlformats.org/officeDocument/2006/relationships/image" Target="../media/image55.tiff"/></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slide" Target="slide23.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svg"/><Relationship Id="rId12" Type="http://schemas.openxmlformats.org/officeDocument/2006/relationships/image" Target="../media/image37.svg"/><Relationship Id="rId17" Type="http://schemas.openxmlformats.org/officeDocument/2006/relationships/image" Target="../media/image42.svg"/><Relationship Id="rId2" Type="http://schemas.openxmlformats.org/officeDocument/2006/relationships/notesSlide" Target="../notesSlides/notesSlide4.xml"/><Relationship Id="rId16"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sv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04D3E0A-A87E-41AE-9A05-745C90AE8C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6545" y="2398540"/>
            <a:ext cx="7096125" cy="3248025"/>
          </a:xfrm>
          <a:prstGeom prst="rect">
            <a:avLst/>
          </a:prstGeom>
        </p:spPr>
      </p:pic>
      <p:sp>
        <p:nvSpPr>
          <p:cNvPr id="9" name="Title 8">
            <a:extLst>
              <a:ext uri="{FF2B5EF4-FFF2-40B4-BE49-F238E27FC236}">
                <a16:creationId xmlns:a16="http://schemas.microsoft.com/office/drawing/2014/main" id="{7B033673-7B5F-4728-9A2C-2C71DBB5B4CA}"/>
              </a:ext>
            </a:extLst>
          </p:cNvPr>
          <p:cNvSpPr>
            <a:spLocks noGrp="1"/>
          </p:cNvSpPr>
          <p:nvPr>
            <p:ph type="title"/>
          </p:nvPr>
        </p:nvSpPr>
        <p:spPr/>
        <p:txBody>
          <a:bodyPr/>
          <a:lstStyle/>
          <a:p>
            <a:r>
              <a:rPr kumimoji="0" lang="en-US" sz="7200" b="1" i="0" u="none" strike="noStrike" kern="1200" cap="none" spc="0" normalizeH="0" baseline="0" noProof="0" dirty="0">
                <a:ln>
                  <a:noFill/>
                </a:ln>
                <a:solidFill>
                  <a:srgbClr val="848991"/>
                </a:solidFill>
                <a:effectLst/>
                <a:uLnTx/>
                <a:uFillTx/>
                <a:latin typeface="SF Pro Display" panose="00000500000000000000" pitchFamily="2" charset="0"/>
                <a:ea typeface="SF Pro Display" panose="00000500000000000000" pitchFamily="2" charset="0"/>
                <a:cs typeface="Arial" charset="0"/>
              </a:rPr>
              <a:t>Lantronix</a:t>
            </a:r>
            <a:endParaRPr lang="en-US" dirty="0"/>
          </a:p>
        </p:txBody>
      </p:sp>
      <p:sp>
        <p:nvSpPr>
          <p:cNvPr id="11" name="Text Placeholder 10">
            <a:extLst>
              <a:ext uri="{FF2B5EF4-FFF2-40B4-BE49-F238E27FC236}">
                <a16:creationId xmlns:a16="http://schemas.microsoft.com/office/drawing/2014/main" id="{C19F4CCE-4C02-4B25-9215-67DE3BECE080}"/>
              </a:ext>
            </a:extLst>
          </p:cNvPr>
          <p:cNvSpPr>
            <a:spLocks noGrp="1"/>
          </p:cNvSpPr>
          <p:nvPr>
            <p:ph type="body" sz="quarter" idx="13"/>
          </p:nvPr>
        </p:nvSpPr>
        <p:spPr>
          <a:xfrm>
            <a:off x="1524000" y="2440744"/>
            <a:ext cx="5486400" cy="1371600"/>
          </a:xfrm>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cs typeface="Arial" charset="0"/>
              </a:rPr>
              <a:t>Turnkey</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cs typeface="Arial" charset="0"/>
              </a:rPr>
              <a:t>IoT Solutions.</a:t>
            </a:r>
          </a:p>
          <a:p>
            <a:endParaRPr lang="en-US" dirty="0"/>
          </a:p>
        </p:txBody>
      </p:sp>
    </p:spTree>
    <p:extLst>
      <p:ext uri="{BB962C8B-B14F-4D97-AF65-F5344CB8AC3E}">
        <p14:creationId xmlns:p14="http://schemas.microsoft.com/office/powerpoint/2010/main" val="57280061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798E3A-F330-404F-A3C3-597924521640}"/>
              </a:ext>
            </a:extLst>
          </p:cNvPr>
          <p:cNvPicPr>
            <a:picLocks noChangeAspect="1"/>
          </p:cNvPicPr>
          <p:nvPr/>
        </p:nvPicPr>
        <p:blipFill>
          <a:blip r:embed="rId3"/>
          <a:stretch>
            <a:fillRect/>
          </a:stretch>
        </p:blipFill>
        <p:spPr>
          <a:xfrm>
            <a:off x="6330429" y="3072461"/>
            <a:ext cx="5029200" cy="2506213"/>
          </a:xfrm>
          <a:prstGeom prst="rect">
            <a:avLst/>
          </a:prstGeom>
        </p:spPr>
      </p:pic>
      <p:sp>
        <p:nvSpPr>
          <p:cNvPr id="2" name="Title 1">
            <a:extLst>
              <a:ext uri="{FF2B5EF4-FFF2-40B4-BE49-F238E27FC236}">
                <a16:creationId xmlns:a16="http://schemas.microsoft.com/office/drawing/2014/main" id="{3518C642-6A4F-40FD-ACE6-77C6A47708E2}"/>
              </a:ext>
            </a:extLst>
          </p:cNvPr>
          <p:cNvSpPr>
            <a:spLocks noGrp="1"/>
          </p:cNvSpPr>
          <p:nvPr>
            <p:ph type="title"/>
          </p:nvPr>
        </p:nvSpPr>
        <p:spPr/>
        <p:txBody>
          <a:bodyPr/>
          <a:lstStyle/>
          <a:p>
            <a:r>
              <a:rPr lang="en-US" dirty="0"/>
              <a:t>Support Services</a:t>
            </a:r>
          </a:p>
        </p:txBody>
      </p:sp>
      <p:sp>
        <p:nvSpPr>
          <p:cNvPr id="27" name="Text Placeholder 26">
            <a:extLst>
              <a:ext uri="{FF2B5EF4-FFF2-40B4-BE49-F238E27FC236}">
                <a16:creationId xmlns:a16="http://schemas.microsoft.com/office/drawing/2014/main" id="{33F6C1E0-A888-455A-85DB-FC67BA537080}"/>
              </a:ext>
            </a:extLst>
          </p:cNvPr>
          <p:cNvSpPr>
            <a:spLocks noGrp="1"/>
          </p:cNvSpPr>
          <p:nvPr>
            <p:ph type="body" sz="quarter" idx="12"/>
          </p:nvPr>
        </p:nvSpPr>
        <p:spPr/>
        <p:txBody>
          <a:bodyPr/>
          <a:lstStyle/>
          <a:p>
            <a:r>
              <a:rPr lang="en-US" dirty="0">
                <a:solidFill>
                  <a:srgbClr val="36383B"/>
                </a:solidFill>
                <a:latin typeface="+mn-lt"/>
              </a:rPr>
              <a:t>W</a:t>
            </a:r>
            <a:r>
              <a:rPr lang="en-US" b="1" dirty="0">
                <a:solidFill>
                  <a:srgbClr val="36383B"/>
                </a:solidFill>
                <a:latin typeface="+mn-lt"/>
              </a:rPr>
              <a:t>e care about your success. </a:t>
            </a:r>
            <a:r>
              <a:rPr lang="en-US" sz="3200" b="1" dirty="0">
                <a:solidFill>
                  <a:srgbClr val="36383B"/>
                </a:solidFill>
              </a:rPr>
              <a:t>Our scalable support is available for the type of care and service you require.</a:t>
            </a:r>
          </a:p>
          <a:p>
            <a:endParaRPr lang="en-US" b="1" dirty="0">
              <a:solidFill>
                <a:srgbClr val="36383B"/>
              </a:solidFill>
              <a:latin typeface="+mn-lt"/>
            </a:endParaRPr>
          </a:p>
        </p:txBody>
      </p:sp>
      <p:sp>
        <p:nvSpPr>
          <p:cNvPr id="3" name="Text Placeholder 2">
            <a:extLst>
              <a:ext uri="{FF2B5EF4-FFF2-40B4-BE49-F238E27FC236}">
                <a16:creationId xmlns:a16="http://schemas.microsoft.com/office/drawing/2014/main" id="{99CDF5AD-ACFC-40C0-A5CE-767AABD086A0}"/>
              </a:ext>
            </a:extLst>
          </p:cNvPr>
          <p:cNvSpPr>
            <a:spLocks noGrp="1"/>
          </p:cNvSpPr>
          <p:nvPr>
            <p:ph sz="quarter" idx="13"/>
          </p:nvPr>
        </p:nvSpPr>
        <p:spPr>
          <a:xfrm>
            <a:off x="1005840" y="2651760"/>
            <a:ext cx="4846320" cy="3474720"/>
          </a:xfrm>
        </p:spPr>
        <p:txBody>
          <a:bodyPr anchor="t">
            <a:noAutofit/>
          </a:bodyPr>
          <a:lstStyle/>
          <a:p>
            <a:pPr>
              <a:lnSpc>
                <a:spcPct val="100000"/>
              </a:lnSpc>
              <a:spcBef>
                <a:spcPts val="0"/>
              </a:spcBef>
              <a:spcAft>
                <a:spcPts val="600"/>
              </a:spcAft>
            </a:pPr>
            <a:r>
              <a:rPr lang="en-US" sz="1600" b="1">
                <a:solidFill>
                  <a:srgbClr val="36383B"/>
                </a:solidFill>
              </a:rPr>
              <a:t>SUPPORT SERVICES OPTIONS</a:t>
            </a:r>
          </a:p>
          <a:p>
            <a:pPr>
              <a:lnSpc>
                <a:spcPct val="100000"/>
              </a:lnSpc>
              <a:spcBef>
                <a:spcPts val="0"/>
              </a:spcBef>
              <a:spcAft>
                <a:spcPts val="600"/>
              </a:spcAft>
            </a:pPr>
            <a:r>
              <a:rPr lang="en-US" sz="1600" b="1">
                <a:solidFill>
                  <a:srgbClr val="36383B"/>
                </a:solidFill>
              </a:rPr>
              <a:t>Standard</a:t>
            </a:r>
          </a:p>
          <a:p>
            <a:pPr>
              <a:lnSpc>
                <a:spcPct val="100000"/>
              </a:lnSpc>
              <a:spcBef>
                <a:spcPts val="0"/>
              </a:spcBef>
              <a:spcAft>
                <a:spcPts val="600"/>
              </a:spcAft>
            </a:pPr>
            <a:r>
              <a:rPr lang="en-US" sz="1400">
                <a:solidFill>
                  <a:srgbClr val="36383B"/>
                </a:solidFill>
              </a:rPr>
              <a:t>A three-year warranty is provided with 24/7 online help and can be extended with a ConsoleFlow subscription for up to seven years at no additional charge.</a:t>
            </a:r>
          </a:p>
          <a:p>
            <a:pPr>
              <a:lnSpc>
                <a:spcPct val="100000"/>
              </a:lnSpc>
              <a:spcBef>
                <a:spcPts val="0"/>
              </a:spcBef>
              <a:spcAft>
                <a:spcPts val="600"/>
              </a:spcAft>
            </a:pPr>
            <a:r>
              <a:rPr lang="en-US" sz="1600" b="1">
                <a:solidFill>
                  <a:srgbClr val="36383B"/>
                </a:solidFill>
                <a:ea typeface="SF Pro Display" panose="00000500000000000000" pitchFamily="2" charset="0"/>
              </a:rPr>
              <a:t>Premium</a:t>
            </a:r>
          </a:p>
          <a:p>
            <a:pPr>
              <a:lnSpc>
                <a:spcPct val="100000"/>
              </a:lnSpc>
              <a:spcBef>
                <a:spcPts val="0"/>
              </a:spcBef>
              <a:spcAft>
                <a:spcPts val="600"/>
              </a:spcAft>
            </a:pPr>
            <a:r>
              <a:rPr lang="en-US" sz="1400">
                <a:solidFill>
                  <a:srgbClr val="36383B"/>
                </a:solidFill>
              </a:rPr>
              <a:t>Extends the warranty to seven years with advanced replacement and 24/7 tech support. Requires a ConsoleFlow subscription.</a:t>
            </a:r>
          </a:p>
          <a:p>
            <a:pPr>
              <a:lnSpc>
                <a:spcPct val="100000"/>
              </a:lnSpc>
              <a:spcBef>
                <a:spcPts val="0"/>
              </a:spcBef>
              <a:spcAft>
                <a:spcPts val="600"/>
              </a:spcAft>
            </a:pPr>
            <a:r>
              <a:rPr lang="en-US" sz="1600" b="1">
                <a:solidFill>
                  <a:srgbClr val="36383B"/>
                </a:solidFill>
                <a:ea typeface="SF Pro Display" panose="00000500000000000000" pitchFamily="2" charset="0"/>
              </a:rPr>
              <a:t>Enterprise</a:t>
            </a:r>
          </a:p>
          <a:p>
            <a:pPr>
              <a:lnSpc>
                <a:spcPct val="100000"/>
              </a:lnSpc>
              <a:spcBef>
                <a:spcPts val="0"/>
              </a:spcBef>
              <a:spcAft>
                <a:spcPts val="600"/>
              </a:spcAft>
            </a:pPr>
            <a:r>
              <a:rPr lang="en-US" sz="1400">
                <a:solidFill>
                  <a:srgbClr val="36383B"/>
                </a:solidFill>
              </a:rPr>
              <a:t>A custom SLA is available for any additional requirements and care that are beyond our premium offering.</a:t>
            </a:r>
            <a:endParaRPr lang="en-US" sz="1400">
              <a:solidFill>
                <a:srgbClr val="36383B"/>
              </a:solidFill>
              <a:ea typeface="SF Pro Display" panose="00000500000000000000" pitchFamily="2" charset="0"/>
            </a:endParaRPr>
          </a:p>
        </p:txBody>
      </p:sp>
      <p:sp>
        <p:nvSpPr>
          <p:cNvPr id="9" name="Text Placeholder 2">
            <a:extLst>
              <a:ext uri="{FF2B5EF4-FFF2-40B4-BE49-F238E27FC236}">
                <a16:creationId xmlns:a16="http://schemas.microsoft.com/office/drawing/2014/main" id="{C40CEF29-C02D-48F2-8BFF-45F0CCFB1A22}"/>
              </a:ext>
            </a:extLst>
          </p:cNvPr>
          <p:cNvSpPr txBox="1">
            <a:spLocks/>
          </p:cNvSpPr>
          <p:nvPr/>
        </p:nvSpPr>
        <p:spPr>
          <a:xfrm>
            <a:off x="5943599" y="5669280"/>
            <a:ext cx="6248401" cy="64008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srgbClr val="36383B"/>
                </a:solidFill>
                <a:effectLst/>
                <a:uLnTx/>
                <a:uFillTx/>
                <a:latin typeface="SF Pro Display" panose="00000500000000000000" pitchFamily="2" charset="0"/>
                <a:ea typeface="SF Pro Display" panose="00000500000000000000" pitchFamily="2" charset="0"/>
                <a:cs typeface="Arial" charset="0"/>
              </a:rPr>
              <a:t>We can grow with you!</a:t>
            </a:r>
            <a:endParaRPr kumimoji="0" lang="en-US" sz="1800" b="1" i="0" u="none" strike="noStrike" kern="1200" cap="none" spc="0" normalizeH="0" baseline="0" noProof="0" dirty="0">
              <a:ln>
                <a:noFill/>
              </a:ln>
              <a:solidFill>
                <a:srgbClr val="848991"/>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11622259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33D4A-0D97-4D33-878D-4893A08A4076}"/>
              </a:ext>
            </a:extLst>
          </p:cNvPr>
          <p:cNvSpPr>
            <a:spLocks noGrp="1"/>
          </p:cNvSpPr>
          <p:nvPr>
            <p:ph type="title"/>
          </p:nvPr>
        </p:nvSpPr>
        <p:spPr>
          <a:xfrm>
            <a:off x="1066800" y="1709738"/>
            <a:ext cx="10515600" cy="2852737"/>
          </a:xfrm>
        </p:spPr>
        <p:txBody>
          <a:bodyPr/>
          <a:lstStyle/>
          <a:p>
            <a:r>
              <a:rPr lang="en-US" sz="4800" dirty="0"/>
              <a:t>Mobility</a:t>
            </a:r>
            <a:br>
              <a:rPr lang="en-US" sz="4800" dirty="0"/>
            </a:br>
            <a:r>
              <a:rPr lang="en-US" sz="4800" dirty="0">
                <a:solidFill>
                  <a:srgbClr val="848991"/>
                </a:solidFill>
              </a:rPr>
              <a:t>Hardware</a:t>
            </a:r>
          </a:p>
        </p:txBody>
      </p:sp>
      <p:sp>
        <p:nvSpPr>
          <p:cNvPr id="2" name="Slide Number Placeholder 1">
            <a:extLst>
              <a:ext uri="{FF2B5EF4-FFF2-40B4-BE49-F238E27FC236}">
                <a16:creationId xmlns:a16="http://schemas.microsoft.com/office/drawing/2014/main" id="{BA6DF772-BEE4-4848-BB05-C55B1D51C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5863120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1442D-DD32-4839-90B3-E9504076CC9D}"/>
              </a:ext>
            </a:extLst>
          </p:cNvPr>
          <p:cNvSpPr>
            <a:spLocks noGrp="1"/>
          </p:cNvSpPr>
          <p:nvPr>
            <p:ph type="sldNum" sz="quarter" idx="10"/>
          </p:nvPr>
        </p:nvSpPr>
        <p:spPr/>
        <p:txBody>
          <a:bodyPr/>
          <a:lstStyle/>
          <a:p>
            <a:fld id="{9263E5DD-7D79-AA4C-A3D2-BC89EDB73164}" type="slidenum">
              <a:rPr lang="en-US" smtClean="0"/>
              <a:t>12</a:t>
            </a:fld>
            <a:endParaRPr lang="en-US"/>
          </a:p>
        </p:txBody>
      </p:sp>
      <p:sp>
        <p:nvSpPr>
          <p:cNvPr id="2" name="Title 1">
            <a:extLst>
              <a:ext uri="{FF2B5EF4-FFF2-40B4-BE49-F238E27FC236}">
                <a16:creationId xmlns:a16="http://schemas.microsoft.com/office/drawing/2014/main" id="{36B32CC0-4DE3-45D1-AC86-460EC1A9FA35}"/>
              </a:ext>
            </a:extLst>
          </p:cNvPr>
          <p:cNvSpPr>
            <a:spLocks noGrp="1"/>
          </p:cNvSpPr>
          <p:nvPr>
            <p:ph type="title"/>
          </p:nvPr>
        </p:nvSpPr>
        <p:spPr/>
        <p:txBody>
          <a:bodyPr anchor="t">
            <a:noAutofit/>
          </a:bodyPr>
          <a:lstStyle/>
          <a:p>
            <a:pPr algn="l"/>
            <a:r>
              <a:rPr lang="en-US" sz="4000" dirty="0">
                <a:solidFill>
                  <a:srgbClr val="848991"/>
                </a:solidFill>
                <a:latin typeface="SF Pro Display" panose="00000500000000000000" pitchFamily="2" charset="0"/>
                <a:ea typeface="SF Pro Display" panose="00000500000000000000" pitchFamily="2" charset="0"/>
              </a:rPr>
              <a:t>Solutions</a:t>
            </a:r>
            <a:br>
              <a:rPr lang="en-US" sz="4000" dirty="0">
                <a:latin typeface="SF Pro Display" panose="00000500000000000000" pitchFamily="2" charset="0"/>
                <a:ea typeface="SF Pro Display" panose="00000500000000000000" pitchFamily="2" charset="0"/>
              </a:rPr>
            </a:br>
            <a:r>
              <a:rPr lang="en-US" dirty="0">
                <a:solidFill>
                  <a:srgbClr val="36383B"/>
                </a:solidFill>
                <a:latin typeface="SF Pro Display" panose="00000500000000000000" pitchFamily="2" charset="0"/>
                <a:ea typeface="SF Pro Display" panose="00000500000000000000" pitchFamily="2" charset="0"/>
              </a:rPr>
              <a:t>Select the right </a:t>
            </a:r>
            <a:r>
              <a:rPr lang="en-US" dirty="0">
                <a:solidFill>
                  <a:schemeClr val="tx2"/>
                </a:solidFill>
                <a:latin typeface="SF Pro Display" panose="00000500000000000000" pitchFamily="2" charset="0"/>
                <a:ea typeface="SF Pro Display" panose="00000500000000000000" pitchFamily="2" charset="0"/>
              </a:rPr>
              <a:t>IoT device matching your solution.</a:t>
            </a:r>
            <a:endParaRPr lang="en-US" sz="4000" dirty="0">
              <a:solidFill>
                <a:schemeClr val="tx2"/>
              </a:solidFill>
              <a:latin typeface="SF Pro Display" panose="00000500000000000000" pitchFamily="2" charset="0"/>
              <a:ea typeface="SF Pro Display" panose="00000500000000000000" pitchFamily="2" charset="0"/>
            </a:endParaRPr>
          </a:p>
        </p:txBody>
      </p:sp>
      <p:sp>
        <p:nvSpPr>
          <p:cNvPr id="7" name="Rectangle 6">
            <a:extLst>
              <a:ext uri="{FF2B5EF4-FFF2-40B4-BE49-F238E27FC236}">
                <a16:creationId xmlns:a16="http://schemas.microsoft.com/office/drawing/2014/main" id="{3B8F7A8A-620D-4242-8609-F72BA27E651C}"/>
              </a:ext>
            </a:extLst>
          </p:cNvPr>
          <p:cNvSpPr/>
          <p:nvPr/>
        </p:nvSpPr>
        <p:spPr>
          <a:xfrm>
            <a:off x="3657600" y="3200400"/>
            <a:ext cx="2286000" cy="3200400"/>
          </a:xfrm>
          <a:prstGeom prst="rect">
            <a:avLst/>
          </a:prstGeom>
        </p:spPr>
        <p:txBody>
          <a:bodyPr wrap="square" anchor="t">
            <a:noAutofit/>
          </a:bodyPr>
          <a:lstStyle/>
          <a:p>
            <a:r>
              <a:rPr lang="en-US" sz="1200" b="1">
                <a:solidFill>
                  <a:srgbClr val="899397"/>
                </a:solidFill>
                <a:latin typeface="SF Pro Display" panose="00000500000000000000"/>
              </a:rPr>
              <a:t>Highly </a:t>
            </a:r>
            <a:r>
              <a:rPr lang="en-US" sz="1200" b="1">
                <a:solidFill>
                  <a:schemeClr val="tx2"/>
                </a:solidFill>
                <a:latin typeface="SF Pro Display" panose="00000500000000000000"/>
              </a:rPr>
              <a:t>customizable</a:t>
            </a:r>
            <a:r>
              <a:rPr lang="en-US" sz="1200" b="1">
                <a:solidFill>
                  <a:srgbClr val="899397"/>
                </a:solidFill>
                <a:latin typeface="SF Pro Display" panose="00000500000000000000"/>
              </a:rPr>
              <a:t> and compact vehicle telematics devices with 24/7 connectivity.</a:t>
            </a:r>
          </a:p>
          <a:p>
            <a:endParaRPr lang="en-US" sz="1200" b="1">
              <a:solidFill>
                <a:srgbClr val="899397"/>
              </a:solidFill>
              <a:latin typeface="SF Pro Display" panose="00000500000000000000"/>
            </a:endParaRPr>
          </a:p>
          <a:p>
            <a:r>
              <a:rPr lang="en-US" sz="1200" b="1">
                <a:solidFill>
                  <a:srgbClr val="899397"/>
                </a:solidFill>
                <a:latin typeface="SF Pro Display" panose="00000500000000000000"/>
              </a:rPr>
              <a:t>Centralized Management platform to </a:t>
            </a:r>
            <a:r>
              <a:rPr lang="en-US" sz="1200" b="1">
                <a:solidFill>
                  <a:schemeClr val="tx2"/>
                </a:solidFill>
                <a:latin typeface="SF Pro Display" panose="00000500000000000000"/>
              </a:rPr>
              <a:t>monitor</a:t>
            </a:r>
            <a:r>
              <a:rPr lang="en-US" sz="1200" b="1">
                <a:solidFill>
                  <a:srgbClr val="899397"/>
                </a:solidFill>
                <a:latin typeface="SF Pro Display" panose="00000500000000000000"/>
              </a:rPr>
              <a:t>, </a:t>
            </a:r>
            <a:r>
              <a:rPr lang="en-US" sz="1200" b="1">
                <a:solidFill>
                  <a:schemeClr val="tx2"/>
                </a:solidFill>
                <a:latin typeface="SF Pro Display" panose="00000500000000000000"/>
              </a:rPr>
              <a:t>maintain</a:t>
            </a:r>
            <a:r>
              <a:rPr lang="en-US" sz="1200" b="1">
                <a:solidFill>
                  <a:srgbClr val="899397"/>
                </a:solidFill>
                <a:latin typeface="SF Pro Display" panose="00000500000000000000"/>
              </a:rPr>
              <a:t>, and </a:t>
            </a:r>
            <a:r>
              <a:rPr lang="en-US" sz="1200" b="1">
                <a:solidFill>
                  <a:schemeClr val="tx2"/>
                </a:solidFill>
                <a:latin typeface="SF Pro Display" panose="00000500000000000000"/>
              </a:rPr>
              <a:t>control</a:t>
            </a:r>
            <a:r>
              <a:rPr lang="en-US" sz="1200" b="1">
                <a:solidFill>
                  <a:srgbClr val="899397"/>
                </a:solidFill>
                <a:latin typeface="SF Pro Display" panose="00000500000000000000"/>
              </a:rPr>
              <a:t> devices remotely.</a:t>
            </a:r>
          </a:p>
          <a:p>
            <a:endParaRPr lang="en-US" sz="1200" b="1">
              <a:solidFill>
                <a:srgbClr val="899397"/>
              </a:solidFill>
              <a:latin typeface="SF Pro Display" panose="00000500000000000000"/>
            </a:endParaRPr>
          </a:p>
          <a:p>
            <a:r>
              <a:rPr lang="en-US" sz="1200" b="1">
                <a:solidFill>
                  <a:srgbClr val="899397"/>
                </a:solidFill>
                <a:latin typeface="SF Pro Display" panose="00000500000000000000"/>
              </a:rPr>
              <a:t>Designed to meet </a:t>
            </a:r>
            <a:r>
              <a:rPr lang="en-US" sz="1200" b="1">
                <a:solidFill>
                  <a:schemeClr val="tx2"/>
                </a:solidFill>
                <a:latin typeface="SF Pro Display" panose="00000500000000000000"/>
              </a:rPr>
              <a:t>automotive</a:t>
            </a:r>
            <a:r>
              <a:rPr lang="en-US" sz="1200" b="1">
                <a:solidFill>
                  <a:srgbClr val="899397"/>
                </a:solidFill>
                <a:latin typeface="SF Pro Display" panose="00000500000000000000"/>
              </a:rPr>
              <a:t> standards specifications and demands.</a:t>
            </a:r>
          </a:p>
        </p:txBody>
      </p:sp>
      <p:sp>
        <p:nvSpPr>
          <p:cNvPr id="6" name="Rectangle 5">
            <a:extLst>
              <a:ext uri="{FF2B5EF4-FFF2-40B4-BE49-F238E27FC236}">
                <a16:creationId xmlns:a16="http://schemas.microsoft.com/office/drawing/2014/main" id="{AB69D2A9-24CE-44E0-A81D-38ACE18F697C}"/>
              </a:ext>
            </a:extLst>
          </p:cNvPr>
          <p:cNvSpPr/>
          <p:nvPr/>
        </p:nvSpPr>
        <p:spPr>
          <a:xfrm>
            <a:off x="6400800" y="3200400"/>
            <a:ext cx="2286000" cy="3200400"/>
          </a:xfrm>
          <a:prstGeom prst="rect">
            <a:avLst/>
          </a:prstGeom>
        </p:spPr>
        <p:txBody>
          <a:bodyPr wrap="square">
            <a:noAutofit/>
          </a:bodyPr>
          <a:lstStyle/>
          <a:p>
            <a:r>
              <a:rPr lang="en-US" sz="1200" b="1">
                <a:solidFill>
                  <a:srgbClr val="899397"/>
                </a:solidFill>
                <a:latin typeface="SF Pro Display" panose="00000500000000000000"/>
              </a:rPr>
              <a:t>Rapidly and securely connect industrial IoT </a:t>
            </a:r>
            <a:r>
              <a:rPr lang="en-US" sz="1200" b="1">
                <a:solidFill>
                  <a:schemeClr val="tx2"/>
                </a:solidFill>
                <a:latin typeface="SF Pro Display" panose="00000500000000000000"/>
              </a:rPr>
              <a:t>assets</a:t>
            </a:r>
            <a:r>
              <a:rPr lang="en-US" sz="1200" b="1">
                <a:solidFill>
                  <a:srgbClr val="899397"/>
                </a:solidFill>
                <a:latin typeface="SF Pro Display" panose="00000500000000000000"/>
              </a:rPr>
              <a:t> and </a:t>
            </a:r>
            <a:r>
              <a:rPr lang="en-US" sz="1200" b="1">
                <a:solidFill>
                  <a:schemeClr val="tx2"/>
                </a:solidFill>
                <a:latin typeface="SF Pro Display" panose="00000500000000000000"/>
              </a:rPr>
              <a:t>data</a:t>
            </a:r>
            <a:r>
              <a:rPr lang="en-US" sz="1200" b="1">
                <a:solidFill>
                  <a:srgbClr val="899397"/>
                </a:solidFill>
                <a:latin typeface="SF Pro Display" panose="00000500000000000000"/>
              </a:rPr>
              <a:t> to the enterprise network.</a:t>
            </a:r>
            <a:endParaRPr lang="en-US" sz="1200" b="1">
              <a:solidFill>
                <a:srgbClr val="899397"/>
              </a:solidFill>
              <a:latin typeface="SF Pro Display" panose="00000500000000000000"/>
              <a:ea typeface="SF Pro Display" panose="00000500000000000000" pitchFamily="2" charset="0"/>
            </a:endParaRPr>
          </a:p>
          <a:p>
            <a:endParaRPr lang="en-US" sz="1200" b="1">
              <a:solidFill>
                <a:srgbClr val="899397"/>
              </a:solidFill>
              <a:latin typeface="SF Pro Display" panose="00000500000000000000" pitchFamily="2" charset="0"/>
              <a:ea typeface="SF Pro Display" panose="00000500000000000000" pitchFamily="2" charset="0"/>
            </a:endParaRPr>
          </a:p>
          <a:p>
            <a:r>
              <a:rPr lang="en-US" sz="1200" b="1">
                <a:solidFill>
                  <a:srgbClr val="899397"/>
                </a:solidFill>
                <a:latin typeface="SF Pro Display" panose="00000500000000000000" pitchFamily="2" charset="0"/>
              </a:rPr>
              <a:t>Multiple device </a:t>
            </a:r>
            <a:r>
              <a:rPr lang="en-US" sz="1200" b="1">
                <a:solidFill>
                  <a:schemeClr val="tx2"/>
                </a:solidFill>
                <a:latin typeface="SF Pro Display" panose="00000500000000000000" pitchFamily="2" charset="0"/>
              </a:rPr>
              <a:t>interface</a:t>
            </a:r>
            <a:r>
              <a:rPr lang="en-US" sz="1200" b="1">
                <a:solidFill>
                  <a:srgbClr val="899397"/>
                </a:solidFill>
                <a:latin typeface="SF Pro Display" panose="00000500000000000000" pitchFamily="2" charset="0"/>
              </a:rPr>
              <a:t> </a:t>
            </a:r>
            <a:r>
              <a:rPr lang="en-US" sz="1200" b="1">
                <a:solidFill>
                  <a:schemeClr val="tx2"/>
                </a:solidFill>
                <a:latin typeface="SF Pro Display" panose="00000500000000000000" pitchFamily="2" charset="0"/>
              </a:rPr>
              <a:t>options</a:t>
            </a:r>
            <a:r>
              <a:rPr lang="en-US" sz="1200" b="1">
                <a:solidFill>
                  <a:srgbClr val="899397"/>
                </a:solidFill>
                <a:latin typeface="SF Pro Display" panose="00000500000000000000" pitchFamily="2" charset="0"/>
              </a:rPr>
              <a:t> quickly deliver </a:t>
            </a:r>
            <a:r>
              <a:rPr lang="en-US" sz="1200" b="1">
                <a:solidFill>
                  <a:srgbClr val="899397"/>
                </a:solidFill>
                <a:latin typeface="SF Pro Display" panose="00000500000000000000"/>
              </a:rPr>
              <a:t>business-critical asset data </a:t>
            </a:r>
            <a:r>
              <a:rPr lang="en-US" sz="1200" b="1">
                <a:solidFill>
                  <a:schemeClr val="tx2"/>
                </a:solidFill>
                <a:latin typeface="SF Pro Display" panose="00000500000000000000"/>
              </a:rPr>
              <a:t>securely</a:t>
            </a:r>
            <a:r>
              <a:rPr lang="en-US" sz="1200" b="1">
                <a:solidFill>
                  <a:srgbClr val="899397"/>
                </a:solidFill>
                <a:latin typeface="SF Pro Display" panose="00000500000000000000"/>
              </a:rPr>
              <a:t> to the public or private cloud network.</a:t>
            </a:r>
          </a:p>
          <a:p>
            <a:endParaRPr lang="en-US" sz="1200" b="1">
              <a:solidFill>
                <a:srgbClr val="899397"/>
              </a:solidFill>
              <a:latin typeface="SF Pro Display" panose="00000500000000000000"/>
            </a:endParaRPr>
          </a:p>
          <a:p>
            <a:r>
              <a:rPr lang="en-US" sz="1200" b="1">
                <a:solidFill>
                  <a:srgbClr val="899397"/>
                </a:solidFill>
                <a:latin typeface="SF Pro Display" panose="00000500000000000000"/>
              </a:rPr>
              <a:t>Centralized management platform with </a:t>
            </a:r>
            <a:r>
              <a:rPr lang="en-US" sz="1200" b="1">
                <a:solidFill>
                  <a:schemeClr val="tx2"/>
                </a:solidFill>
                <a:latin typeface="SF Pro Display" panose="00000500000000000000"/>
              </a:rPr>
              <a:t>zero touch provisioning</a:t>
            </a:r>
            <a:r>
              <a:rPr lang="en-US" sz="1200" b="1">
                <a:solidFill>
                  <a:srgbClr val="899397"/>
                </a:solidFill>
                <a:latin typeface="SF Pro Display" panose="00000500000000000000"/>
              </a:rPr>
              <a:t> for easy  automated deployments.</a:t>
            </a:r>
            <a:endParaRPr lang="en-US" sz="1200" b="1">
              <a:solidFill>
                <a:srgbClr val="899397"/>
              </a:solidFill>
              <a:latin typeface="SF Pro Display" panose="00000500000000000000"/>
              <a:ea typeface="SF Pro Display" panose="00000500000000000000" pitchFamily="2" charset="0"/>
            </a:endParaRPr>
          </a:p>
          <a:p>
            <a:endParaRPr lang="en-US" b="1">
              <a:solidFill>
                <a:srgbClr val="899397"/>
              </a:solidFill>
              <a:latin typeface="SF Pro Display" panose="00000500000000000000" pitchFamily="2" charset="0"/>
              <a:ea typeface="SF Pro Display" panose="00000500000000000000" pitchFamily="2" charset="0"/>
            </a:endParaRPr>
          </a:p>
        </p:txBody>
      </p:sp>
      <p:grpSp>
        <p:nvGrpSpPr>
          <p:cNvPr id="17" name="Group 16">
            <a:extLst>
              <a:ext uri="{FF2B5EF4-FFF2-40B4-BE49-F238E27FC236}">
                <a16:creationId xmlns:a16="http://schemas.microsoft.com/office/drawing/2014/main" id="{B0402F02-7029-45FB-B3D3-B4FC6BF0647D}"/>
              </a:ext>
            </a:extLst>
          </p:cNvPr>
          <p:cNvGrpSpPr/>
          <p:nvPr/>
        </p:nvGrpSpPr>
        <p:grpSpPr>
          <a:xfrm>
            <a:off x="1371600" y="2286000"/>
            <a:ext cx="9601200" cy="731520"/>
            <a:chOff x="1371600" y="2286000"/>
            <a:chExt cx="9601200" cy="731520"/>
          </a:xfrm>
        </p:grpSpPr>
        <p:sp>
          <p:nvSpPr>
            <p:cNvPr id="8" name="Rectangle 7">
              <a:extLst>
                <a:ext uri="{FF2B5EF4-FFF2-40B4-BE49-F238E27FC236}">
                  <a16:creationId xmlns:a16="http://schemas.microsoft.com/office/drawing/2014/main" id="{B6F1C9CD-01A0-4BC3-8020-31B3EFC31E0D}"/>
                </a:ext>
              </a:extLst>
            </p:cNvPr>
            <p:cNvSpPr/>
            <p:nvPr/>
          </p:nvSpPr>
          <p:spPr>
            <a:xfrm>
              <a:off x="1371600" y="2286000"/>
              <a:ext cx="1371600" cy="731520"/>
            </a:xfrm>
            <a:prstGeom prst="rect">
              <a:avLst/>
            </a:prstGeom>
          </p:spPr>
          <p:txBody>
            <a:bodyPr wrap="none" anchor="ctr">
              <a:noAutofit/>
            </a:bodyPr>
            <a:lstStyle/>
            <a:p>
              <a:pPr algn="ctr"/>
              <a:r>
                <a:rPr lang="en-US" sz="2000" b="1" dirty="0">
                  <a:solidFill>
                    <a:schemeClr val="tx2"/>
                  </a:solidFill>
                  <a:latin typeface="SF Pro Display"/>
                  <a:ea typeface="SF Pro Display" panose="00000500000000000000" pitchFamily="2" charset="0"/>
                </a:rPr>
                <a:t>Cellular</a:t>
              </a:r>
            </a:p>
            <a:p>
              <a:pPr algn="ctr"/>
              <a:r>
                <a:rPr lang="en-US" sz="2000" b="1" dirty="0">
                  <a:solidFill>
                    <a:schemeClr val="tx2"/>
                  </a:solidFill>
                  <a:latin typeface="SF Pro Display"/>
                  <a:ea typeface="SF Pro Display" panose="00000500000000000000" pitchFamily="2" charset="0"/>
                </a:rPr>
                <a:t>Routers</a:t>
              </a:r>
              <a:endParaRPr lang="en-US" sz="2000" dirty="0">
                <a:solidFill>
                  <a:schemeClr val="tx2"/>
                </a:solidFill>
                <a:latin typeface="SF Pro Display"/>
                <a:ea typeface="SF Pro Display" panose="00000500000000000000" pitchFamily="2" charset="0"/>
              </a:endParaRPr>
            </a:p>
          </p:txBody>
        </p:sp>
        <p:sp>
          <p:nvSpPr>
            <p:cNvPr id="10" name="Rectangle 9">
              <a:extLst>
                <a:ext uri="{FF2B5EF4-FFF2-40B4-BE49-F238E27FC236}">
                  <a16:creationId xmlns:a16="http://schemas.microsoft.com/office/drawing/2014/main" id="{40D8C004-6C4E-418C-A766-F677CECAF7D8}"/>
                </a:ext>
              </a:extLst>
            </p:cNvPr>
            <p:cNvSpPr/>
            <p:nvPr/>
          </p:nvSpPr>
          <p:spPr>
            <a:xfrm>
              <a:off x="6858000" y="2286000"/>
              <a:ext cx="1371600" cy="731520"/>
            </a:xfrm>
            <a:prstGeom prst="rect">
              <a:avLst/>
            </a:prstGeom>
          </p:spPr>
          <p:txBody>
            <a:bodyPr wrap="none" anchor="ctr">
              <a:noAutofit/>
            </a:bodyPr>
            <a:lstStyle/>
            <a:p>
              <a:pPr algn="ctr"/>
              <a:r>
                <a:rPr lang="en-US" sz="2000" b="1">
                  <a:solidFill>
                    <a:schemeClr val="tx2"/>
                  </a:solidFill>
                  <a:latin typeface="SF Pro Display" panose="00000500000000000000" pitchFamily="2" charset="0"/>
                  <a:ea typeface="SF Pro Display" panose="00000500000000000000" pitchFamily="2" charset="0"/>
                </a:rPr>
                <a:t>Wi-Fi</a:t>
              </a:r>
            </a:p>
            <a:p>
              <a:pPr algn="ctr"/>
              <a:r>
                <a:rPr lang="en-US" sz="2000" b="1">
                  <a:solidFill>
                    <a:schemeClr val="tx2"/>
                  </a:solidFill>
                  <a:latin typeface="SF Pro Display" panose="00000500000000000000" pitchFamily="2" charset="0"/>
                  <a:ea typeface="SF Pro Display" panose="00000500000000000000" pitchFamily="2" charset="0"/>
                </a:rPr>
                <a:t>Gateways</a:t>
              </a:r>
            </a:p>
          </p:txBody>
        </p:sp>
        <p:sp>
          <p:nvSpPr>
            <p:cNvPr id="11" name="Rectangle 10">
              <a:extLst>
                <a:ext uri="{FF2B5EF4-FFF2-40B4-BE49-F238E27FC236}">
                  <a16:creationId xmlns:a16="http://schemas.microsoft.com/office/drawing/2014/main" id="{760D94B6-D020-4772-9911-4B8C22203342}"/>
                </a:ext>
              </a:extLst>
            </p:cNvPr>
            <p:cNvSpPr/>
            <p:nvPr/>
          </p:nvSpPr>
          <p:spPr>
            <a:xfrm>
              <a:off x="4114800" y="2286000"/>
              <a:ext cx="1371600" cy="731520"/>
            </a:xfrm>
            <a:prstGeom prst="rect">
              <a:avLst/>
            </a:prstGeom>
          </p:spPr>
          <p:txBody>
            <a:bodyPr wrap="none" anchor="ctr">
              <a:noAutofit/>
            </a:bodyPr>
            <a:lstStyle/>
            <a:p>
              <a:pPr algn="ctr"/>
              <a:r>
                <a:rPr lang="en-US" sz="2000" b="1">
                  <a:solidFill>
                    <a:schemeClr val="tx2"/>
                  </a:solidFill>
                  <a:latin typeface="SF Pro Display" panose="00000500000000000000" pitchFamily="2" charset="0"/>
                  <a:ea typeface="SF Pro Display" panose="00000500000000000000" pitchFamily="2" charset="0"/>
                </a:rPr>
                <a:t>Telematic</a:t>
              </a:r>
            </a:p>
            <a:p>
              <a:pPr algn="ctr"/>
              <a:r>
                <a:rPr lang="en-US" sz="2000" b="1">
                  <a:solidFill>
                    <a:schemeClr val="tx2"/>
                  </a:solidFill>
                  <a:latin typeface="SF Pro Display" panose="00000500000000000000" pitchFamily="2" charset="0"/>
                  <a:ea typeface="SF Pro Display" panose="00000500000000000000" pitchFamily="2" charset="0"/>
                </a:rPr>
                <a:t>Devices</a:t>
              </a:r>
              <a:endParaRPr lang="en-US" sz="2000">
                <a:solidFill>
                  <a:schemeClr val="tx2"/>
                </a:solidFill>
                <a:latin typeface="SF Pro Display" panose="00000500000000000000" pitchFamily="2" charset="0"/>
                <a:ea typeface="SF Pro Display" panose="00000500000000000000" pitchFamily="2" charset="0"/>
              </a:endParaRPr>
            </a:p>
          </p:txBody>
        </p:sp>
        <p:sp>
          <p:nvSpPr>
            <p:cNvPr id="12" name="Rectangle 11">
              <a:extLst>
                <a:ext uri="{FF2B5EF4-FFF2-40B4-BE49-F238E27FC236}">
                  <a16:creationId xmlns:a16="http://schemas.microsoft.com/office/drawing/2014/main" id="{387AECEF-AE87-4ACC-A009-A9706BECFFBE}"/>
                </a:ext>
              </a:extLst>
            </p:cNvPr>
            <p:cNvSpPr/>
            <p:nvPr/>
          </p:nvSpPr>
          <p:spPr>
            <a:xfrm>
              <a:off x="9601200" y="2286000"/>
              <a:ext cx="1371600" cy="731520"/>
            </a:xfrm>
            <a:prstGeom prst="rect">
              <a:avLst/>
            </a:prstGeom>
          </p:spPr>
          <p:txBody>
            <a:bodyPr wrap="none" anchor="ctr">
              <a:noAutofit/>
            </a:bodyPr>
            <a:lstStyle/>
            <a:p>
              <a:pPr algn="ctr"/>
              <a:r>
                <a:rPr lang="en-US" sz="2000" b="1">
                  <a:solidFill>
                    <a:schemeClr val="tx2"/>
                  </a:solidFill>
                  <a:latin typeface="SF Pro Display" panose="00000500000000000000" pitchFamily="2" charset="0"/>
                  <a:ea typeface="SF Pro Display" panose="00000500000000000000" pitchFamily="2" charset="0"/>
                </a:rPr>
                <a:t>Device</a:t>
              </a:r>
            </a:p>
            <a:p>
              <a:pPr algn="ctr"/>
              <a:r>
                <a:rPr lang="en-US" sz="2000" b="1">
                  <a:solidFill>
                    <a:schemeClr val="tx2"/>
                  </a:solidFill>
                  <a:latin typeface="SF Pro Display" panose="00000500000000000000" pitchFamily="2" charset="0"/>
                  <a:ea typeface="SF Pro Display" panose="00000500000000000000" pitchFamily="2" charset="0"/>
                </a:rPr>
                <a:t>Servers</a:t>
              </a:r>
            </a:p>
          </p:txBody>
        </p:sp>
      </p:grpSp>
      <p:sp>
        <p:nvSpPr>
          <p:cNvPr id="14" name="Rectangle 13">
            <a:extLst>
              <a:ext uri="{FF2B5EF4-FFF2-40B4-BE49-F238E27FC236}">
                <a16:creationId xmlns:a16="http://schemas.microsoft.com/office/drawing/2014/main" id="{B9CF39BA-9543-4B83-97DA-4D429D01245A}"/>
              </a:ext>
            </a:extLst>
          </p:cNvPr>
          <p:cNvSpPr/>
          <p:nvPr/>
        </p:nvSpPr>
        <p:spPr>
          <a:xfrm>
            <a:off x="9144000" y="3200400"/>
            <a:ext cx="2286000" cy="3200400"/>
          </a:xfrm>
          <a:prstGeom prst="rect">
            <a:avLst/>
          </a:prstGeom>
        </p:spPr>
        <p:txBody>
          <a:bodyPr wrap="square">
            <a:noAutofit/>
          </a:bodyPr>
          <a:lstStyle/>
          <a:p>
            <a:r>
              <a:rPr lang="en-US" sz="1200" b="1">
                <a:solidFill>
                  <a:srgbClr val="899397"/>
                </a:solidFill>
                <a:latin typeface="SF Pro Display" panose="00000500000000000000"/>
              </a:rPr>
              <a:t>Enterprise-grade </a:t>
            </a:r>
            <a:r>
              <a:rPr lang="en-US" sz="1200" b="1">
                <a:solidFill>
                  <a:schemeClr val="tx2"/>
                </a:solidFill>
                <a:latin typeface="SF Pro Display" panose="00000500000000000000"/>
              </a:rPr>
              <a:t>device server</a:t>
            </a:r>
            <a:r>
              <a:rPr lang="en-US" sz="1200" b="1">
                <a:solidFill>
                  <a:srgbClr val="899397"/>
                </a:solidFill>
                <a:latin typeface="SF Pro Display" panose="00000500000000000000"/>
              </a:rPr>
              <a:t> for securely</a:t>
            </a:r>
          </a:p>
          <a:p>
            <a:r>
              <a:rPr lang="en-US" sz="1200" b="1">
                <a:solidFill>
                  <a:srgbClr val="899397"/>
                </a:solidFill>
                <a:latin typeface="SF Pro Display" panose="00000500000000000000"/>
              </a:rPr>
              <a:t>integrating ‘edge’</a:t>
            </a:r>
          </a:p>
          <a:p>
            <a:r>
              <a:rPr lang="en-US" sz="1200" b="1">
                <a:solidFill>
                  <a:srgbClr val="899397"/>
                </a:solidFill>
                <a:latin typeface="SF Pro Display" panose="00000500000000000000"/>
              </a:rPr>
              <a:t>equipment into a network.</a:t>
            </a:r>
          </a:p>
          <a:p>
            <a:endParaRPr lang="en-US" sz="1200" b="1">
              <a:solidFill>
                <a:srgbClr val="899397"/>
              </a:solidFill>
              <a:latin typeface="SF Pro Display" panose="00000500000000000000"/>
            </a:endParaRPr>
          </a:p>
          <a:p>
            <a:r>
              <a:rPr lang="en-US" sz="1200" b="1">
                <a:solidFill>
                  <a:srgbClr val="899397"/>
                </a:solidFill>
                <a:latin typeface="SF Pro Display" panose="00000500000000000000"/>
              </a:rPr>
              <a:t>Serial-to-Ethernet device server, providing quick and easy </a:t>
            </a:r>
            <a:r>
              <a:rPr lang="en-US" sz="1200" b="1">
                <a:solidFill>
                  <a:schemeClr val="tx2"/>
                </a:solidFill>
                <a:latin typeface="SF Pro Display" panose="00000500000000000000"/>
              </a:rPr>
              <a:t>Ethernet connectivity </a:t>
            </a:r>
            <a:r>
              <a:rPr lang="en-US" sz="1200" b="1">
                <a:solidFill>
                  <a:srgbClr val="899397"/>
                </a:solidFill>
                <a:latin typeface="SF Pro Display" panose="00000500000000000000"/>
              </a:rPr>
              <a:t>to virtually any device or machine.</a:t>
            </a:r>
          </a:p>
          <a:p>
            <a:endParaRPr lang="en-US" sz="1200" b="1">
              <a:solidFill>
                <a:srgbClr val="899397"/>
              </a:solidFill>
              <a:latin typeface="SF Pro Display" panose="00000500000000000000" pitchFamily="2" charset="0"/>
              <a:ea typeface="SF Pro Display" panose="00000500000000000000" pitchFamily="2" charset="0"/>
            </a:endParaRPr>
          </a:p>
          <a:p>
            <a:r>
              <a:rPr lang="en-US" sz="1200" b="1">
                <a:solidFill>
                  <a:srgbClr val="899397"/>
                </a:solidFill>
                <a:latin typeface="SF Pro Display" panose="00000500000000000000" pitchFamily="2" charset="0"/>
              </a:rPr>
              <a:t>Complete device server application with </a:t>
            </a:r>
            <a:r>
              <a:rPr lang="en-US" sz="1200" b="1">
                <a:solidFill>
                  <a:schemeClr val="tx2"/>
                </a:solidFill>
                <a:latin typeface="SF Pro Display" panose="00000500000000000000" pitchFamily="2" charset="0"/>
              </a:rPr>
              <a:t>full IP stack</a:t>
            </a:r>
            <a:r>
              <a:rPr lang="en-US" sz="1200" b="1">
                <a:solidFill>
                  <a:srgbClr val="899397"/>
                </a:solidFill>
                <a:latin typeface="SF Pro Display" panose="00000500000000000000" pitchFamily="2" charset="0"/>
              </a:rPr>
              <a:t> and </a:t>
            </a:r>
            <a:r>
              <a:rPr lang="en-US" sz="1200" b="1">
                <a:solidFill>
                  <a:schemeClr val="tx2"/>
                </a:solidFill>
                <a:latin typeface="SF Pro Display" panose="00000500000000000000" pitchFamily="2" charset="0"/>
              </a:rPr>
              <a:t>web server</a:t>
            </a:r>
            <a:r>
              <a:rPr lang="en-US" sz="1200" b="1">
                <a:solidFill>
                  <a:srgbClr val="899397"/>
                </a:solidFill>
                <a:latin typeface="SF Pro Display" panose="00000500000000000000" pitchFamily="2" charset="0"/>
              </a:rPr>
              <a:t>.</a:t>
            </a:r>
          </a:p>
          <a:p>
            <a:endParaRPr lang="en-US" sz="1200" b="1">
              <a:solidFill>
                <a:srgbClr val="899397"/>
              </a:solidFill>
              <a:latin typeface="SF Pro Display" panose="00000500000000000000" pitchFamily="2" charset="0"/>
            </a:endParaRPr>
          </a:p>
        </p:txBody>
      </p:sp>
      <p:sp>
        <p:nvSpPr>
          <p:cNvPr id="15" name="Rectangle 14">
            <a:extLst>
              <a:ext uri="{FF2B5EF4-FFF2-40B4-BE49-F238E27FC236}">
                <a16:creationId xmlns:a16="http://schemas.microsoft.com/office/drawing/2014/main" id="{053B4E13-F20F-4248-ACC8-965D32177228}"/>
              </a:ext>
            </a:extLst>
          </p:cNvPr>
          <p:cNvSpPr/>
          <p:nvPr/>
        </p:nvSpPr>
        <p:spPr>
          <a:xfrm>
            <a:off x="914400" y="3200400"/>
            <a:ext cx="2286000" cy="3200400"/>
          </a:xfrm>
          <a:prstGeom prst="rect">
            <a:avLst/>
          </a:prstGeom>
        </p:spPr>
        <p:txBody>
          <a:bodyPr wrap="square" anchor="t">
            <a:noAutofit/>
          </a:bodyPr>
          <a:lstStyle/>
          <a:p>
            <a:r>
              <a:rPr lang="en-US" sz="1200" b="1">
                <a:solidFill>
                  <a:srgbClr val="899397"/>
                </a:solidFill>
                <a:latin typeface="SF Pro Display" panose="00000500000000000000"/>
              </a:rPr>
              <a:t>Providing global </a:t>
            </a:r>
            <a:r>
              <a:rPr lang="en-US" sz="1200" b="1">
                <a:solidFill>
                  <a:schemeClr val="tx2"/>
                </a:solidFill>
                <a:latin typeface="SF Pro Display" panose="00000500000000000000"/>
              </a:rPr>
              <a:t>4G LTE  </a:t>
            </a:r>
            <a:r>
              <a:rPr lang="en-US" sz="1200" b="1">
                <a:solidFill>
                  <a:srgbClr val="899397"/>
                </a:solidFill>
                <a:latin typeface="SF Pro Display" panose="00000500000000000000"/>
              </a:rPr>
              <a:t>cellular connectivity for a broad range of IoT devices and </a:t>
            </a:r>
            <a:r>
              <a:rPr lang="en-US" sz="1200" b="1">
                <a:solidFill>
                  <a:schemeClr val="tx2"/>
                </a:solidFill>
                <a:latin typeface="SF Pro Display" panose="00000500000000000000"/>
              </a:rPr>
              <a:t>mobility</a:t>
            </a:r>
            <a:r>
              <a:rPr lang="en-US" sz="1200" b="1">
                <a:solidFill>
                  <a:srgbClr val="899397"/>
                </a:solidFill>
                <a:latin typeface="SF Pro Display" panose="00000500000000000000"/>
              </a:rPr>
              <a:t> applications.</a:t>
            </a:r>
          </a:p>
          <a:p>
            <a:endParaRPr lang="en-US" sz="1200" b="1">
              <a:solidFill>
                <a:srgbClr val="899397"/>
              </a:solidFill>
              <a:latin typeface="SF Pro Display" panose="00000500000000000000"/>
            </a:endParaRPr>
          </a:p>
          <a:p>
            <a:r>
              <a:rPr lang="en-US" sz="1200" b="1">
                <a:solidFill>
                  <a:schemeClr val="tx2"/>
                </a:solidFill>
                <a:latin typeface="SF Pro Display" panose="00000500000000000000"/>
              </a:rPr>
              <a:t>Comprehensive</a:t>
            </a:r>
            <a:r>
              <a:rPr lang="en-US" sz="1200" b="1">
                <a:solidFill>
                  <a:srgbClr val="899397"/>
                </a:solidFill>
                <a:latin typeface="SF Pro Display" panose="00000500000000000000"/>
              </a:rPr>
              <a:t> hardware and software networking solution providing extensive protocols and </a:t>
            </a:r>
            <a:r>
              <a:rPr lang="en-US" sz="1200" b="1">
                <a:solidFill>
                  <a:schemeClr val="tx2"/>
                </a:solidFill>
                <a:latin typeface="SF Pro Display" panose="00000500000000000000"/>
              </a:rPr>
              <a:t>programmability</a:t>
            </a:r>
            <a:r>
              <a:rPr lang="en-US" sz="1200" b="1">
                <a:solidFill>
                  <a:srgbClr val="899397"/>
                </a:solidFill>
                <a:latin typeface="SF Pro Display" panose="00000500000000000000"/>
              </a:rPr>
              <a:t>.</a:t>
            </a:r>
            <a:endParaRPr lang="en-US" sz="1200">
              <a:solidFill>
                <a:srgbClr val="899397"/>
              </a:solidFill>
              <a:latin typeface="SF Pro Display" panose="00000500000000000000"/>
              <a:cs typeface="Calibri" panose="020F0502020204030204"/>
            </a:endParaRPr>
          </a:p>
          <a:p>
            <a:endParaRPr lang="en-US" sz="1200" b="1">
              <a:solidFill>
                <a:srgbClr val="899397"/>
              </a:solidFill>
              <a:latin typeface="SF Pro Display" panose="00000500000000000000"/>
            </a:endParaRPr>
          </a:p>
          <a:p>
            <a:r>
              <a:rPr lang="en-US" sz="1200" b="1">
                <a:solidFill>
                  <a:srgbClr val="899397"/>
                </a:solidFill>
                <a:latin typeface="SF Pro Display" panose="00000500000000000000"/>
              </a:rPr>
              <a:t>Centralized management through a single pane-of-glass from </a:t>
            </a:r>
            <a:r>
              <a:rPr lang="en-US" sz="1200" b="1">
                <a:solidFill>
                  <a:schemeClr val="tx2"/>
                </a:solidFill>
                <a:latin typeface="SF Pro Display" panose="00000500000000000000"/>
              </a:rPr>
              <a:t>anywhere</a:t>
            </a:r>
            <a:r>
              <a:rPr lang="en-US" sz="1200" b="1">
                <a:solidFill>
                  <a:srgbClr val="899397"/>
                </a:solidFill>
                <a:latin typeface="SF Pro Display" panose="00000500000000000000"/>
              </a:rPr>
              <a:t>, and at </a:t>
            </a:r>
            <a:r>
              <a:rPr lang="en-US" sz="1200" b="1">
                <a:solidFill>
                  <a:schemeClr val="tx2"/>
                </a:solidFill>
                <a:latin typeface="SF Pro Display" panose="00000500000000000000"/>
                <a:ea typeface="+mn-lt"/>
                <a:cs typeface="+mn-lt"/>
              </a:rPr>
              <a:t>anytime</a:t>
            </a:r>
            <a:r>
              <a:rPr lang="en-US" sz="1200" b="1">
                <a:solidFill>
                  <a:srgbClr val="899397"/>
                </a:solidFill>
                <a:latin typeface="SF Pro Display" panose="00000500000000000000"/>
              </a:rPr>
              <a:t>.</a:t>
            </a:r>
            <a:endParaRPr lang="en-US" sz="1200">
              <a:solidFill>
                <a:srgbClr val="899397"/>
              </a:solidFill>
              <a:latin typeface="SF Pro Display" panose="00000500000000000000"/>
              <a:cs typeface="Calibri"/>
            </a:endParaRPr>
          </a:p>
          <a:p>
            <a:endParaRPr lang="en-US" sz="1200" b="1">
              <a:solidFill>
                <a:srgbClr val="899397"/>
              </a:solidFill>
              <a:latin typeface="SF Pro Display" panose="00000500000000000000"/>
              <a:cs typeface="Calibri"/>
            </a:endParaRPr>
          </a:p>
          <a:p>
            <a:endParaRPr lang="en-US" sz="1200" b="1">
              <a:solidFill>
                <a:srgbClr val="899397"/>
              </a:solidFill>
              <a:latin typeface="SF Pro Display" panose="00000500000000000000"/>
              <a:ea typeface="SF Pro Display" panose="00000500000000000000" pitchFamily="2" charset="0"/>
            </a:endParaRPr>
          </a:p>
        </p:txBody>
      </p:sp>
    </p:spTree>
    <p:extLst>
      <p:ext uri="{BB962C8B-B14F-4D97-AF65-F5344CB8AC3E}">
        <p14:creationId xmlns:p14="http://schemas.microsoft.com/office/powerpoint/2010/main" val="293138876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51B8ED-232F-4DD6-AFD5-8CABC6D07DC1}"/>
              </a:ext>
            </a:extLst>
          </p:cNvPr>
          <p:cNvSpPr>
            <a:spLocks noGrp="1"/>
          </p:cNvSpPr>
          <p:nvPr>
            <p:ph type="title"/>
          </p:nvPr>
        </p:nvSpPr>
        <p:spPr/>
        <p:txBody>
          <a:bodyPr/>
          <a:lstStyle/>
          <a:p>
            <a:r>
              <a:rPr lang="en-US" sz="3600"/>
              <a:t>Lantronix</a:t>
            </a:r>
            <a:endParaRPr lang="en-US"/>
          </a:p>
        </p:txBody>
      </p:sp>
      <p:sp>
        <p:nvSpPr>
          <p:cNvPr id="6" name="Text Placeholder 5">
            <a:extLst>
              <a:ext uri="{FF2B5EF4-FFF2-40B4-BE49-F238E27FC236}">
                <a16:creationId xmlns:a16="http://schemas.microsoft.com/office/drawing/2014/main" id="{0237EAF3-77B2-4794-B73B-92C43F5ABF5C}"/>
              </a:ext>
            </a:extLst>
          </p:cNvPr>
          <p:cNvSpPr>
            <a:spLocks noGrp="1"/>
          </p:cNvSpPr>
          <p:nvPr>
            <p:ph type="body" sz="quarter" idx="11"/>
          </p:nvPr>
        </p:nvSpPr>
        <p:spPr/>
        <p:txBody>
          <a:bodyPr/>
          <a:lstStyle/>
          <a:p>
            <a:r>
              <a:rPr lang="en-US" sz="3200"/>
              <a:t>The intelligent IoT product portfolio.</a:t>
            </a:r>
          </a:p>
        </p:txBody>
      </p:sp>
      <p:sp>
        <p:nvSpPr>
          <p:cNvPr id="58" name="Rectangle 57">
            <a:extLst>
              <a:ext uri="{FF2B5EF4-FFF2-40B4-BE49-F238E27FC236}">
                <a16:creationId xmlns:a16="http://schemas.microsoft.com/office/drawing/2014/main" id="{13FCC8F9-FB73-4893-AD2B-19FCE8C7CFED}"/>
              </a:ext>
            </a:extLst>
          </p:cNvPr>
          <p:cNvSpPr/>
          <p:nvPr/>
        </p:nvSpPr>
        <p:spPr>
          <a:xfrm>
            <a:off x="9601200" y="2286000"/>
            <a:ext cx="1371600" cy="731520"/>
          </a:xfrm>
          <a:prstGeom prst="rect">
            <a:avLst/>
          </a:prstGeom>
        </p:spPr>
        <p:txBody>
          <a:bodyPr wrap="none" anchor="ctr">
            <a:noAutofit/>
          </a:bodyPr>
          <a:lstStyle/>
          <a:p>
            <a:pPr algn="ctr"/>
            <a:r>
              <a:rPr lang="en-US" sz="2000" b="1">
                <a:solidFill>
                  <a:schemeClr val="tx2"/>
                </a:solidFill>
                <a:latin typeface="SF Pro Display" panose="00000500000000000000" pitchFamily="2" charset="0"/>
                <a:ea typeface="SF Pro Display" panose="00000500000000000000" pitchFamily="2" charset="0"/>
              </a:rPr>
              <a:t>Device</a:t>
            </a:r>
          </a:p>
          <a:p>
            <a:pPr algn="ctr"/>
            <a:r>
              <a:rPr lang="en-US" sz="2000" b="1">
                <a:solidFill>
                  <a:schemeClr val="tx2"/>
                </a:solidFill>
                <a:latin typeface="SF Pro Display" panose="00000500000000000000" pitchFamily="2" charset="0"/>
                <a:ea typeface="SF Pro Display" panose="00000500000000000000" pitchFamily="2" charset="0"/>
              </a:rPr>
              <a:t>Servers</a:t>
            </a:r>
          </a:p>
        </p:txBody>
      </p:sp>
      <p:grpSp>
        <p:nvGrpSpPr>
          <p:cNvPr id="5" name="Group 4">
            <a:extLst>
              <a:ext uri="{FF2B5EF4-FFF2-40B4-BE49-F238E27FC236}">
                <a16:creationId xmlns:a16="http://schemas.microsoft.com/office/drawing/2014/main" id="{A0EF53F4-23FB-4452-953B-E63AF94BDEAA}"/>
              </a:ext>
            </a:extLst>
          </p:cNvPr>
          <p:cNvGrpSpPr/>
          <p:nvPr/>
        </p:nvGrpSpPr>
        <p:grpSpPr>
          <a:xfrm>
            <a:off x="9456588" y="5649650"/>
            <a:ext cx="1769222" cy="547662"/>
            <a:chOff x="9946669" y="5751195"/>
            <a:chExt cx="1769222" cy="547662"/>
          </a:xfrm>
        </p:grpSpPr>
        <p:pic>
          <p:nvPicPr>
            <p:cNvPr id="12" name="Picture 11" descr="A circuit board&#10;&#10;Description automatically generated">
              <a:extLst>
                <a:ext uri="{FF2B5EF4-FFF2-40B4-BE49-F238E27FC236}">
                  <a16:creationId xmlns:a16="http://schemas.microsoft.com/office/drawing/2014/main" id="{220104F4-9A27-45C2-A1A2-4903112B1064}"/>
                </a:ext>
              </a:extLst>
            </p:cNvPr>
            <p:cNvPicPr>
              <a:picLocks noChangeAspect="1"/>
            </p:cNvPicPr>
            <p:nvPr/>
          </p:nvPicPr>
          <p:blipFill>
            <a:blip r:embed="rId3"/>
            <a:stretch>
              <a:fillRect/>
            </a:stretch>
          </p:blipFill>
          <p:spPr>
            <a:xfrm>
              <a:off x="10793476" y="5751195"/>
              <a:ext cx="922415" cy="547662"/>
            </a:xfrm>
            <a:prstGeom prst="rect">
              <a:avLst/>
            </a:prstGeom>
          </p:spPr>
        </p:pic>
        <p:pic>
          <p:nvPicPr>
            <p:cNvPr id="14" name="Picture 13" descr="A circuit board&#10;&#10;Description automatically generated">
              <a:extLst>
                <a:ext uri="{FF2B5EF4-FFF2-40B4-BE49-F238E27FC236}">
                  <a16:creationId xmlns:a16="http://schemas.microsoft.com/office/drawing/2014/main" id="{963ECF2A-D877-4533-9940-6AC40FC9DF49}"/>
                </a:ext>
              </a:extLst>
            </p:cNvPr>
            <p:cNvPicPr>
              <a:picLocks noChangeAspect="1"/>
            </p:cNvPicPr>
            <p:nvPr/>
          </p:nvPicPr>
          <p:blipFill>
            <a:blip r:embed="rId4"/>
            <a:stretch>
              <a:fillRect/>
            </a:stretch>
          </p:blipFill>
          <p:spPr>
            <a:xfrm>
              <a:off x="9946669" y="5751195"/>
              <a:ext cx="804023" cy="502431"/>
            </a:xfrm>
            <a:prstGeom prst="rect">
              <a:avLst/>
            </a:prstGeom>
          </p:spPr>
        </p:pic>
      </p:grpSp>
      <p:sp>
        <p:nvSpPr>
          <p:cNvPr id="69" name="Rectangle 68">
            <a:hlinkClick r:id="rId5" action="ppaction://hlinksldjump"/>
            <a:extLst>
              <a:ext uri="{FF2B5EF4-FFF2-40B4-BE49-F238E27FC236}">
                <a16:creationId xmlns:a16="http://schemas.microsoft.com/office/drawing/2014/main" id="{2DD73976-4075-4CB2-918B-0BF1B093A62E}"/>
              </a:ext>
            </a:extLst>
          </p:cNvPr>
          <p:cNvSpPr/>
          <p:nvPr/>
        </p:nvSpPr>
        <p:spPr>
          <a:xfrm>
            <a:off x="9509760" y="6242532"/>
            <a:ext cx="1769222"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EDS 1100/2100</a:t>
            </a:r>
          </a:p>
        </p:txBody>
      </p:sp>
      <p:pic>
        <p:nvPicPr>
          <p:cNvPr id="15" name="Picture 14">
            <a:extLst>
              <a:ext uri="{FF2B5EF4-FFF2-40B4-BE49-F238E27FC236}">
                <a16:creationId xmlns:a16="http://schemas.microsoft.com/office/drawing/2014/main" id="{82DFEA23-6CB9-4A3C-9ECB-96AB6FF23D4D}"/>
              </a:ext>
            </a:extLst>
          </p:cNvPr>
          <p:cNvPicPr>
            <a:picLocks noChangeAspect="1"/>
          </p:cNvPicPr>
          <p:nvPr/>
        </p:nvPicPr>
        <p:blipFill rotWithShape="1">
          <a:blip r:embed="rId6"/>
          <a:srcRect l="4804" t="28189" r="4886" b="22946"/>
          <a:stretch/>
        </p:blipFill>
        <p:spPr>
          <a:xfrm>
            <a:off x="9509760" y="3200400"/>
            <a:ext cx="1554480" cy="841106"/>
          </a:xfrm>
          <a:prstGeom prst="rect">
            <a:avLst/>
          </a:prstGeom>
        </p:spPr>
      </p:pic>
      <p:sp>
        <p:nvSpPr>
          <p:cNvPr id="71" name="Rectangle 70">
            <a:hlinkClick r:id="rId5" action="ppaction://hlinksldjump"/>
            <a:extLst>
              <a:ext uri="{FF2B5EF4-FFF2-40B4-BE49-F238E27FC236}">
                <a16:creationId xmlns:a16="http://schemas.microsoft.com/office/drawing/2014/main" id="{AA0500AA-EF61-440C-AC04-33837306B787}"/>
              </a:ext>
            </a:extLst>
          </p:cNvPr>
          <p:cNvSpPr/>
          <p:nvPr/>
        </p:nvSpPr>
        <p:spPr>
          <a:xfrm>
            <a:off x="9601200" y="4041506"/>
            <a:ext cx="1371600"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EDS 4100</a:t>
            </a:r>
          </a:p>
        </p:txBody>
      </p:sp>
      <p:cxnSp>
        <p:nvCxnSpPr>
          <p:cNvPr id="45" name="Straight Connector 44">
            <a:extLst>
              <a:ext uri="{FF2B5EF4-FFF2-40B4-BE49-F238E27FC236}">
                <a16:creationId xmlns:a16="http://schemas.microsoft.com/office/drawing/2014/main" id="{F4C287B5-432B-4B2C-89D5-A3F82D762A62}"/>
              </a:ext>
            </a:extLst>
          </p:cNvPr>
          <p:cNvCxnSpPr>
            <a:cxnSpLocks/>
          </p:cNvCxnSpPr>
          <p:nvPr/>
        </p:nvCxnSpPr>
        <p:spPr>
          <a:xfrm rot="5400000">
            <a:off x="7228225" y="4336825"/>
            <a:ext cx="3749040" cy="0"/>
          </a:xfrm>
          <a:prstGeom prst="line">
            <a:avLst/>
          </a:prstGeom>
          <a:ln w="3175">
            <a:solidFill>
              <a:srgbClr val="899397"/>
            </a:solidFill>
          </a:ln>
        </p:spPr>
        <p:style>
          <a:lnRef idx="1">
            <a:schemeClr val="accent1"/>
          </a:lnRef>
          <a:fillRef idx="0">
            <a:schemeClr val="accent1"/>
          </a:fillRef>
          <a:effectRef idx="0">
            <a:schemeClr val="accent1"/>
          </a:effectRef>
          <a:fontRef idx="minor">
            <a:schemeClr val="tx1"/>
          </a:fontRef>
        </p:style>
      </p:cxnSp>
      <p:pic>
        <p:nvPicPr>
          <p:cNvPr id="1028" name="Picture 4">
            <a:extLst>
              <a:ext uri="{FF2B5EF4-FFF2-40B4-BE49-F238E27FC236}">
                <a16:creationId xmlns:a16="http://schemas.microsoft.com/office/drawing/2014/main" id="{6CA897C3-7FDB-4C40-B4C2-1FBC75CC82D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724" t="31738" r="7620" b="25139"/>
          <a:stretch/>
        </p:blipFill>
        <p:spPr bwMode="auto">
          <a:xfrm>
            <a:off x="9513423" y="4452486"/>
            <a:ext cx="1645920" cy="83243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hlinkClick r:id="rId5" action="ppaction://hlinksldjump"/>
            <a:extLst>
              <a:ext uri="{FF2B5EF4-FFF2-40B4-BE49-F238E27FC236}">
                <a16:creationId xmlns:a16="http://schemas.microsoft.com/office/drawing/2014/main" id="{2C08D423-B4A1-406F-988F-D82F0966B644}"/>
              </a:ext>
            </a:extLst>
          </p:cNvPr>
          <p:cNvSpPr/>
          <p:nvPr/>
        </p:nvSpPr>
        <p:spPr>
          <a:xfrm>
            <a:off x="9650583" y="5238670"/>
            <a:ext cx="1371600"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EDS 3000</a:t>
            </a:r>
          </a:p>
        </p:txBody>
      </p:sp>
      <p:grpSp>
        <p:nvGrpSpPr>
          <p:cNvPr id="7" name="Group 6">
            <a:extLst>
              <a:ext uri="{FF2B5EF4-FFF2-40B4-BE49-F238E27FC236}">
                <a16:creationId xmlns:a16="http://schemas.microsoft.com/office/drawing/2014/main" id="{AB562812-3BF6-4D01-82CA-40FF67D8C4B3}"/>
              </a:ext>
            </a:extLst>
          </p:cNvPr>
          <p:cNvGrpSpPr/>
          <p:nvPr/>
        </p:nvGrpSpPr>
        <p:grpSpPr>
          <a:xfrm>
            <a:off x="1311066" y="2286000"/>
            <a:ext cx="7467174" cy="4108225"/>
            <a:chOff x="1311066" y="2286000"/>
            <a:chExt cx="7467174" cy="4108225"/>
          </a:xfrm>
        </p:grpSpPr>
        <p:sp>
          <p:nvSpPr>
            <p:cNvPr id="55" name="Rectangle 54">
              <a:extLst>
                <a:ext uri="{FF2B5EF4-FFF2-40B4-BE49-F238E27FC236}">
                  <a16:creationId xmlns:a16="http://schemas.microsoft.com/office/drawing/2014/main" id="{7D82EEE6-91D3-4C86-B259-2F9404EF76BF}"/>
                </a:ext>
              </a:extLst>
            </p:cNvPr>
            <p:cNvSpPr/>
            <p:nvPr/>
          </p:nvSpPr>
          <p:spPr>
            <a:xfrm>
              <a:off x="1417320" y="2286000"/>
              <a:ext cx="1371600" cy="731520"/>
            </a:xfrm>
            <a:prstGeom prst="rect">
              <a:avLst/>
            </a:prstGeom>
            <a:ln>
              <a:noFill/>
            </a:ln>
          </p:spPr>
          <p:txBody>
            <a:bodyPr wrap="none" anchor="ctr">
              <a:noAutofit/>
            </a:bodyPr>
            <a:lstStyle/>
            <a:p>
              <a:pPr algn="ctr"/>
              <a:r>
                <a:rPr lang="en-US" sz="2000" b="1">
                  <a:solidFill>
                    <a:schemeClr val="tx2"/>
                  </a:solidFill>
                  <a:latin typeface="SF Pro Display"/>
                  <a:ea typeface="SF Pro Display" panose="00000500000000000000" pitchFamily="2" charset="0"/>
                </a:rPr>
                <a:t>Cellular</a:t>
              </a:r>
            </a:p>
            <a:p>
              <a:pPr algn="ctr"/>
              <a:r>
                <a:rPr lang="en-US" sz="2000" b="1">
                  <a:solidFill>
                    <a:schemeClr val="tx2"/>
                  </a:solidFill>
                  <a:latin typeface="SF Pro Display"/>
                  <a:ea typeface="SF Pro Display" panose="00000500000000000000" pitchFamily="2" charset="0"/>
                </a:rPr>
                <a:t>Routers</a:t>
              </a:r>
              <a:endParaRPr lang="en-US" sz="2000">
                <a:solidFill>
                  <a:schemeClr val="tx2"/>
                </a:solidFill>
                <a:latin typeface="SF Pro Display"/>
                <a:ea typeface="SF Pro Display" panose="00000500000000000000" pitchFamily="2" charset="0"/>
              </a:endParaRPr>
            </a:p>
          </p:txBody>
        </p:sp>
        <p:sp>
          <p:nvSpPr>
            <p:cNvPr id="56" name="Rectangle 55">
              <a:extLst>
                <a:ext uri="{FF2B5EF4-FFF2-40B4-BE49-F238E27FC236}">
                  <a16:creationId xmlns:a16="http://schemas.microsoft.com/office/drawing/2014/main" id="{B240BE00-820F-4888-BE94-15DD011F4947}"/>
                </a:ext>
              </a:extLst>
            </p:cNvPr>
            <p:cNvSpPr/>
            <p:nvPr/>
          </p:nvSpPr>
          <p:spPr>
            <a:xfrm>
              <a:off x="6858000" y="2286000"/>
              <a:ext cx="1371600" cy="731520"/>
            </a:xfrm>
            <a:prstGeom prst="rect">
              <a:avLst/>
            </a:prstGeom>
          </p:spPr>
          <p:txBody>
            <a:bodyPr wrap="none" anchor="ctr">
              <a:noAutofit/>
            </a:bodyPr>
            <a:lstStyle/>
            <a:p>
              <a:pPr algn="ctr"/>
              <a:r>
                <a:rPr lang="en-US" sz="2000" b="1" dirty="0">
                  <a:solidFill>
                    <a:schemeClr val="tx2"/>
                  </a:solidFill>
                  <a:latin typeface="SF Pro Display" panose="00000500000000000000" pitchFamily="2" charset="0"/>
                  <a:ea typeface="SF Pro Display" panose="00000500000000000000" pitchFamily="2" charset="0"/>
                </a:rPr>
                <a:t>Medical</a:t>
              </a:r>
            </a:p>
            <a:p>
              <a:pPr algn="ctr"/>
              <a:r>
                <a:rPr lang="en-US" sz="2000" b="1" dirty="0">
                  <a:solidFill>
                    <a:schemeClr val="tx2"/>
                  </a:solidFill>
                  <a:latin typeface="SF Pro Display" panose="00000500000000000000" pitchFamily="2" charset="0"/>
                  <a:ea typeface="SF Pro Display" panose="00000500000000000000" pitchFamily="2" charset="0"/>
                </a:rPr>
                <a:t>Gateways</a:t>
              </a:r>
            </a:p>
          </p:txBody>
        </p:sp>
        <p:sp>
          <p:nvSpPr>
            <p:cNvPr id="57" name="Rectangle 56">
              <a:extLst>
                <a:ext uri="{FF2B5EF4-FFF2-40B4-BE49-F238E27FC236}">
                  <a16:creationId xmlns:a16="http://schemas.microsoft.com/office/drawing/2014/main" id="{2F825A7F-2C64-40AC-8792-E75DCBE38001}"/>
                </a:ext>
              </a:extLst>
            </p:cNvPr>
            <p:cNvSpPr/>
            <p:nvPr/>
          </p:nvSpPr>
          <p:spPr>
            <a:xfrm>
              <a:off x="4114800" y="2286000"/>
              <a:ext cx="1371600" cy="731520"/>
            </a:xfrm>
            <a:prstGeom prst="rect">
              <a:avLst/>
            </a:prstGeom>
          </p:spPr>
          <p:txBody>
            <a:bodyPr wrap="none" anchor="ctr">
              <a:noAutofit/>
            </a:bodyPr>
            <a:lstStyle/>
            <a:p>
              <a:pPr algn="ctr"/>
              <a:r>
                <a:rPr lang="en-US" sz="2000" b="1" dirty="0">
                  <a:solidFill>
                    <a:schemeClr val="tx2"/>
                  </a:solidFill>
                  <a:latin typeface="SF Pro Display" panose="00000500000000000000" pitchFamily="2" charset="0"/>
                  <a:ea typeface="SF Pro Display" panose="00000500000000000000" pitchFamily="2" charset="0"/>
                </a:rPr>
                <a:t>Telematic</a:t>
              </a:r>
            </a:p>
            <a:p>
              <a:pPr algn="ctr"/>
              <a:r>
                <a:rPr lang="en-US" sz="2000" b="1" dirty="0">
                  <a:solidFill>
                    <a:schemeClr val="tx2"/>
                  </a:solidFill>
                  <a:latin typeface="SF Pro Display" panose="00000500000000000000" pitchFamily="2" charset="0"/>
                  <a:ea typeface="SF Pro Display" panose="00000500000000000000" pitchFamily="2" charset="0"/>
                </a:rPr>
                <a:t>Gateway</a:t>
              </a:r>
              <a:endParaRPr lang="en-US" sz="2000" dirty="0">
                <a:solidFill>
                  <a:schemeClr val="tx2"/>
                </a:solidFill>
                <a:latin typeface="SF Pro Display" panose="00000500000000000000" pitchFamily="2" charset="0"/>
                <a:ea typeface="SF Pro Display" panose="00000500000000000000" pitchFamily="2" charset="0"/>
              </a:endParaRPr>
            </a:p>
          </p:txBody>
        </p:sp>
        <p:pic>
          <p:nvPicPr>
            <p:cNvPr id="38" name="Picture 37" descr="A close up of a logo&#10;&#10;Description automatically generated">
              <a:extLst>
                <a:ext uri="{FF2B5EF4-FFF2-40B4-BE49-F238E27FC236}">
                  <a16:creationId xmlns:a16="http://schemas.microsoft.com/office/drawing/2014/main" id="{BD69C459-0E28-48B4-A0F4-25D36340D184}"/>
                </a:ext>
              </a:extLst>
            </p:cNvPr>
            <p:cNvPicPr>
              <a:picLocks noChangeAspect="1"/>
            </p:cNvPicPr>
            <p:nvPr/>
          </p:nvPicPr>
          <p:blipFill rotWithShape="1">
            <a:blip r:embed="rId8"/>
            <a:srcRect l="8625" t="21821" r="9375" b="22414"/>
            <a:stretch/>
          </p:blipFill>
          <p:spPr>
            <a:xfrm>
              <a:off x="1311066" y="5029200"/>
              <a:ext cx="1554480" cy="981030"/>
            </a:xfrm>
            <a:prstGeom prst="rect">
              <a:avLst/>
            </a:prstGeom>
          </p:spPr>
        </p:pic>
        <p:sp>
          <p:nvSpPr>
            <p:cNvPr id="37" name="Rectangle 36">
              <a:hlinkClick r:id="rId9" action="ppaction://hlinksldjump"/>
              <a:extLst>
                <a:ext uri="{FF2B5EF4-FFF2-40B4-BE49-F238E27FC236}">
                  <a16:creationId xmlns:a16="http://schemas.microsoft.com/office/drawing/2014/main" id="{6416FF97-3B15-447D-A7F2-EF28552965A6}"/>
                </a:ext>
              </a:extLst>
            </p:cNvPr>
            <p:cNvSpPr/>
            <p:nvPr/>
          </p:nvSpPr>
          <p:spPr>
            <a:xfrm>
              <a:off x="3930016" y="6013998"/>
              <a:ext cx="1737360"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BOLERO40 Series</a:t>
              </a:r>
            </a:p>
          </p:txBody>
        </p:sp>
        <p:sp>
          <p:nvSpPr>
            <p:cNvPr id="39" name="Rectangle 38">
              <a:hlinkClick r:id="rId10" action="ppaction://hlinksldjump"/>
              <a:extLst>
                <a:ext uri="{FF2B5EF4-FFF2-40B4-BE49-F238E27FC236}">
                  <a16:creationId xmlns:a16="http://schemas.microsoft.com/office/drawing/2014/main" id="{F6C4252E-1435-4C35-B8C3-30BC66A1271E}"/>
                </a:ext>
              </a:extLst>
            </p:cNvPr>
            <p:cNvSpPr/>
            <p:nvPr/>
          </p:nvSpPr>
          <p:spPr>
            <a:xfrm>
              <a:off x="1417320" y="6019592"/>
              <a:ext cx="1371600"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a:ea typeface="SF Pro Display" panose="00000500000000000000" pitchFamily="2" charset="0"/>
                </a:rPr>
                <a:t>E220 Series</a:t>
              </a:r>
            </a:p>
          </p:txBody>
        </p:sp>
        <p:pic>
          <p:nvPicPr>
            <p:cNvPr id="61" name="Picture 60">
              <a:hlinkClick r:id="rId11" action="ppaction://hlinksldjump"/>
              <a:extLst>
                <a:ext uri="{FF2B5EF4-FFF2-40B4-BE49-F238E27FC236}">
                  <a16:creationId xmlns:a16="http://schemas.microsoft.com/office/drawing/2014/main" id="{54A12E33-9846-4E33-A66C-11CAFC9062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6200" y="3178081"/>
              <a:ext cx="1828800" cy="1143104"/>
            </a:xfrm>
            <a:prstGeom prst="rect">
              <a:avLst/>
            </a:prstGeom>
          </p:spPr>
        </p:pic>
        <p:pic>
          <p:nvPicPr>
            <p:cNvPr id="4" name="Picture 3" descr="A picture containing drawing&#10;&#10;Description automatically generated">
              <a:extLst>
                <a:ext uri="{FF2B5EF4-FFF2-40B4-BE49-F238E27FC236}">
                  <a16:creationId xmlns:a16="http://schemas.microsoft.com/office/drawing/2014/main" id="{846704F2-9544-4E1E-AB2C-8790319E5EEF}"/>
                </a:ext>
              </a:extLst>
            </p:cNvPr>
            <p:cNvPicPr>
              <a:picLocks noChangeAspect="1"/>
            </p:cNvPicPr>
            <p:nvPr/>
          </p:nvPicPr>
          <p:blipFill rotWithShape="1">
            <a:blip r:embed="rId13"/>
            <a:srcRect l="22436" t="24466" r="23720" b="18435"/>
            <a:stretch/>
          </p:blipFill>
          <p:spPr>
            <a:xfrm>
              <a:off x="1371600" y="3200400"/>
              <a:ext cx="1463040" cy="1098466"/>
            </a:xfrm>
            <a:prstGeom prst="rect">
              <a:avLst/>
            </a:prstGeom>
          </p:spPr>
        </p:pic>
        <p:pic>
          <p:nvPicPr>
            <p:cNvPr id="23" name="Picture 22" descr="A picture containing meter&#10;&#10;Description automatically generated">
              <a:extLst>
                <a:ext uri="{FF2B5EF4-FFF2-40B4-BE49-F238E27FC236}">
                  <a16:creationId xmlns:a16="http://schemas.microsoft.com/office/drawing/2014/main" id="{D06C8AEB-7E92-4F2C-BD98-C23914718016}"/>
                </a:ext>
              </a:extLst>
            </p:cNvPr>
            <p:cNvPicPr>
              <a:picLocks noChangeAspect="1"/>
            </p:cNvPicPr>
            <p:nvPr/>
          </p:nvPicPr>
          <p:blipFill>
            <a:blip r:embed="rId14"/>
            <a:stretch>
              <a:fillRect/>
            </a:stretch>
          </p:blipFill>
          <p:spPr>
            <a:xfrm>
              <a:off x="6766560" y="3200702"/>
              <a:ext cx="1554480" cy="936378"/>
            </a:xfrm>
            <a:prstGeom prst="rect">
              <a:avLst/>
            </a:prstGeom>
          </p:spPr>
        </p:pic>
        <p:pic>
          <p:nvPicPr>
            <p:cNvPr id="52" name="Picture 51" descr="A close up of a logo&#10;&#10;Description automatically generated">
              <a:extLst>
                <a:ext uri="{FF2B5EF4-FFF2-40B4-BE49-F238E27FC236}">
                  <a16:creationId xmlns:a16="http://schemas.microsoft.com/office/drawing/2014/main" id="{485CB785-C290-40A3-8EBD-154C2C4F94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8270854" y="3319071"/>
              <a:ext cx="457200" cy="457200"/>
            </a:xfrm>
            <a:prstGeom prst="rect">
              <a:avLst/>
            </a:prstGeom>
          </p:spPr>
        </p:pic>
        <p:sp>
          <p:nvSpPr>
            <p:cNvPr id="21" name="Rectangle 20">
              <a:hlinkClick r:id="rId5" action="ppaction://hlinksldjump"/>
              <a:extLst>
                <a:ext uri="{FF2B5EF4-FFF2-40B4-BE49-F238E27FC236}">
                  <a16:creationId xmlns:a16="http://schemas.microsoft.com/office/drawing/2014/main" id="{A25C657B-E91B-48D1-8D77-6B4679AA987A}"/>
                </a:ext>
              </a:extLst>
            </p:cNvPr>
            <p:cNvSpPr/>
            <p:nvPr/>
          </p:nvSpPr>
          <p:spPr>
            <a:xfrm>
              <a:off x="6858802" y="4137080"/>
              <a:ext cx="1371600"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SGX™ 5150</a:t>
              </a:r>
            </a:p>
          </p:txBody>
        </p:sp>
        <p:sp>
          <p:nvSpPr>
            <p:cNvPr id="36" name="Rectangle 35">
              <a:hlinkClick r:id="rId11" action="ppaction://hlinksldjump"/>
              <a:extLst>
                <a:ext uri="{FF2B5EF4-FFF2-40B4-BE49-F238E27FC236}">
                  <a16:creationId xmlns:a16="http://schemas.microsoft.com/office/drawing/2014/main" id="{0CE75D52-A01A-479E-930F-719A711CC93E}"/>
                </a:ext>
              </a:extLst>
            </p:cNvPr>
            <p:cNvSpPr/>
            <p:nvPr/>
          </p:nvSpPr>
          <p:spPr>
            <a:xfrm>
              <a:off x="4112896" y="4297680"/>
              <a:ext cx="1371600"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FOX3 Series</a:t>
              </a:r>
            </a:p>
          </p:txBody>
        </p:sp>
        <p:sp>
          <p:nvSpPr>
            <p:cNvPr id="44" name="Rectangle 43">
              <a:hlinkClick r:id="rId10" action="ppaction://hlinksldjump"/>
              <a:extLst>
                <a:ext uri="{FF2B5EF4-FFF2-40B4-BE49-F238E27FC236}">
                  <a16:creationId xmlns:a16="http://schemas.microsoft.com/office/drawing/2014/main" id="{47275143-C7F6-4C1C-BF63-8FB3FAC30FE5}"/>
                </a:ext>
              </a:extLst>
            </p:cNvPr>
            <p:cNvSpPr/>
            <p:nvPr/>
          </p:nvSpPr>
          <p:spPr>
            <a:xfrm>
              <a:off x="1402506" y="4298866"/>
              <a:ext cx="1371600"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E210 Series</a:t>
              </a:r>
            </a:p>
          </p:txBody>
        </p:sp>
        <p:cxnSp>
          <p:nvCxnSpPr>
            <p:cNvPr id="42" name="Straight Connector 41">
              <a:extLst>
                <a:ext uri="{FF2B5EF4-FFF2-40B4-BE49-F238E27FC236}">
                  <a16:creationId xmlns:a16="http://schemas.microsoft.com/office/drawing/2014/main" id="{383277F9-9C1F-4EEA-9FA3-B6DE6C4A826F}"/>
                </a:ext>
              </a:extLst>
            </p:cNvPr>
            <p:cNvCxnSpPr>
              <a:cxnSpLocks/>
            </p:cNvCxnSpPr>
            <p:nvPr/>
          </p:nvCxnSpPr>
          <p:spPr>
            <a:xfrm rot="5400000">
              <a:off x="1589495" y="4519705"/>
              <a:ext cx="3749040" cy="0"/>
            </a:xfrm>
            <a:prstGeom prst="line">
              <a:avLst/>
            </a:prstGeom>
            <a:ln w="3175">
              <a:solidFill>
                <a:srgbClr val="899397"/>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F8011B4-B9B6-495E-8991-82DAC7DE333D}"/>
                </a:ext>
              </a:extLst>
            </p:cNvPr>
            <p:cNvCxnSpPr>
              <a:cxnSpLocks/>
            </p:cNvCxnSpPr>
            <p:nvPr/>
          </p:nvCxnSpPr>
          <p:spPr>
            <a:xfrm rot="5400000">
              <a:off x="4320139" y="4480560"/>
              <a:ext cx="3749040" cy="0"/>
            </a:xfrm>
            <a:prstGeom prst="line">
              <a:avLst/>
            </a:prstGeom>
            <a:ln w="3175">
              <a:solidFill>
                <a:srgbClr val="899397"/>
              </a:solidFill>
            </a:ln>
          </p:spPr>
          <p:style>
            <a:lnRef idx="1">
              <a:schemeClr val="accent1"/>
            </a:lnRef>
            <a:fillRef idx="0">
              <a:schemeClr val="accent1"/>
            </a:fillRef>
            <a:effectRef idx="0">
              <a:schemeClr val="accent1"/>
            </a:effectRef>
            <a:fontRef idx="minor">
              <a:schemeClr val="tx1"/>
            </a:fontRef>
          </p:style>
        </p:cxnSp>
        <p:sp>
          <p:nvSpPr>
            <p:cNvPr id="46" name="Rectangle 45">
              <a:hlinkClick r:id="rId5" action="ppaction://hlinksldjump"/>
              <a:extLst>
                <a:ext uri="{FF2B5EF4-FFF2-40B4-BE49-F238E27FC236}">
                  <a16:creationId xmlns:a16="http://schemas.microsoft.com/office/drawing/2014/main" id="{A6FAB2CB-CF42-444D-84A2-3F2328D24264}"/>
                </a:ext>
              </a:extLst>
            </p:cNvPr>
            <p:cNvSpPr/>
            <p:nvPr/>
          </p:nvSpPr>
          <p:spPr>
            <a:xfrm>
              <a:off x="6858000" y="4434351"/>
              <a:ext cx="1680263"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SGX-MD™ 5150</a:t>
              </a:r>
            </a:p>
          </p:txBody>
        </p:sp>
        <p:pic>
          <p:nvPicPr>
            <p:cNvPr id="2" name="Picture 1">
              <a:extLst>
                <a:ext uri="{FF2B5EF4-FFF2-40B4-BE49-F238E27FC236}">
                  <a16:creationId xmlns:a16="http://schemas.microsoft.com/office/drawing/2014/main" id="{C9766102-4C1B-47FA-8BD4-85BEF462D81C}"/>
                </a:ext>
              </a:extLst>
            </p:cNvPr>
            <p:cNvPicPr>
              <a:picLocks noChangeAspect="1"/>
            </p:cNvPicPr>
            <p:nvPr/>
          </p:nvPicPr>
          <p:blipFill rotWithShape="1">
            <a:blip r:embed="rId16"/>
            <a:srcRect l="10504" t="31600" r="5555" b="32000"/>
            <a:stretch/>
          </p:blipFill>
          <p:spPr>
            <a:xfrm>
              <a:off x="6917182" y="5029200"/>
              <a:ext cx="1463040" cy="634437"/>
            </a:xfrm>
            <a:prstGeom prst="rect">
              <a:avLst/>
            </a:prstGeom>
          </p:spPr>
        </p:pic>
        <p:pic>
          <p:nvPicPr>
            <p:cNvPr id="31" name="Picture 30" descr="A close up of a logo&#10;&#10;Description automatically generated">
              <a:extLst>
                <a:ext uri="{FF2B5EF4-FFF2-40B4-BE49-F238E27FC236}">
                  <a16:creationId xmlns:a16="http://schemas.microsoft.com/office/drawing/2014/main" id="{5044D665-ED1F-4A7A-AFFE-2AE5B20CD9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8321040" y="5034474"/>
              <a:ext cx="457200" cy="457200"/>
            </a:xfrm>
            <a:prstGeom prst="rect">
              <a:avLst/>
            </a:prstGeom>
          </p:spPr>
        </p:pic>
        <p:sp>
          <p:nvSpPr>
            <p:cNvPr id="32" name="Rectangle 31">
              <a:hlinkClick r:id="rId5" action="ppaction://hlinksldjump"/>
              <a:extLst>
                <a:ext uri="{FF2B5EF4-FFF2-40B4-BE49-F238E27FC236}">
                  <a16:creationId xmlns:a16="http://schemas.microsoft.com/office/drawing/2014/main" id="{6ACE755E-1FA0-406D-B314-8A46B9473D42}"/>
                </a:ext>
              </a:extLst>
            </p:cNvPr>
            <p:cNvSpPr/>
            <p:nvPr/>
          </p:nvSpPr>
          <p:spPr>
            <a:xfrm>
              <a:off x="6808571" y="6013998"/>
              <a:ext cx="1680263" cy="365760"/>
            </a:xfrm>
            <a:prstGeom prst="rect">
              <a:avLst/>
            </a:prstGeom>
          </p:spPr>
          <p:txBody>
            <a:bodyPr wrap="square" anchor="t">
              <a:noAutofit/>
            </a:bodyPr>
            <a:lstStyle/>
            <a:p>
              <a:pPr algn="ctr">
                <a:lnSpc>
                  <a:spcPct val="90000"/>
                </a:lnSpc>
                <a:spcBef>
                  <a:spcPts val="800"/>
                </a:spcBef>
              </a:pPr>
              <a:r>
                <a:rPr lang="en-US" altLang="en-US" sz="1400" b="1">
                  <a:solidFill>
                    <a:schemeClr val="tx2"/>
                  </a:solidFill>
                  <a:latin typeface="SF Pro Display" panose="00000500000000000000" pitchFamily="2" charset="0"/>
                  <a:ea typeface="SF Pro Display" panose="00000500000000000000" pitchFamily="2" charset="0"/>
                </a:rPr>
                <a:t>EDS-MD</a:t>
              </a:r>
            </a:p>
          </p:txBody>
        </p:sp>
        <p:pic>
          <p:nvPicPr>
            <p:cNvPr id="1030" name="Picture 6">
              <a:extLst>
                <a:ext uri="{FF2B5EF4-FFF2-40B4-BE49-F238E27FC236}">
                  <a16:creationId xmlns:a16="http://schemas.microsoft.com/office/drawing/2014/main" id="{C9467313-D807-4FBF-A216-CB9F830F62DA}"/>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7840" t="21902" r="29564" b="21664"/>
            <a:stretch/>
          </p:blipFill>
          <p:spPr bwMode="auto">
            <a:xfrm>
              <a:off x="4252502" y="5029200"/>
              <a:ext cx="1097280" cy="9685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4485955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B4D63C-F056-4840-A608-9F9AC38FDAB5}"/>
              </a:ext>
            </a:extLst>
          </p:cNvPr>
          <p:cNvSpPr>
            <a:spLocks noGrp="1"/>
          </p:cNvSpPr>
          <p:nvPr>
            <p:ph type="sldNum" sz="quarter" idx="10"/>
          </p:nvPr>
        </p:nvSpPr>
        <p:spPr/>
        <p:txBody>
          <a:bodyPr/>
          <a:lstStyle/>
          <a:p>
            <a:fld id="{9263E5DD-7D79-AA4C-A3D2-BC89EDB73164}" type="slidenum">
              <a:rPr lang="en-US" smtClean="0"/>
              <a:t>14</a:t>
            </a:fld>
            <a:endParaRPr lang="en-US"/>
          </a:p>
        </p:txBody>
      </p:sp>
      <p:sp>
        <p:nvSpPr>
          <p:cNvPr id="19" name="Title 18">
            <a:extLst>
              <a:ext uri="{FF2B5EF4-FFF2-40B4-BE49-F238E27FC236}">
                <a16:creationId xmlns:a16="http://schemas.microsoft.com/office/drawing/2014/main" id="{77F5F69B-EB68-4AB5-A846-5BD5349C0EBE}"/>
              </a:ext>
            </a:extLst>
          </p:cNvPr>
          <p:cNvSpPr>
            <a:spLocks noGrp="1"/>
          </p:cNvSpPr>
          <p:nvPr>
            <p:ph type="title"/>
          </p:nvPr>
        </p:nvSpPr>
        <p:spPr/>
        <p:txBody>
          <a:bodyPr/>
          <a:lstStyle/>
          <a:p>
            <a:r>
              <a:rPr lang="en-US"/>
              <a:t>Markets and Verticals</a:t>
            </a:r>
          </a:p>
        </p:txBody>
      </p:sp>
      <p:sp>
        <p:nvSpPr>
          <p:cNvPr id="20" name="Text Placeholder 19">
            <a:extLst>
              <a:ext uri="{FF2B5EF4-FFF2-40B4-BE49-F238E27FC236}">
                <a16:creationId xmlns:a16="http://schemas.microsoft.com/office/drawing/2014/main" id="{7615F6B4-752D-44A8-9981-4A4582594834}"/>
              </a:ext>
            </a:extLst>
          </p:cNvPr>
          <p:cNvSpPr>
            <a:spLocks noGrp="1"/>
          </p:cNvSpPr>
          <p:nvPr>
            <p:ph type="body" sz="quarter" idx="12"/>
          </p:nvPr>
        </p:nvSpPr>
        <p:spPr/>
        <p:txBody>
          <a:bodyPr/>
          <a:lstStyle/>
          <a:p>
            <a:r>
              <a:rPr lang="en-US">
                <a:solidFill>
                  <a:srgbClr val="36383B"/>
                </a:solidFill>
              </a:rPr>
              <a:t>Solutions for an extensive number of applications.</a:t>
            </a:r>
          </a:p>
        </p:txBody>
      </p:sp>
      <p:sp>
        <p:nvSpPr>
          <p:cNvPr id="21" name="Text Placeholder 20">
            <a:extLst>
              <a:ext uri="{FF2B5EF4-FFF2-40B4-BE49-F238E27FC236}">
                <a16:creationId xmlns:a16="http://schemas.microsoft.com/office/drawing/2014/main" id="{7F8035C7-D6F3-4A03-94DD-F7CDFBD696C8}"/>
              </a:ext>
            </a:extLst>
          </p:cNvPr>
          <p:cNvSpPr>
            <a:spLocks noGrp="1"/>
          </p:cNvSpPr>
          <p:nvPr>
            <p:ph type="body" sz="quarter" idx="13"/>
          </p:nvPr>
        </p:nvSpPr>
        <p:spPr>
          <a:xfrm>
            <a:off x="1005840" y="2651760"/>
            <a:ext cx="2743200" cy="3657600"/>
          </a:xfrm>
        </p:spPr>
        <p:txBody>
          <a:bodyPr/>
          <a:lstStyle/>
          <a:p>
            <a:r>
              <a:rPr lang="en-US"/>
              <a:t>AUTOMOTIVE</a:t>
            </a:r>
          </a:p>
          <a:p>
            <a:endParaRPr lang="en-US" b="0"/>
          </a:p>
          <a:p>
            <a:r>
              <a:rPr lang="en-US" b="0"/>
              <a:t>Vehicle tracking and monitoring</a:t>
            </a:r>
          </a:p>
          <a:p>
            <a:r>
              <a:rPr lang="en-US" b="0"/>
              <a:t>for connected trucks and cars.</a:t>
            </a:r>
          </a:p>
          <a:p>
            <a:endParaRPr lang="en-US" b="0"/>
          </a:p>
          <a:p>
            <a:r>
              <a:rPr lang="en-US"/>
              <a:t>MANUFACTURING</a:t>
            </a:r>
          </a:p>
          <a:p>
            <a:endParaRPr lang="en-US" b="0"/>
          </a:p>
          <a:p>
            <a:r>
              <a:rPr lang="en-US" b="0"/>
              <a:t>Industrial automation, material handling, and production line processing.</a:t>
            </a:r>
          </a:p>
          <a:p>
            <a:endParaRPr lang="en-US" b="0"/>
          </a:p>
          <a:p>
            <a:r>
              <a:rPr lang="en-US"/>
              <a:t>LOGISTICS</a:t>
            </a:r>
          </a:p>
          <a:p>
            <a:endParaRPr lang="en-US" b="0"/>
          </a:p>
          <a:p>
            <a:r>
              <a:rPr lang="en-US" b="0"/>
              <a:t>Asset location and tracking from source to destination.</a:t>
            </a:r>
          </a:p>
          <a:p>
            <a:endParaRPr lang="en-US" b="0"/>
          </a:p>
          <a:p>
            <a:r>
              <a:rPr lang="en-US"/>
              <a:t>UTILITIES</a:t>
            </a:r>
          </a:p>
          <a:p>
            <a:endParaRPr lang="en-US" b="0"/>
          </a:p>
          <a:p>
            <a:r>
              <a:rPr lang="en-US" b="0"/>
              <a:t>Monitoring and metering of energy resource operation</a:t>
            </a:r>
          </a:p>
        </p:txBody>
      </p:sp>
      <p:pic>
        <p:nvPicPr>
          <p:cNvPr id="6" name="Picture 5" descr="A close up of a logo&#10;&#10;Description automatically generated">
            <a:extLst>
              <a:ext uri="{FF2B5EF4-FFF2-40B4-BE49-F238E27FC236}">
                <a16:creationId xmlns:a16="http://schemas.microsoft.com/office/drawing/2014/main" id="{5578D8EF-7BB1-46B2-BB61-F6ACE78D0701}"/>
              </a:ext>
            </a:extLst>
          </p:cNvPr>
          <p:cNvPicPr>
            <a:picLocks noChangeAspect="1"/>
          </p:cNvPicPr>
          <p:nvPr/>
        </p:nvPicPr>
        <p:blipFill>
          <a:blip r:embed="rId2"/>
          <a:stretch>
            <a:fillRect/>
          </a:stretch>
        </p:blipFill>
        <p:spPr>
          <a:xfrm>
            <a:off x="4572000" y="2286000"/>
            <a:ext cx="6858000" cy="3639845"/>
          </a:xfrm>
          <a:prstGeom prst="rect">
            <a:avLst/>
          </a:prstGeom>
        </p:spPr>
      </p:pic>
    </p:spTree>
    <p:extLst>
      <p:ext uri="{BB962C8B-B14F-4D97-AF65-F5344CB8AC3E}">
        <p14:creationId xmlns:p14="http://schemas.microsoft.com/office/powerpoint/2010/main" val="358317167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79FF52-984D-4A69-AA9D-E5054A886A8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srgbClr val="FFFFFF">
                  <a:lumMod val="50000"/>
                </a:srgbClr>
              </a:solidFill>
              <a:effectLst/>
              <a:uLnTx/>
              <a:uFillTx/>
            </a:endParaRPr>
          </a:p>
        </p:txBody>
      </p:sp>
      <p:sp>
        <p:nvSpPr>
          <p:cNvPr id="4" name="Title 3">
            <a:extLst>
              <a:ext uri="{FF2B5EF4-FFF2-40B4-BE49-F238E27FC236}">
                <a16:creationId xmlns:a16="http://schemas.microsoft.com/office/drawing/2014/main" id="{9C79B1D0-F1A5-48B9-A9F4-A29ECB63F45C}"/>
              </a:ext>
            </a:extLst>
          </p:cNvPr>
          <p:cNvSpPr>
            <a:spLocks noGrp="1"/>
          </p:cNvSpPr>
          <p:nvPr>
            <p:ph type="title"/>
          </p:nvPr>
        </p:nvSpPr>
        <p:spPr/>
        <p:txBody>
          <a:bodyPr/>
          <a:lstStyle/>
          <a:p>
            <a:r>
              <a:rPr lang="en-US">
                <a:solidFill>
                  <a:srgbClr val="899397"/>
                </a:solidFill>
              </a:rPr>
              <a:t>Enterprise Security</a:t>
            </a:r>
          </a:p>
        </p:txBody>
      </p:sp>
      <p:sp>
        <p:nvSpPr>
          <p:cNvPr id="6" name="Text Placeholder 5">
            <a:extLst>
              <a:ext uri="{FF2B5EF4-FFF2-40B4-BE49-F238E27FC236}">
                <a16:creationId xmlns:a16="http://schemas.microsoft.com/office/drawing/2014/main" id="{6BD2D1D6-87C1-45D7-AE32-B7CE189747B6}"/>
              </a:ext>
            </a:extLst>
          </p:cNvPr>
          <p:cNvSpPr>
            <a:spLocks noGrp="1"/>
          </p:cNvSpPr>
          <p:nvPr>
            <p:ph type="body" sz="quarter" idx="11"/>
          </p:nvPr>
        </p:nvSpPr>
        <p:spPr/>
        <p:txBody>
          <a:bodyPr/>
          <a:lstStyle/>
          <a:p>
            <a:r>
              <a:rPr lang="en-US">
                <a:solidFill>
                  <a:schemeClr val="tx2"/>
                </a:solidFill>
              </a:rPr>
              <a:t>Trusted, secure operation for mission-critical applications.</a:t>
            </a:r>
          </a:p>
        </p:txBody>
      </p:sp>
      <p:sp>
        <p:nvSpPr>
          <p:cNvPr id="10" name="Rectangle 9">
            <a:extLst>
              <a:ext uri="{FF2B5EF4-FFF2-40B4-BE49-F238E27FC236}">
                <a16:creationId xmlns:a16="http://schemas.microsoft.com/office/drawing/2014/main" id="{F2E90640-F822-4E41-B15A-5E3D8D16C226}"/>
              </a:ext>
            </a:extLst>
          </p:cNvPr>
          <p:cNvSpPr/>
          <p:nvPr/>
        </p:nvSpPr>
        <p:spPr>
          <a:xfrm>
            <a:off x="914400" y="2286000"/>
            <a:ext cx="10360152" cy="4105656"/>
          </a:xfrm>
          <a:prstGeom prst="rect">
            <a:avLst/>
          </a:prstGeom>
          <a:solidFill>
            <a:schemeClr val="bg1">
              <a:lumMod val="95000"/>
            </a:schemeClr>
          </a:solid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2"/>
              </a:solidFill>
              <a:effectLst/>
              <a:uLnTx/>
              <a:uFillTx/>
              <a:latin typeface="SF Pro Display" panose="00000500000000000000" pitchFamily="2" charset="0"/>
              <a:ea typeface="SF Pro Display" panose="00000500000000000000" pitchFamily="2" charset="0"/>
            </a:endParaRPr>
          </a:p>
        </p:txBody>
      </p:sp>
      <p:sp>
        <p:nvSpPr>
          <p:cNvPr id="12" name="Rectangle 11">
            <a:extLst>
              <a:ext uri="{FF2B5EF4-FFF2-40B4-BE49-F238E27FC236}">
                <a16:creationId xmlns:a16="http://schemas.microsoft.com/office/drawing/2014/main" id="{C1E2EE6E-FA19-4F25-82CD-35058E0165D1}"/>
              </a:ext>
            </a:extLst>
          </p:cNvPr>
          <p:cNvSpPr/>
          <p:nvPr/>
        </p:nvSpPr>
        <p:spPr>
          <a:xfrm>
            <a:off x="1097280" y="2468880"/>
            <a:ext cx="2286000" cy="3657600"/>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p:txBody>
      </p:sp>
      <p:sp>
        <p:nvSpPr>
          <p:cNvPr id="13" name="Rectangle 12">
            <a:extLst>
              <a:ext uri="{FF2B5EF4-FFF2-40B4-BE49-F238E27FC236}">
                <a16:creationId xmlns:a16="http://schemas.microsoft.com/office/drawing/2014/main" id="{A13776A4-E820-4157-945C-84CEEFF824C9}"/>
              </a:ext>
            </a:extLst>
          </p:cNvPr>
          <p:cNvSpPr/>
          <p:nvPr/>
        </p:nvSpPr>
        <p:spPr>
          <a:xfrm>
            <a:off x="1097279" y="2468879"/>
            <a:ext cx="2377440" cy="3749040"/>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USER AUTHENTICATION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Local username and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RADIUS 802.1x Authentication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Automated logout user  sessions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D" sz="1200">
              <a:solidFill>
                <a:srgbClr val="36383B"/>
              </a:solidFill>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Application and device role-based access controls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D" sz="1200">
              <a:solidFill>
                <a:srgbClr val="36383B"/>
              </a:solidFill>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User group permissions</a:t>
            </a:r>
          </a:p>
        </p:txBody>
      </p:sp>
      <p:sp>
        <p:nvSpPr>
          <p:cNvPr id="11" name="Rectangle 10">
            <a:extLst>
              <a:ext uri="{FF2B5EF4-FFF2-40B4-BE49-F238E27FC236}">
                <a16:creationId xmlns:a16="http://schemas.microsoft.com/office/drawing/2014/main" id="{37959C6B-DA11-443C-A767-228592C50F7E}"/>
              </a:ext>
            </a:extLst>
          </p:cNvPr>
          <p:cNvSpPr/>
          <p:nvPr/>
        </p:nvSpPr>
        <p:spPr>
          <a:xfrm>
            <a:off x="3657600" y="2468878"/>
            <a:ext cx="2286000" cy="3922777"/>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SECURE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lvl="0">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WPA2-Enterprise (WPA3</a:t>
            </a:r>
            <a:r>
              <a:rPr lang="en-US" sz="1200">
                <a:solidFill>
                  <a:srgbClr val="36383B"/>
                </a:solidFill>
                <a:latin typeface="SF Pro Display" panose="00000500000000000000" pitchFamily="2" charset="0"/>
                <a:ea typeface="SF Pro Display" panose="00000500000000000000" pitchFamily="2" charset="0"/>
              </a:rPr>
              <a:t>) </a:t>
            </a:r>
            <a:r>
              <a:rPr lang="en-US" sz="900">
                <a:solidFill>
                  <a:srgbClr val="36383B"/>
                </a:solidFill>
                <a:latin typeface="SF Pro Display" panose="00000500000000000000" pitchFamily="2" charset="0"/>
                <a:ea typeface="SF Pro Display" panose="00000500000000000000" pitchFamily="2" charset="0"/>
              </a:rPr>
              <a:t>(EAP-TLS, EAP-TTLS, EAP-PEAP, EAP-FAST)</a:t>
            </a:r>
            <a:endParaRPr kumimoji="0" lang="en-US" sz="9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Secure Socket Layer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TLS 1.0, 1.1, 1.2</a:t>
            </a: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SSH and SSL configurable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SHA-2 and higher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SNMP v3 with AES encryption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FIPS 140-2 Level 1 compliance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IPsec VPN Connectivity</a:t>
            </a:r>
            <a:endParaRPr lang="en-ID" sz="1200">
              <a:solidFill>
                <a:srgbClr val="36383B"/>
              </a:solidFill>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D" sz="1200">
                <a:solidFill>
                  <a:srgbClr val="36383B"/>
                </a:solidFill>
                <a:latin typeface="SF Pro Display" panose="00000500000000000000" pitchFamily="2" charset="0"/>
                <a:ea typeface="SF Pro Display" panose="00000500000000000000" pitchFamily="2" charset="0"/>
              </a:rPr>
              <a:t>VPN Profiles</a:t>
            </a: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p:txBody>
      </p:sp>
      <p:sp>
        <p:nvSpPr>
          <p:cNvPr id="14" name="Rectangle 13">
            <a:extLst>
              <a:ext uri="{FF2B5EF4-FFF2-40B4-BE49-F238E27FC236}">
                <a16:creationId xmlns:a16="http://schemas.microsoft.com/office/drawing/2014/main" id="{0867A502-957C-4863-9D90-F880F3A0A455}"/>
              </a:ext>
            </a:extLst>
          </p:cNvPr>
          <p:cNvSpPr/>
          <p:nvPr/>
        </p:nvSpPr>
        <p:spPr>
          <a:xfrm>
            <a:off x="6217920" y="2468879"/>
            <a:ext cx="2286000" cy="3922776"/>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GENERAL FEATURES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a:defRPr/>
            </a:pPr>
            <a:r>
              <a:rPr lang="en-US" sz="1200">
                <a:latin typeface="SF Pro Display" panose="00000500000000000000" pitchFamily="2" charset="0"/>
                <a:ea typeface="SF Pro Display" panose="00000500000000000000" pitchFamily="2" charset="0"/>
              </a:rPr>
              <a:t>Zone-based Firewall Network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Packet filtering by MAC and IP address &amp; port number (firewall)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Password  protected system configuration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Enable / disable the web server and other non-required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System and user log files</a:t>
            </a:r>
          </a:p>
        </p:txBody>
      </p:sp>
      <p:sp>
        <p:nvSpPr>
          <p:cNvPr id="17" name="Rectangle 16">
            <a:extLst>
              <a:ext uri="{FF2B5EF4-FFF2-40B4-BE49-F238E27FC236}">
                <a16:creationId xmlns:a16="http://schemas.microsoft.com/office/drawing/2014/main" id="{3F7C4D78-6988-48FE-B80D-3AF93E523E29}"/>
              </a:ext>
            </a:extLst>
          </p:cNvPr>
          <p:cNvSpPr/>
          <p:nvPr/>
        </p:nvSpPr>
        <p:spPr>
          <a:xfrm>
            <a:off x="8746236" y="2468879"/>
            <a:ext cx="2286000" cy="1595429"/>
          </a:xfrm>
          <a:prstGeom prst="rect">
            <a:avLst/>
          </a:prstGeom>
          <a:noFill/>
          <a:ln w="3175">
            <a:no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LANTRONIX SECURITY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12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rPr>
              <a:t>Proactively manages all security threats and tracks CVE alerts; address all issues immediately with a formal escalation process.</a:t>
            </a:r>
          </a:p>
        </p:txBody>
      </p:sp>
      <p:grpSp>
        <p:nvGrpSpPr>
          <p:cNvPr id="3" name="Group 2">
            <a:extLst>
              <a:ext uri="{FF2B5EF4-FFF2-40B4-BE49-F238E27FC236}">
                <a16:creationId xmlns:a16="http://schemas.microsoft.com/office/drawing/2014/main" id="{88BABA3F-9B44-4EBC-B875-24A64D53154E}"/>
              </a:ext>
            </a:extLst>
          </p:cNvPr>
          <p:cNvGrpSpPr/>
          <p:nvPr/>
        </p:nvGrpSpPr>
        <p:grpSpPr>
          <a:xfrm>
            <a:off x="1691640" y="4937760"/>
            <a:ext cx="8746236" cy="1097280"/>
            <a:chOff x="1691640" y="4800599"/>
            <a:chExt cx="8746236" cy="1097280"/>
          </a:xfrm>
        </p:grpSpPr>
        <p:pic>
          <p:nvPicPr>
            <p:cNvPr id="8" name="Picture 7" descr="A picture containing drawing&#10;&#10;Description automatically generated">
              <a:extLst>
                <a:ext uri="{FF2B5EF4-FFF2-40B4-BE49-F238E27FC236}">
                  <a16:creationId xmlns:a16="http://schemas.microsoft.com/office/drawing/2014/main" id="{C787AA87-5FAA-437A-8545-580121886708}"/>
                </a:ext>
              </a:extLst>
            </p:cNvPr>
            <p:cNvPicPr>
              <a:picLocks noChangeAspect="1"/>
            </p:cNvPicPr>
            <p:nvPr/>
          </p:nvPicPr>
          <p:blipFill>
            <a:blip r:embed="rId2"/>
            <a:stretch>
              <a:fillRect/>
            </a:stretch>
          </p:blipFill>
          <p:spPr>
            <a:xfrm>
              <a:off x="1691640" y="4800599"/>
              <a:ext cx="1097280" cy="109728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CF0A4D16-A55A-4FDB-8738-F046DCAC8379}"/>
                </a:ext>
              </a:extLst>
            </p:cNvPr>
            <p:cNvPicPr>
              <a:picLocks noChangeAspect="1"/>
            </p:cNvPicPr>
            <p:nvPr/>
          </p:nvPicPr>
          <p:blipFill>
            <a:blip r:embed="rId3"/>
            <a:stretch>
              <a:fillRect/>
            </a:stretch>
          </p:blipFill>
          <p:spPr>
            <a:xfrm>
              <a:off x="9340596" y="4800599"/>
              <a:ext cx="1097280" cy="1097280"/>
            </a:xfrm>
            <a:prstGeom prst="rect">
              <a:avLst/>
            </a:prstGeom>
          </p:spPr>
        </p:pic>
      </p:grpSp>
    </p:spTree>
    <p:extLst>
      <p:ext uri="{BB962C8B-B14F-4D97-AF65-F5344CB8AC3E}">
        <p14:creationId xmlns:p14="http://schemas.microsoft.com/office/powerpoint/2010/main" val="3869222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34BA-AFFB-4B25-8B43-9568DB77F714}"/>
              </a:ext>
            </a:extLst>
          </p:cNvPr>
          <p:cNvSpPr>
            <a:spLocks noGrp="1"/>
          </p:cNvSpPr>
          <p:nvPr>
            <p:ph type="title"/>
          </p:nvPr>
        </p:nvSpPr>
        <p:spPr/>
        <p:txBody>
          <a:bodyPr>
            <a:normAutofit fontScale="90000"/>
          </a:bodyPr>
          <a:lstStyle/>
          <a:p>
            <a:r>
              <a:rPr lang="en-US" sz="3600">
                <a:latin typeface="SF Pro Display"/>
                <a:cs typeface="Arial"/>
              </a:rPr>
              <a:t>A Ruggedized Industrial Router</a:t>
            </a:r>
            <a:endParaRPr lang="en-US" sz="2400">
              <a:latin typeface="SF Pro Display" panose="00000500000000000000"/>
            </a:endParaRPr>
          </a:p>
        </p:txBody>
      </p:sp>
      <p:sp>
        <p:nvSpPr>
          <p:cNvPr id="5" name="Text Placeholder 4">
            <a:extLst>
              <a:ext uri="{FF2B5EF4-FFF2-40B4-BE49-F238E27FC236}">
                <a16:creationId xmlns:a16="http://schemas.microsoft.com/office/drawing/2014/main" id="{D4802FE8-C73D-4E93-AF4B-67981A10E50E}"/>
              </a:ext>
            </a:extLst>
          </p:cNvPr>
          <p:cNvSpPr>
            <a:spLocks noGrp="1"/>
          </p:cNvSpPr>
          <p:nvPr>
            <p:ph type="body" sz="quarter" idx="11"/>
          </p:nvPr>
        </p:nvSpPr>
        <p:spPr>
          <a:xfrm>
            <a:off x="914400" y="1280160"/>
            <a:ext cx="10789920" cy="640080"/>
          </a:xfrm>
        </p:spPr>
        <p:txBody>
          <a:bodyPr/>
          <a:lstStyle/>
          <a:p>
            <a:r>
              <a:rPr lang="en-US">
                <a:latin typeface="SF Pro Display"/>
                <a:cs typeface="Arial"/>
              </a:rPr>
              <a:t>Extensive capability in a small form factor.</a:t>
            </a:r>
            <a:endParaRPr lang="en-US"/>
          </a:p>
        </p:txBody>
      </p:sp>
      <p:pic>
        <p:nvPicPr>
          <p:cNvPr id="14" name="Picture 13" descr="A picture containing drawing&#10;&#10;Description automatically generated">
            <a:extLst>
              <a:ext uri="{FF2B5EF4-FFF2-40B4-BE49-F238E27FC236}">
                <a16:creationId xmlns:a16="http://schemas.microsoft.com/office/drawing/2014/main" id="{F9CDF61B-63B3-4FD2-8A2C-EDEA6E730F51}"/>
              </a:ext>
            </a:extLst>
          </p:cNvPr>
          <p:cNvPicPr>
            <a:picLocks noChangeAspect="1"/>
          </p:cNvPicPr>
          <p:nvPr/>
        </p:nvPicPr>
        <p:blipFill rotWithShape="1">
          <a:blip r:embed="rId3"/>
          <a:srcRect l="24400" t="24466" r="23719" b="18435"/>
          <a:stretch/>
        </p:blipFill>
        <p:spPr>
          <a:xfrm>
            <a:off x="1426464" y="2345360"/>
            <a:ext cx="1645920" cy="1282529"/>
          </a:xfrm>
          <a:prstGeom prst="rect">
            <a:avLst/>
          </a:prstGeom>
        </p:spPr>
      </p:pic>
      <p:sp>
        <p:nvSpPr>
          <p:cNvPr id="15" name="Rectangle 14">
            <a:extLst>
              <a:ext uri="{FF2B5EF4-FFF2-40B4-BE49-F238E27FC236}">
                <a16:creationId xmlns:a16="http://schemas.microsoft.com/office/drawing/2014/main" id="{13ECA67E-6755-45D5-A3E8-CDB843CC28F9}"/>
              </a:ext>
            </a:extLst>
          </p:cNvPr>
          <p:cNvSpPr/>
          <p:nvPr/>
        </p:nvSpPr>
        <p:spPr>
          <a:xfrm>
            <a:off x="3566160"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Vehicle and asset location tracking</a:t>
            </a:r>
          </a:p>
          <a:p>
            <a:pPr algn="ctr"/>
            <a:r>
              <a:rPr lang="en-US" sz="1400" b="1">
                <a:solidFill>
                  <a:schemeClr val="tx2"/>
                </a:solidFill>
                <a:latin typeface="SF Pro Display" panose="00000500000000000000" pitchFamily="2" charset="0"/>
                <a:ea typeface="SF Pro Display" panose="00000500000000000000" pitchFamily="2" charset="0"/>
              </a:rPr>
              <a:t>with GPS.</a:t>
            </a:r>
          </a:p>
        </p:txBody>
      </p:sp>
      <p:sp>
        <p:nvSpPr>
          <p:cNvPr id="17" name="Rectangle 16">
            <a:extLst>
              <a:ext uri="{FF2B5EF4-FFF2-40B4-BE49-F238E27FC236}">
                <a16:creationId xmlns:a16="http://schemas.microsoft.com/office/drawing/2014/main" id="{7C76F8CD-FC90-4205-ADFB-6B1714DDCFD0}"/>
              </a:ext>
            </a:extLst>
          </p:cNvPr>
          <p:cNvSpPr/>
          <p:nvPr/>
        </p:nvSpPr>
        <p:spPr>
          <a:xfrm>
            <a:off x="621792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Centralized management for your globally distributed assets.</a:t>
            </a:r>
          </a:p>
        </p:txBody>
      </p:sp>
      <p:sp>
        <p:nvSpPr>
          <p:cNvPr id="9" name="Rectangle 8">
            <a:extLst>
              <a:ext uri="{FF2B5EF4-FFF2-40B4-BE49-F238E27FC236}">
                <a16:creationId xmlns:a16="http://schemas.microsoft.com/office/drawing/2014/main" id="{3F485D20-4567-4E21-A8D4-DD51FD398868}"/>
              </a:ext>
            </a:extLst>
          </p:cNvPr>
          <p:cNvSpPr/>
          <p:nvPr/>
        </p:nvSpPr>
        <p:spPr>
          <a:xfrm>
            <a:off x="886968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Load-balance data flows across Ethernet, Wi-Fi, and Cellular interfaces.</a:t>
            </a:r>
          </a:p>
        </p:txBody>
      </p:sp>
      <p:sp>
        <p:nvSpPr>
          <p:cNvPr id="10" name="Rectangle 9">
            <a:extLst>
              <a:ext uri="{FF2B5EF4-FFF2-40B4-BE49-F238E27FC236}">
                <a16:creationId xmlns:a16="http://schemas.microsoft.com/office/drawing/2014/main" id="{342B6F06-467C-49DF-A523-F941999C5765}"/>
              </a:ext>
            </a:extLst>
          </p:cNvPr>
          <p:cNvSpPr/>
          <p:nvPr/>
        </p:nvSpPr>
        <p:spPr>
          <a:xfrm>
            <a:off x="6217920"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Develop custom applications and scripts for your vertical solution.</a:t>
            </a:r>
            <a:endParaRPr lang="en-US" sz="1100" b="1">
              <a:solidFill>
                <a:schemeClr val="tx2"/>
              </a:solidFill>
              <a:latin typeface="SF Pro Display" panose="00000500000000000000" pitchFamily="2" charset="0"/>
              <a:ea typeface="SF Pro Display" panose="00000500000000000000" pitchFamily="2" charset="0"/>
            </a:endParaRPr>
          </a:p>
        </p:txBody>
      </p:sp>
      <p:sp>
        <p:nvSpPr>
          <p:cNvPr id="16" name="Rectangle 15">
            <a:extLst>
              <a:ext uri="{FF2B5EF4-FFF2-40B4-BE49-F238E27FC236}">
                <a16:creationId xmlns:a16="http://schemas.microsoft.com/office/drawing/2014/main" id="{D6E03B56-4341-4676-8CEC-110B040BAA15}"/>
              </a:ext>
            </a:extLst>
          </p:cNvPr>
          <p:cNvSpPr/>
          <p:nvPr/>
        </p:nvSpPr>
        <p:spPr>
          <a:xfrm>
            <a:off x="356616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Global LTE and LTE-M1 cellular with dual SIMs for WAN Failover and Failback.</a:t>
            </a:r>
          </a:p>
        </p:txBody>
      </p:sp>
      <p:sp>
        <p:nvSpPr>
          <p:cNvPr id="18" name="Rectangle 17">
            <a:extLst>
              <a:ext uri="{FF2B5EF4-FFF2-40B4-BE49-F238E27FC236}">
                <a16:creationId xmlns:a16="http://schemas.microsoft.com/office/drawing/2014/main" id="{3B78B0DA-ABF2-412F-BA3C-A5A6A1628C4E}"/>
              </a:ext>
            </a:extLst>
          </p:cNvPr>
          <p:cNvSpPr/>
          <p:nvPr/>
        </p:nvSpPr>
        <p:spPr>
          <a:xfrm>
            <a:off x="8869680" y="4023361"/>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Industrial protocols and data logging with </a:t>
            </a:r>
          </a:p>
          <a:p>
            <a:pPr algn="ctr"/>
            <a:r>
              <a:rPr lang="en-US" sz="1400" b="1">
                <a:solidFill>
                  <a:schemeClr val="tx2"/>
                </a:solidFill>
                <a:latin typeface="SF Pro Display" panose="00000500000000000000" pitchFamily="2" charset="0"/>
                <a:ea typeface="SF Pro Display" panose="00000500000000000000" pitchFamily="2" charset="0"/>
              </a:rPr>
              <a:t>edge data processing.</a:t>
            </a:r>
          </a:p>
        </p:txBody>
      </p:sp>
      <p:pic>
        <p:nvPicPr>
          <p:cNvPr id="1026" name="Picture 2" descr="mobility-solutions-e220-series-router">
            <a:extLst>
              <a:ext uri="{FF2B5EF4-FFF2-40B4-BE49-F238E27FC236}">
                <a16:creationId xmlns:a16="http://schemas.microsoft.com/office/drawing/2014/main" id="{85393347-2FEE-4131-8962-6F7A0014E5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52" t="14669" r="4964" b="7943"/>
          <a:stretch/>
        </p:blipFill>
        <p:spPr bwMode="auto">
          <a:xfrm>
            <a:off x="1563624" y="3946122"/>
            <a:ext cx="1371600" cy="849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obility-solutions-e220-series-router">
            <a:extLst>
              <a:ext uri="{FF2B5EF4-FFF2-40B4-BE49-F238E27FC236}">
                <a16:creationId xmlns:a16="http://schemas.microsoft.com/office/drawing/2014/main" id="{F3AD62A7-41C5-43C8-B63B-4A83B7AFFBD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5167" y1="78348" x2="61417" y2="81101"/>
                        <a14:backgroundMark x1="61417" y1="81101" x2="74167" y2="80350"/>
                        <a14:backgroundMark x1="74167" y1="80350" x2="26083" y2="78598"/>
                        <a14:backgroundMark x1="26083" y1="78598" x2="43500" y2="81977"/>
                        <a14:backgroundMark x1="43500" y1="81977" x2="30750" y2="82103"/>
                        <a14:backgroundMark x1="30750" y1="82103" x2="46667" y2="86233"/>
                        <a14:backgroundMark x1="46667" y1="86233" x2="18500" y2="84105"/>
                        <a14:backgroundMark x1="18500" y1="84105" x2="34083" y2="83730"/>
                        <a14:backgroundMark x1="34083" y1="83730" x2="46667" y2="85357"/>
                        <a14:backgroundMark x1="46667" y1="85357" x2="63583" y2="84105"/>
                        <a14:backgroundMark x1="63583" y1="84105" x2="38167" y2="82728"/>
                        <a14:backgroundMark x1="38167" y1="82728" x2="50167" y2="83605"/>
                        <a14:backgroundMark x1="50167" y1="83605" x2="61750" y2="81977"/>
                        <a14:backgroundMark x1="61750" y1="81977" x2="49583" y2="79349"/>
                        <a14:backgroundMark x1="49583" y1="79349" x2="73833" y2="83104"/>
                        <a14:backgroundMark x1="73833" y1="83104" x2="61917" y2="81727"/>
                        <a14:backgroundMark x1="61917" y1="81727" x2="73583" y2="83104"/>
                        <a14:backgroundMark x1="73583" y1="83104" x2="50500" y2="86733"/>
                      </a14:backgroundRemoval>
                    </a14:imgEffect>
                  </a14:imgLayer>
                </a14:imgProps>
              </a:ext>
              <a:ext uri="{28A0092B-C50C-407E-A947-70E740481C1C}">
                <a14:useLocalDpi xmlns:a14="http://schemas.microsoft.com/office/drawing/2010/main" val="0"/>
              </a:ext>
            </a:extLst>
          </a:blip>
          <a:srcRect l="23983" t="29382" r="22025" b="19785"/>
          <a:stretch/>
        </p:blipFill>
        <p:spPr bwMode="auto">
          <a:xfrm>
            <a:off x="1563624" y="5113839"/>
            <a:ext cx="1371600" cy="85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7379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917BAB-382F-8541-930D-913C0C7DD797}" type="slidenum">
              <a:rPr lang="en-US" sz="1400" smtClean="0">
                <a:latin typeface="SF Pro Display" panose="00000500000000000000"/>
              </a:rPr>
              <a:pPr>
                <a:defRPr/>
              </a:pPr>
              <a:t>17</a:t>
            </a:fld>
            <a:endParaRPr lang="en-US" sz="1400">
              <a:latin typeface="SF Pro Display" panose="00000500000000000000"/>
            </a:endParaRPr>
          </a:p>
        </p:txBody>
      </p:sp>
      <p:sp>
        <p:nvSpPr>
          <p:cNvPr id="2" name="Title 1">
            <a:extLst>
              <a:ext uri="{FF2B5EF4-FFF2-40B4-BE49-F238E27FC236}">
                <a16:creationId xmlns:a16="http://schemas.microsoft.com/office/drawing/2014/main" id="{FD2D34BA-AFFB-4B25-8B43-9568DB77F714}"/>
              </a:ext>
            </a:extLst>
          </p:cNvPr>
          <p:cNvSpPr>
            <a:spLocks noGrp="1"/>
          </p:cNvSpPr>
          <p:nvPr>
            <p:ph type="title"/>
          </p:nvPr>
        </p:nvSpPr>
        <p:spPr/>
        <p:txBody>
          <a:bodyPr>
            <a:normAutofit fontScale="90000"/>
          </a:bodyPr>
          <a:lstStyle/>
          <a:p>
            <a:r>
              <a:rPr lang="en-US" sz="3600">
                <a:latin typeface="SF Pro Display"/>
                <a:cs typeface="Arial"/>
              </a:rPr>
              <a:t>Enterprise Continuity of Service</a:t>
            </a:r>
            <a:endParaRPr lang="en-US" sz="2400">
              <a:latin typeface="SF Pro Display" panose="00000500000000000000"/>
            </a:endParaRPr>
          </a:p>
        </p:txBody>
      </p:sp>
      <p:sp>
        <p:nvSpPr>
          <p:cNvPr id="3" name="Text Placeholder 2">
            <a:extLst>
              <a:ext uri="{FF2B5EF4-FFF2-40B4-BE49-F238E27FC236}">
                <a16:creationId xmlns:a16="http://schemas.microsoft.com/office/drawing/2014/main" id="{75E87C99-1914-41BB-B008-4F6C218E500A}"/>
              </a:ext>
            </a:extLst>
          </p:cNvPr>
          <p:cNvSpPr>
            <a:spLocks noGrp="1"/>
          </p:cNvSpPr>
          <p:nvPr>
            <p:ph type="body" sz="quarter" idx="11"/>
          </p:nvPr>
        </p:nvSpPr>
        <p:spPr/>
        <p:txBody>
          <a:bodyPr/>
          <a:lstStyle/>
          <a:p>
            <a:r>
              <a:rPr lang="en-US"/>
              <a:t>Ensuring network resilience and connectivity.</a:t>
            </a:r>
          </a:p>
        </p:txBody>
      </p:sp>
      <p:grpSp>
        <p:nvGrpSpPr>
          <p:cNvPr id="5" name="Group 4">
            <a:extLst>
              <a:ext uri="{FF2B5EF4-FFF2-40B4-BE49-F238E27FC236}">
                <a16:creationId xmlns:a16="http://schemas.microsoft.com/office/drawing/2014/main" id="{8FDDDC9D-EC42-478F-B299-95DD66F36727}"/>
              </a:ext>
            </a:extLst>
          </p:cNvPr>
          <p:cNvGrpSpPr/>
          <p:nvPr/>
        </p:nvGrpSpPr>
        <p:grpSpPr>
          <a:xfrm>
            <a:off x="1141884" y="2286000"/>
            <a:ext cx="9908232" cy="3733731"/>
            <a:chOff x="1141884" y="1843091"/>
            <a:chExt cx="9908232" cy="3733731"/>
          </a:xfrm>
        </p:grpSpPr>
        <p:pic>
          <p:nvPicPr>
            <p:cNvPr id="7" name="Picture 6" descr="A close up of a sign&#10;&#10;Description automatically generated">
              <a:extLst>
                <a:ext uri="{FF2B5EF4-FFF2-40B4-BE49-F238E27FC236}">
                  <a16:creationId xmlns:a16="http://schemas.microsoft.com/office/drawing/2014/main" id="{6BAC78B4-80DE-46A3-B445-939F6E37E6AC}"/>
                </a:ext>
              </a:extLst>
            </p:cNvPr>
            <p:cNvPicPr>
              <a:picLocks noChangeAspect="1"/>
            </p:cNvPicPr>
            <p:nvPr/>
          </p:nvPicPr>
          <p:blipFill>
            <a:blip r:embed="rId2"/>
            <a:stretch>
              <a:fillRect/>
            </a:stretch>
          </p:blipFill>
          <p:spPr>
            <a:xfrm>
              <a:off x="2120292" y="1843091"/>
              <a:ext cx="969264" cy="969264"/>
            </a:xfrm>
            <a:prstGeom prst="rect">
              <a:avLst/>
            </a:prstGeom>
          </p:spPr>
        </p:pic>
        <p:pic>
          <p:nvPicPr>
            <p:cNvPr id="10" name="Picture 9" descr="A picture containing object, clock&#10;&#10;Description automatically generated">
              <a:extLst>
                <a:ext uri="{FF2B5EF4-FFF2-40B4-BE49-F238E27FC236}">
                  <a16:creationId xmlns:a16="http://schemas.microsoft.com/office/drawing/2014/main" id="{2E9BCE09-3BE9-414C-931B-005FAD129B2B}"/>
                </a:ext>
              </a:extLst>
            </p:cNvPr>
            <p:cNvPicPr>
              <a:picLocks noChangeAspect="1"/>
            </p:cNvPicPr>
            <p:nvPr/>
          </p:nvPicPr>
          <p:blipFill>
            <a:blip r:embed="rId3"/>
            <a:stretch>
              <a:fillRect/>
            </a:stretch>
          </p:blipFill>
          <p:spPr>
            <a:xfrm>
              <a:off x="5611368" y="1843376"/>
              <a:ext cx="969264" cy="969264"/>
            </a:xfrm>
            <a:prstGeom prst="rect">
              <a:avLst/>
            </a:prstGeom>
          </p:spPr>
        </p:pic>
        <p:pic>
          <p:nvPicPr>
            <p:cNvPr id="16" name="Picture 15" descr="A close up of a logo&#10;&#10;Description automatically generated">
              <a:extLst>
                <a:ext uri="{FF2B5EF4-FFF2-40B4-BE49-F238E27FC236}">
                  <a16:creationId xmlns:a16="http://schemas.microsoft.com/office/drawing/2014/main" id="{A0D18DD4-43D3-43DA-AC30-891413DA26ED}"/>
                </a:ext>
              </a:extLst>
            </p:cNvPr>
            <p:cNvPicPr>
              <a:picLocks noChangeAspect="1"/>
            </p:cNvPicPr>
            <p:nvPr/>
          </p:nvPicPr>
          <p:blipFill>
            <a:blip r:embed="rId4"/>
            <a:stretch>
              <a:fillRect/>
            </a:stretch>
          </p:blipFill>
          <p:spPr>
            <a:xfrm>
              <a:off x="9102444" y="1843091"/>
              <a:ext cx="969264" cy="969264"/>
            </a:xfrm>
            <a:prstGeom prst="rect">
              <a:avLst/>
            </a:prstGeom>
          </p:spPr>
        </p:pic>
        <p:sp>
          <p:nvSpPr>
            <p:cNvPr id="12" name="Rounded Rectangle 11"/>
            <p:cNvSpPr/>
            <p:nvPr/>
          </p:nvSpPr>
          <p:spPr bwMode="auto">
            <a:xfrm>
              <a:off x="4632960" y="3003005"/>
              <a:ext cx="2926080" cy="2573817"/>
            </a:xfrm>
            <a:prstGeom prst="roundRect">
              <a:avLst>
                <a:gd name="adj" fmla="val 6365"/>
              </a:avLst>
            </a:prstGeom>
            <a:solidFill>
              <a:schemeClr val="bg1">
                <a:lumMod val="85000"/>
                <a:alpha val="63000"/>
              </a:schemeClr>
            </a:solidFill>
            <a:ln>
              <a:noFill/>
            </a:ln>
            <a:effectLst/>
          </p:spPr>
          <p:txBody>
            <a:bodyPr vert="horz" wrap="square" lIns="182880" tIns="45720" rIns="182880" bIns="45720" numCol="1" rtlCol="0" anchor="t" anchorCtr="0" compatLnSpc="1">
              <a:prstTxWarp prst="textNoShape">
                <a:avLst/>
              </a:prstTxWarp>
            </a:bodyPr>
            <a:lstStyle/>
            <a:p>
              <a:pPr algn="ctr" fontAlgn="base">
                <a:spcBef>
                  <a:spcPct val="0"/>
                </a:spcBef>
                <a:spcAft>
                  <a:spcPct val="0"/>
                </a:spcAft>
              </a:pPr>
              <a:r>
                <a:rPr lang="en-US" sz="1600" b="1">
                  <a:latin typeface="SF Pro Display" panose="00000500000000000000"/>
                  <a:cs typeface="Helvetica"/>
                </a:rPr>
                <a:t>LOAD BALANCING</a:t>
              </a:r>
            </a:p>
            <a:p>
              <a:pPr fontAlgn="base">
                <a:spcBef>
                  <a:spcPct val="0"/>
                </a:spcBef>
                <a:spcAft>
                  <a:spcPct val="0"/>
                </a:spcAft>
              </a:pPr>
              <a:endParaRPr lang="en-US" sz="1400" b="1">
                <a:solidFill>
                  <a:srgbClr val="FF6600"/>
                </a:solidFill>
                <a:latin typeface="SF Pro Display" panose="00000500000000000000"/>
                <a:cs typeface="Helvetica"/>
                <a:sym typeface="Helvetica Neue Light" charset="0"/>
              </a:endParaRPr>
            </a:p>
            <a:p>
              <a:r>
                <a:rPr lang="en-IN" sz="1400">
                  <a:latin typeface="SF Pro Display" panose="00000500000000000000"/>
                </a:rPr>
                <a:t>Manage Ethernet, Wi-Fi, and</a:t>
              </a:r>
            </a:p>
            <a:p>
              <a:r>
                <a:rPr lang="en-IN" sz="1400">
                  <a:latin typeface="SF Pro Display" panose="00000500000000000000"/>
                </a:rPr>
                <a:t>Cellular flows to load balance</a:t>
              </a:r>
            </a:p>
            <a:p>
              <a:r>
                <a:rPr lang="en-IN" sz="1400">
                  <a:latin typeface="SF Pro Display" panose="00000500000000000000"/>
                </a:rPr>
                <a:t>across each of the interfaces.</a:t>
              </a:r>
            </a:p>
            <a:p>
              <a:endParaRPr lang="en-IN" sz="1400">
                <a:latin typeface="SF Pro Display" panose="00000500000000000000"/>
              </a:endParaRPr>
            </a:p>
            <a:p>
              <a:r>
                <a:rPr lang="en-IN" sz="1400">
                  <a:latin typeface="SF Pro Display" panose="00000500000000000000"/>
                </a:rPr>
                <a:t>More than one WAN can be used at the same time to divide the data according on the rules set.</a:t>
              </a:r>
            </a:p>
          </p:txBody>
        </p:sp>
        <p:sp>
          <p:nvSpPr>
            <p:cNvPr id="14" name="Rounded Rectangle 11">
              <a:extLst>
                <a:ext uri="{FF2B5EF4-FFF2-40B4-BE49-F238E27FC236}">
                  <a16:creationId xmlns:a16="http://schemas.microsoft.com/office/drawing/2014/main" id="{291A13FC-F9A2-4EAD-BDFB-222957B2910D}"/>
                </a:ext>
              </a:extLst>
            </p:cNvPr>
            <p:cNvSpPr/>
            <p:nvPr/>
          </p:nvSpPr>
          <p:spPr bwMode="auto">
            <a:xfrm>
              <a:off x="8124036" y="3003005"/>
              <a:ext cx="2926080" cy="2573817"/>
            </a:xfrm>
            <a:prstGeom prst="roundRect">
              <a:avLst>
                <a:gd name="adj" fmla="val 6365"/>
              </a:avLst>
            </a:prstGeom>
            <a:solidFill>
              <a:schemeClr val="bg1">
                <a:lumMod val="85000"/>
                <a:alpha val="63000"/>
              </a:schemeClr>
            </a:solidFill>
            <a:ln>
              <a:noFill/>
            </a:ln>
            <a:effectLst/>
          </p:spPr>
          <p:txBody>
            <a:bodyPr vert="horz" wrap="square" lIns="182880" tIns="45720" rIns="182880" bIns="45720" numCol="1" rtlCol="0" anchor="t" anchorCtr="0" compatLnSpc="1">
              <a:prstTxWarp prst="textNoShape">
                <a:avLst/>
              </a:prstTxWarp>
            </a:bodyPr>
            <a:lstStyle/>
            <a:p>
              <a:pPr algn="ctr" fontAlgn="base">
                <a:spcBef>
                  <a:spcPct val="0"/>
                </a:spcBef>
                <a:spcAft>
                  <a:spcPct val="0"/>
                </a:spcAft>
              </a:pPr>
              <a:r>
                <a:rPr lang="en-US" sz="1600" b="1">
                  <a:latin typeface="SF Pro Display" panose="00000500000000000000"/>
                  <a:cs typeface="Helvetica"/>
                </a:rPr>
                <a:t>WAN AFFINITY</a:t>
              </a:r>
            </a:p>
            <a:p>
              <a:pPr fontAlgn="base">
                <a:spcBef>
                  <a:spcPct val="0"/>
                </a:spcBef>
                <a:spcAft>
                  <a:spcPct val="0"/>
                </a:spcAft>
              </a:pPr>
              <a:endParaRPr lang="en-US" sz="1400">
                <a:latin typeface="SF Pro Display" panose="00000500000000000000"/>
                <a:cs typeface="Helvetica"/>
                <a:sym typeface="Helvetica Neue Light" charset="0"/>
              </a:endParaRPr>
            </a:p>
            <a:p>
              <a:pPr fontAlgn="base">
                <a:spcBef>
                  <a:spcPct val="0"/>
                </a:spcBef>
                <a:spcAft>
                  <a:spcPct val="0"/>
                </a:spcAft>
              </a:pPr>
              <a:r>
                <a:rPr lang="en-US" sz="1400">
                  <a:latin typeface="SF Pro Display" panose="00000500000000000000"/>
                  <a:cs typeface="Helvetica"/>
                </a:rPr>
                <a:t>Set up WAN affinity rules to manage traffic in your network. Users with specific bandwidth needs are associated with a WAN sources.</a:t>
              </a:r>
            </a:p>
            <a:p>
              <a:pPr fontAlgn="base">
                <a:spcBef>
                  <a:spcPct val="0"/>
                </a:spcBef>
                <a:spcAft>
                  <a:spcPct val="0"/>
                </a:spcAft>
              </a:pPr>
              <a:endParaRPr lang="en-US" sz="1400">
                <a:latin typeface="SF Pro Display" panose="00000500000000000000"/>
                <a:cs typeface="Helvetica"/>
              </a:endParaRPr>
            </a:p>
            <a:p>
              <a:pPr fontAlgn="base">
                <a:spcBef>
                  <a:spcPct val="0"/>
                </a:spcBef>
                <a:spcAft>
                  <a:spcPct val="0"/>
                </a:spcAft>
              </a:pPr>
              <a:r>
                <a:rPr lang="en-US" sz="1400">
                  <a:latin typeface="SF Pro Display" panose="00000500000000000000"/>
                  <a:cs typeface="Helvetica"/>
                </a:rPr>
                <a:t>Connection types are managed to prioritize the bandwidth use.</a:t>
              </a:r>
            </a:p>
          </p:txBody>
        </p:sp>
        <p:sp>
          <p:nvSpPr>
            <p:cNvPr id="15" name="Rounded Rectangle 11">
              <a:extLst>
                <a:ext uri="{FF2B5EF4-FFF2-40B4-BE49-F238E27FC236}">
                  <a16:creationId xmlns:a16="http://schemas.microsoft.com/office/drawing/2014/main" id="{1087F5FD-18A8-4DEB-8BD9-317FDA676A6C}"/>
                </a:ext>
              </a:extLst>
            </p:cNvPr>
            <p:cNvSpPr/>
            <p:nvPr/>
          </p:nvSpPr>
          <p:spPr bwMode="auto">
            <a:xfrm>
              <a:off x="1141884" y="3003004"/>
              <a:ext cx="2926080" cy="2573817"/>
            </a:xfrm>
            <a:prstGeom prst="roundRect">
              <a:avLst>
                <a:gd name="adj" fmla="val 6365"/>
              </a:avLst>
            </a:prstGeom>
            <a:solidFill>
              <a:schemeClr val="bg1">
                <a:lumMod val="85000"/>
                <a:alpha val="63000"/>
              </a:schemeClr>
            </a:solidFill>
            <a:ln>
              <a:noFill/>
            </a:ln>
            <a:effectLst/>
          </p:spPr>
          <p:txBody>
            <a:bodyPr vert="horz" wrap="square" lIns="182880" tIns="45720" rIns="182880" bIns="45720" numCol="1" rtlCol="0" anchor="t" anchorCtr="0" compatLnSpc="1">
              <a:prstTxWarp prst="textNoShape">
                <a:avLst/>
              </a:prstTxWarp>
            </a:bodyPr>
            <a:lstStyle/>
            <a:p>
              <a:pPr algn="ctr" fontAlgn="base">
                <a:spcBef>
                  <a:spcPct val="0"/>
                </a:spcBef>
                <a:spcAft>
                  <a:spcPct val="0"/>
                </a:spcAft>
              </a:pPr>
              <a:r>
                <a:rPr lang="en-US" sz="1600" b="1">
                  <a:latin typeface="SF Pro Display" panose="00000500000000000000"/>
                  <a:cs typeface="Helvetica"/>
                </a:rPr>
                <a:t>AUTOMATED FAILOVER</a:t>
              </a:r>
            </a:p>
            <a:p>
              <a:pPr fontAlgn="base">
                <a:spcBef>
                  <a:spcPct val="0"/>
                </a:spcBef>
                <a:spcAft>
                  <a:spcPct val="0"/>
                </a:spcAft>
              </a:pPr>
              <a:endParaRPr lang="en-US" sz="1400">
                <a:latin typeface="SF Pro Display" panose="00000500000000000000"/>
                <a:cs typeface="Helvetica"/>
              </a:endParaRPr>
            </a:p>
            <a:p>
              <a:pPr fontAlgn="base">
                <a:spcBef>
                  <a:spcPct val="0"/>
                </a:spcBef>
                <a:spcAft>
                  <a:spcPct val="0"/>
                </a:spcAft>
              </a:pPr>
              <a:r>
                <a:rPr lang="en-IN" sz="1400">
                  <a:latin typeface="SF Pro Display" panose="00000500000000000000"/>
                  <a:cs typeface="Helvetica"/>
                </a:rPr>
                <a:t>Automated WAN-side failover and failback ensures continuity of service.</a:t>
              </a:r>
            </a:p>
            <a:p>
              <a:pPr fontAlgn="base">
                <a:spcBef>
                  <a:spcPct val="0"/>
                </a:spcBef>
                <a:spcAft>
                  <a:spcPct val="0"/>
                </a:spcAft>
              </a:pPr>
              <a:endParaRPr lang="en-IN" sz="1400">
                <a:latin typeface="SF Pro Display" panose="00000500000000000000"/>
                <a:cs typeface="Helvetica"/>
              </a:endParaRPr>
            </a:p>
            <a:p>
              <a:pPr fontAlgn="base">
                <a:spcBef>
                  <a:spcPct val="0"/>
                </a:spcBef>
                <a:spcAft>
                  <a:spcPct val="0"/>
                </a:spcAft>
              </a:pPr>
              <a:r>
                <a:rPr lang="en-IN" sz="1400">
                  <a:latin typeface="SF Pro Display" panose="00000500000000000000"/>
                  <a:cs typeface="Helvetica"/>
                </a:rPr>
                <a:t>When the WAN fails over, it will</a:t>
              </a:r>
            </a:p>
            <a:p>
              <a:pPr fontAlgn="base">
                <a:spcBef>
                  <a:spcPct val="0"/>
                </a:spcBef>
                <a:spcAft>
                  <a:spcPct val="0"/>
                </a:spcAft>
              </a:pPr>
              <a:r>
                <a:rPr lang="en-IN" sz="1400">
                  <a:latin typeface="SF Pro Display" panose="00000500000000000000"/>
                  <a:cs typeface="Helvetica"/>
                </a:rPr>
                <a:t>failback according to how the</a:t>
              </a:r>
            </a:p>
            <a:p>
              <a:pPr fontAlgn="base">
                <a:spcBef>
                  <a:spcPct val="0"/>
                </a:spcBef>
                <a:spcAft>
                  <a:spcPct val="0"/>
                </a:spcAft>
              </a:pPr>
              <a:r>
                <a:rPr lang="en-IN" sz="1400">
                  <a:latin typeface="SF Pro Display" panose="00000500000000000000"/>
                  <a:cs typeface="Helvetica"/>
                </a:rPr>
                <a:t>priorities and conditions are set.</a:t>
              </a:r>
            </a:p>
          </p:txBody>
        </p:sp>
      </p:grpSp>
    </p:spTree>
    <p:extLst>
      <p:ext uri="{BB962C8B-B14F-4D97-AF65-F5344CB8AC3E}">
        <p14:creationId xmlns:p14="http://schemas.microsoft.com/office/powerpoint/2010/main" val="29765119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34BA-AFFB-4B25-8B43-9568DB77F714}"/>
              </a:ext>
            </a:extLst>
          </p:cNvPr>
          <p:cNvSpPr>
            <a:spLocks noGrp="1"/>
          </p:cNvSpPr>
          <p:nvPr>
            <p:ph type="title"/>
          </p:nvPr>
        </p:nvSpPr>
        <p:spPr/>
        <p:txBody>
          <a:bodyPr>
            <a:normAutofit fontScale="90000"/>
          </a:bodyPr>
          <a:lstStyle/>
          <a:p>
            <a:r>
              <a:rPr lang="en-US" sz="3600">
                <a:latin typeface="SF Pro Display"/>
                <a:cs typeface="Arial"/>
              </a:rPr>
              <a:t>A Ruggedized Global Tracking Device</a:t>
            </a:r>
            <a:endParaRPr lang="en-US" sz="2400">
              <a:latin typeface="SF Pro Display" panose="00000500000000000000"/>
            </a:endParaRPr>
          </a:p>
        </p:txBody>
      </p:sp>
      <p:sp>
        <p:nvSpPr>
          <p:cNvPr id="5" name="Text Placeholder 4">
            <a:extLst>
              <a:ext uri="{FF2B5EF4-FFF2-40B4-BE49-F238E27FC236}">
                <a16:creationId xmlns:a16="http://schemas.microsoft.com/office/drawing/2014/main" id="{D4802FE8-C73D-4E93-AF4B-67981A10E50E}"/>
              </a:ext>
            </a:extLst>
          </p:cNvPr>
          <p:cNvSpPr>
            <a:spLocks noGrp="1"/>
          </p:cNvSpPr>
          <p:nvPr>
            <p:ph type="body" sz="quarter" idx="11"/>
          </p:nvPr>
        </p:nvSpPr>
        <p:spPr>
          <a:xfrm>
            <a:off x="914400" y="1280160"/>
            <a:ext cx="10789920" cy="640080"/>
          </a:xfrm>
        </p:spPr>
        <p:txBody>
          <a:bodyPr/>
          <a:lstStyle/>
          <a:p>
            <a:r>
              <a:rPr lang="en-US">
                <a:latin typeface="SF Pro Display"/>
                <a:cs typeface="Arial"/>
              </a:rPr>
              <a:t>Extensive feature set for complex asset and fleet solutions.</a:t>
            </a:r>
            <a:endParaRPr lang="en-US"/>
          </a:p>
        </p:txBody>
      </p:sp>
      <p:sp>
        <p:nvSpPr>
          <p:cNvPr id="15" name="Rectangle 14">
            <a:extLst>
              <a:ext uri="{FF2B5EF4-FFF2-40B4-BE49-F238E27FC236}">
                <a16:creationId xmlns:a16="http://schemas.microsoft.com/office/drawing/2014/main" id="{13ECA67E-6755-45D5-A3E8-CDB843CC28F9}"/>
              </a:ext>
            </a:extLst>
          </p:cNvPr>
          <p:cNvSpPr/>
          <p:nvPr/>
        </p:nvSpPr>
        <p:spPr>
          <a:xfrm>
            <a:off x="3566160"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Sensor interfaces</a:t>
            </a:r>
          </a:p>
          <a:p>
            <a:pPr algn="ctr"/>
            <a:r>
              <a:rPr lang="en-US" sz="1400" b="1">
                <a:solidFill>
                  <a:schemeClr val="tx2"/>
                </a:solidFill>
                <a:latin typeface="SF Pro Display" panose="00000500000000000000" pitchFamily="2" charset="0"/>
                <a:ea typeface="SF Pro Display" panose="00000500000000000000" pitchFamily="2" charset="0"/>
              </a:rPr>
              <a:t>with multi-function</a:t>
            </a:r>
          </a:p>
          <a:p>
            <a:pPr algn="ctr"/>
            <a:r>
              <a:rPr lang="en-US" sz="1400" b="1">
                <a:solidFill>
                  <a:schemeClr val="tx2"/>
                </a:solidFill>
                <a:latin typeface="SF Pro Display" panose="00000500000000000000" pitchFamily="2" charset="0"/>
                <a:ea typeface="SF Pro Display" panose="00000500000000000000" pitchFamily="2" charset="0"/>
              </a:rPr>
              <a:t>I/O and 1-wire.</a:t>
            </a:r>
          </a:p>
        </p:txBody>
      </p:sp>
      <p:sp>
        <p:nvSpPr>
          <p:cNvPr id="17" name="Rectangle 16">
            <a:extLst>
              <a:ext uri="{FF2B5EF4-FFF2-40B4-BE49-F238E27FC236}">
                <a16:creationId xmlns:a16="http://schemas.microsoft.com/office/drawing/2014/main" id="{7C76F8CD-FC90-4205-ADFB-6B1714DDCFD0}"/>
              </a:ext>
            </a:extLst>
          </p:cNvPr>
          <p:cNvSpPr/>
          <p:nvPr/>
        </p:nvSpPr>
        <p:spPr>
          <a:xfrm>
            <a:off x="621792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Centralized management and tracking for your globally distributed assets.</a:t>
            </a:r>
          </a:p>
        </p:txBody>
      </p:sp>
      <p:sp>
        <p:nvSpPr>
          <p:cNvPr id="9" name="Rectangle 8">
            <a:extLst>
              <a:ext uri="{FF2B5EF4-FFF2-40B4-BE49-F238E27FC236}">
                <a16:creationId xmlns:a16="http://schemas.microsoft.com/office/drawing/2014/main" id="{3F485D20-4567-4E21-A8D4-DD51FD398868}"/>
              </a:ext>
            </a:extLst>
          </p:cNvPr>
          <p:cNvSpPr/>
          <p:nvPr/>
        </p:nvSpPr>
        <p:spPr>
          <a:xfrm>
            <a:off x="886968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Vehicle driver logbook history, trip management, eco-drive, driver behavior and crash detection.</a:t>
            </a:r>
          </a:p>
        </p:txBody>
      </p:sp>
      <p:sp>
        <p:nvSpPr>
          <p:cNvPr id="10" name="Rectangle 9">
            <a:extLst>
              <a:ext uri="{FF2B5EF4-FFF2-40B4-BE49-F238E27FC236}">
                <a16:creationId xmlns:a16="http://schemas.microsoft.com/office/drawing/2014/main" id="{342B6F06-467C-49DF-A523-F941999C5765}"/>
              </a:ext>
            </a:extLst>
          </p:cNvPr>
          <p:cNvSpPr/>
          <p:nvPr/>
        </p:nvSpPr>
        <p:spPr>
          <a:xfrm>
            <a:off x="8869680"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Vehicle diagnostic interfaces on CAN bus, and BLE for indoor tracking.</a:t>
            </a:r>
          </a:p>
        </p:txBody>
      </p:sp>
      <p:sp>
        <p:nvSpPr>
          <p:cNvPr id="16" name="Rectangle 15">
            <a:extLst>
              <a:ext uri="{FF2B5EF4-FFF2-40B4-BE49-F238E27FC236}">
                <a16:creationId xmlns:a16="http://schemas.microsoft.com/office/drawing/2014/main" id="{D6E03B56-4341-4676-8CEC-110B040BAA15}"/>
              </a:ext>
            </a:extLst>
          </p:cNvPr>
          <p:cNvSpPr/>
          <p:nvPr/>
        </p:nvSpPr>
        <p:spPr>
          <a:xfrm>
            <a:off x="356616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Vehicle tracking and positioning with global LTE connectivity</a:t>
            </a:r>
          </a:p>
          <a:p>
            <a:pPr algn="ctr"/>
            <a:r>
              <a:rPr lang="en-US" sz="1400" b="1">
                <a:solidFill>
                  <a:schemeClr val="tx2"/>
                </a:solidFill>
                <a:latin typeface="SF Pro Display" panose="00000500000000000000" pitchFamily="2" charset="0"/>
                <a:ea typeface="SF Pro Display" panose="00000500000000000000" pitchFamily="2" charset="0"/>
              </a:rPr>
              <a:t>using multi- channel GNSS.</a:t>
            </a:r>
          </a:p>
        </p:txBody>
      </p:sp>
      <p:sp>
        <p:nvSpPr>
          <p:cNvPr id="18" name="Rectangle 17">
            <a:extLst>
              <a:ext uri="{FF2B5EF4-FFF2-40B4-BE49-F238E27FC236}">
                <a16:creationId xmlns:a16="http://schemas.microsoft.com/office/drawing/2014/main" id="{3B78B0DA-ABF2-412F-BA3C-A5A6A1628C4E}"/>
              </a:ext>
            </a:extLst>
          </p:cNvPr>
          <p:cNvSpPr/>
          <p:nvPr/>
        </p:nvSpPr>
        <p:spPr>
          <a:xfrm>
            <a:off x="6217920"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Programmability with timers, event triggers, counters, geofences,</a:t>
            </a:r>
          </a:p>
          <a:p>
            <a:pPr algn="ctr"/>
            <a:r>
              <a:rPr lang="en-US" sz="1400" b="1">
                <a:solidFill>
                  <a:schemeClr val="tx2"/>
                </a:solidFill>
                <a:latin typeface="SF Pro Display" panose="00000500000000000000" pitchFamily="2" charset="0"/>
                <a:ea typeface="SF Pro Display" panose="00000500000000000000" pitchFamily="2" charset="0"/>
              </a:rPr>
              <a:t>and waypoints.</a:t>
            </a:r>
          </a:p>
        </p:txBody>
      </p:sp>
      <p:pic>
        <p:nvPicPr>
          <p:cNvPr id="13" name="Picture 12">
            <a:extLst>
              <a:ext uri="{FF2B5EF4-FFF2-40B4-BE49-F238E27FC236}">
                <a16:creationId xmlns:a16="http://schemas.microsoft.com/office/drawing/2014/main" id="{5B80D9F7-8F9A-4650-875D-13BB3F2D36D3}"/>
              </a:ext>
            </a:extLst>
          </p:cNvPr>
          <p:cNvPicPr>
            <a:picLocks noChangeAspect="1"/>
          </p:cNvPicPr>
          <p:nvPr/>
        </p:nvPicPr>
        <p:blipFill>
          <a:blip r:embed="rId3"/>
          <a:stretch>
            <a:fillRect/>
          </a:stretch>
        </p:blipFill>
        <p:spPr>
          <a:xfrm>
            <a:off x="1404430" y="2286000"/>
            <a:ext cx="1795970" cy="1380309"/>
          </a:xfrm>
          <a:prstGeom prst="rect">
            <a:avLst/>
          </a:prstGeom>
        </p:spPr>
      </p:pic>
      <p:pic>
        <p:nvPicPr>
          <p:cNvPr id="19" name="Picture 18">
            <a:hlinkClick r:id="rId4" action="ppaction://hlinksldjump"/>
            <a:extLst>
              <a:ext uri="{FF2B5EF4-FFF2-40B4-BE49-F238E27FC236}">
                <a16:creationId xmlns:a16="http://schemas.microsoft.com/office/drawing/2014/main" id="{2933B9CC-7D20-47C0-8BEA-22A7BD04A659}"/>
              </a:ext>
            </a:extLst>
          </p:cNvPr>
          <p:cNvPicPr>
            <a:picLocks noChangeAspect="1"/>
          </p:cNvPicPr>
          <p:nvPr/>
        </p:nvPicPr>
        <p:blipFill rotWithShape="1">
          <a:blip r:embed="rId5">
            <a:extLst>
              <a:ext uri="{28A0092B-C50C-407E-A947-70E740481C1C}">
                <a14:useLocalDpi xmlns:a14="http://schemas.microsoft.com/office/drawing/2010/main" val="0"/>
              </a:ext>
            </a:extLst>
          </a:blip>
          <a:srcRect l="16519" t="10975" b="6655"/>
          <a:stretch/>
        </p:blipFill>
        <p:spPr>
          <a:xfrm>
            <a:off x="1493378" y="4130567"/>
            <a:ext cx="1565880" cy="1029376"/>
          </a:xfrm>
          <a:prstGeom prst="rect">
            <a:avLst/>
          </a:prstGeom>
        </p:spPr>
      </p:pic>
    </p:spTree>
    <p:extLst>
      <p:ext uri="{BB962C8B-B14F-4D97-AF65-F5344CB8AC3E}">
        <p14:creationId xmlns:p14="http://schemas.microsoft.com/office/powerpoint/2010/main" val="207001487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1656364-FA17-4AD5-A272-691F9550AFED}"/>
              </a:ext>
            </a:extLst>
          </p:cNvPr>
          <p:cNvSpPr/>
          <p:nvPr/>
        </p:nvSpPr>
        <p:spPr>
          <a:xfrm>
            <a:off x="550671" y="3146967"/>
            <a:ext cx="3592961" cy="2899461"/>
          </a:xfrm>
          <a:prstGeom prst="rect">
            <a:avLst/>
          </a:prstGeom>
        </p:spPr>
        <p:txBody>
          <a:bodyPr wrap="square">
            <a:noAutofit/>
          </a:bodyPr>
          <a:lstStyle/>
          <a:p>
            <a:endParaRPr lang="en-US" sz="1400" b="1">
              <a:solidFill>
                <a:srgbClr val="848991"/>
              </a:solidFill>
              <a:latin typeface="SF Pro Display" panose="00000500000000000000" pitchFamily="2" charset="0"/>
              <a:ea typeface="SF Pro Display" panose="00000500000000000000" pitchFamily="2" charset="0"/>
            </a:endParaRPr>
          </a:p>
        </p:txBody>
      </p:sp>
      <p:sp>
        <p:nvSpPr>
          <p:cNvPr id="7" name="Text Placeholder 6">
            <a:extLst>
              <a:ext uri="{FF2B5EF4-FFF2-40B4-BE49-F238E27FC236}">
                <a16:creationId xmlns:a16="http://schemas.microsoft.com/office/drawing/2014/main" id="{9FD6B181-155F-4FE8-9394-0441FC887A6F}"/>
              </a:ext>
            </a:extLst>
          </p:cNvPr>
          <p:cNvSpPr>
            <a:spLocks noGrp="1"/>
          </p:cNvSpPr>
          <p:nvPr>
            <p:ph type="body" sz="quarter" idx="12"/>
          </p:nvPr>
        </p:nvSpPr>
        <p:spPr>
          <a:xfrm>
            <a:off x="6583680" y="2285999"/>
            <a:ext cx="4846320" cy="3840481"/>
          </a:xfrm>
        </p:spPr>
        <p:txBody>
          <a:bodyPr/>
          <a:lstStyle/>
          <a:p>
            <a:r>
              <a:rPr lang="en-US" sz="1400">
                <a:latin typeface="SF Pro Display" panose="00000500000000000000"/>
                <a:cs typeface="Helvetica" charset="0"/>
              </a:rPr>
              <a:t>Configurable</a:t>
            </a:r>
            <a:r>
              <a:rPr lang="en-US" sz="1400">
                <a:solidFill>
                  <a:schemeClr val="bg1">
                    <a:lumMod val="50000"/>
                  </a:schemeClr>
                </a:solidFill>
                <a:latin typeface="SF Pro Display" panose="00000500000000000000"/>
                <a:cs typeface="Helvetica" charset="0"/>
              </a:rPr>
              <a:t> reporting rate based on motion, time and input state changes.</a:t>
            </a:r>
          </a:p>
          <a:p>
            <a:endParaRPr lang="en-US" sz="1400"/>
          </a:p>
          <a:p>
            <a:r>
              <a:rPr lang="en-US" sz="1400">
                <a:solidFill>
                  <a:schemeClr val="bg1">
                    <a:lumMod val="50000"/>
                  </a:schemeClr>
                </a:solidFill>
                <a:latin typeface="SF Pro Display" panose="00000500000000000000"/>
                <a:cs typeface="Helvetica" charset="0"/>
              </a:rPr>
              <a:t>Periodic or threshold-based </a:t>
            </a:r>
            <a:r>
              <a:rPr lang="en-US" sz="1400">
                <a:latin typeface="SF Pro Display" panose="00000500000000000000"/>
                <a:cs typeface="Helvetica" charset="0"/>
              </a:rPr>
              <a:t>alerts.</a:t>
            </a:r>
          </a:p>
          <a:p>
            <a:endParaRPr lang="en-US" sz="1400">
              <a:solidFill>
                <a:schemeClr val="bg1">
                  <a:lumMod val="50000"/>
                </a:schemeClr>
              </a:solidFill>
              <a:latin typeface="SF Pro Display" panose="00000500000000000000"/>
            </a:endParaRPr>
          </a:p>
          <a:p>
            <a:r>
              <a:rPr lang="en-US" sz="1400">
                <a:latin typeface="SF Pro Display" panose="00000500000000000000"/>
                <a:cs typeface="Helvetica" charset="0"/>
              </a:rPr>
              <a:t>Data logging </a:t>
            </a:r>
            <a:r>
              <a:rPr lang="en-US" sz="1400">
                <a:solidFill>
                  <a:schemeClr val="bg1">
                    <a:lumMod val="50000"/>
                  </a:schemeClr>
                </a:solidFill>
                <a:latin typeface="SF Pro Display" panose="00000500000000000000"/>
                <a:cs typeface="Helvetica" charset="0"/>
              </a:rPr>
              <a:t>out-of-coverage</a:t>
            </a:r>
          </a:p>
          <a:p>
            <a:r>
              <a:rPr lang="en-US" sz="1400">
                <a:solidFill>
                  <a:schemeClr val="bg1">
                    <a:lumMod val="50000"/>
                  </a:schemeClr>
                </a:solidFill>
                <a:latin typeface="SF Pro Display" panose="00000500000000000000"/>
                <a:cs typeface="Helvetica" charset="0"/>
              </a:rPr>
              <a:t>locations and events.</a:t>
            </a:r>
          </a:p>
          <a:p>
            <a:endParaRPr lang="en-US" sz="1400">
              <a:solidFill>
                <a:schemeClr val="bg1">
                  <a:lumMod val="50000"/>
                </a:schemeClr>
              </a:solidFill>
              <a:latin typeface="SF Pro Display" panose="00000500000000000000"/>
              <a:cs typeface="Helvetica" charset="0"/>
            </a:endParaRPr>
          </a:p>
          <a:p>
            <a:r>
              <a:rPr lang="en-US" sz="1400">
                <a:solidFill>
                  <a:schemeClr val="bg1">
                    <a:lumMod val="50000"/>
                  </a:schemeClr>
                </a:solidFill>
                <a:latin typeface="SF Pro Display" panose="00000500000000000000"/>
                <a:cs typeface="Helvetica" charset="0"/>
              </a:rPr>
              <a:t>Driver </a:t>
            </a:r>
            <a:r>
              <a:rPr lang="en-US" sz="1400">
                <a:latin typeface="SF Pro Display" panose="00000500000000000000"/>
                <a:cs typeface="Helvetica" charset="0"/>
              </a:rPr>
              <a:t>Behavior alerts </a:t>
            </a:r>
            <a:r>
              <a:rPr lang="en-US" sz="1400">
                <a:solidFill>
                  <a:schemeClr val="bg1">
                    <a:lumMod val="50000"/>
                  </a:schemeClr>
                </a:solidFill>
                <a:latin typeface="SF Pro Display" panose="00000500000000000000"/>
                <a:cs typeface="Helvetica" charset="0"/>
              </a:rPr>
              <a:t>on braking, acceleration, cornering, zone reporting  including crash detection.</a:t>
            </a:r>
          </a:p>
          <a:p>
            <a:endParaRPr lang="en-US" sz="1400">
              <a:solidFill>
                <a:schemeClr val="bg1">
                  <a:lumMod val="50000"/>
                </a:schemeClr>
              </a:solidFill>
              <a:latin typeface="SF Pro Display" panose="00000500000000000000"/>
              <a:cs typeface="Helvetica" charset="0"/>
            </a:endParaRPr>
          </a:p>
          <a:p>
            <a:r>
              <a:rPr lang="en-US" sz="1400">
                <a:latin typeface="SF Pro Display" panose="00000500000000000000"/>
                <a:cs typeface="Helvetica" charset="0"/>
              </a:rPr>
              <a:t>Triggers</a:t>
            </a:r>
            <a:r>
              <a:rPr lang="en-US" sz="1400">
                <a:solidFill>
                  <a:schemeClr val="bg1">
                    <a:lumMod val="50000"/>
                  </a:schemeClr>
                </a:solidFill>
                <a:latin typeface="SF Pro Display" panose="00000500000000000000"/>
                <a:cs typeface="Helvetica" charset="0"/>
              </a:rPr>
              <a:t> when discrete actions exceed limit.</a:t>
            </a:r>
          </a:p>
          <a:p>
            <a:endParaRPr lang="en-US" sz="1400">
              <a:solidFill>
                <a:schemeClr val="bg1">
                  <a:lumMod val="50000"/>
                </a:schemeClr>
              </a:solidFill>
              <a:latin typeface="SF Pro Display" panose="00000500000000000000"/>
              <a:cs typeface="Helvetica" charset="0"/>
            </a:endParaRPr>
          </a:p>
          <a:p>
            <a:r>
              <a:rPr lang="en-US" sz="1400">
                <a:latin typeface="SF Pro Display" panose="00000500000000000000"/>
                <a:cs typeface="Helvetica" charset="0"/>
              </a:rPr>
              <a:t>Power Management </a:t>
            </a:r>
            <a:r>
              <a:rPr lang="en-US" sz="1400">
                <a:solidFill>
                  <a:schemeClr val="bg1">
                    <a:lumMod val="50000"/>
                  </a:schemeClr>
                </a:solidFill>
                <a:latin typeface="SF Pro Display" panose="00000500000000000000"/>
                <a:cs typeface="Helvetica" charset="0"/>
              </a:rPr>
              <a:t>based on elapsed time and/or monitored state change.</a:t>
            </a:r>
          </a:p>
          <a:p>
            <a:endParaRPr lang="en-US" sz="1400">
              <a:solidFill>
                <a:schemeClr val="bg1">
                  <a:lumMod val="50000"/>
                </a:schemeClr>
              </a:solidFill>
              <a:latin typeface="SF Pro Display" panose="00000500000000000000"/>
              <a:cs typeface="Helvetica" charset="0"/>
            </a:endParaRPr>
          </a:p>
          <a:p>
            <a:endParaRPr lang="en-US" sz="1400">
              <a:solidFill>
                <a:schemeClr val="bg1">
                  <a:lumMod val="50000"/>
                </a:schemeClr>
              </a:solidFill>
              <a:latin typeface="SF Pro Display" panose="00000500000000000000"/>
              <a:cs typeface="Helvetica" charset="0"/>
            </a:endParaRPr>
          </a:p>
          <a:p>
            <a:endParaRPr lang="en-US" sz="1400"/>
          </a:p>
        </p:txBody>
      </p:sp>
      <p:pic>
        <p:nvPicPr>
          <p:cNvPr id="9" name="Content Placeholder 8">
            <a:extLst>
              <a:ext uri="{FF2B5EF4-FFF2-40B4-BE49-F238E27FC236}">
                <a16:creationId xmlns:a16="http://schemas.microsoft.com/office/drawing/2014/main" id="{88EEECF0-9AEA-4107-92C7-089BA95D8AE2}"/>
              </a:ext>
            </a:extLst>
          </p:cNvPr>
          <p:cNvPicPr>
            <a:picLocks noGrp="1" noChangeAspect="1"/>
          </p:cNvPicPr>
          <p:nvPr>
            <p:ph sz="quarter" idx="13"/>
          </p:nvPr>
        </p:nvPicPr>
        <p:blipFill>
          <a:blip r:embed="rId2"/>
          <a:stretch>
            <a:fillRect/>
          </a:stretch>
        </p:blipFill>
        <p:spPr>
          <a:xfrm>
            <a:off x="1036321" y="2286000"/>
            <a:ext cx="4572000" cy="3645330"/>
          </a:xfrm>
          <a:prstGeom prst="rect">
            <a:avLst/>
          </a:prstGeom>
        </p:spPr>
      </p:pic>
      <p:sp>
        <p:nvSpPr>
          <p:cNvPr id="2" name="Title 1">
            <a:extLst>
              <a:ext uri="{FF2B5EF4-FFF2-40B4-BE49-F238E27FC236}">
                <a16:creationId xmlns:a16="http://schemas.microsoft.com/office/drawing/2014/main" id="{3518C642-6A4F-40FD-ACE6-77C6A47708E2}"/>
              </a:ext>
            </a:extLst>
          </p:cNvPr>
          <p:cNvSpPr>
            <a:spLocks noGrp="1"/>
          </p:cNvSpPr>
          <p:nvPr>
            <p:ph type="title"/>
          </p:nvPr>
        </p:nvSpPr>
        <p:spPr/>
        <p:txBody>
          <a:bodyPr/>
          <a:lstStyle/>
          <a:p>
            <a:r>
              <a:rPr lang="en-US"/>
              <a:t>Fleet and asset management</a:t>
            </a:r>
            <a:br>
              <a:rPr lang="en-US"/>
            </a:br>
            <a:endParaRPr lang="en-US"/>
          </a:p>
        </p:txBody>
      </p:sp>
      <p:sp>
        <p:nvSpPr>
          <p:cNvPr id="3" name="Text Placeholder 2">
            <a:extLst>
              <a:ext uri="{FF2B5EF4-FFF2-40B4-BE49-F238E27FC236}">
                <a16:creationId xmlns:a16="http://schemas.microsoft.com/office/drawing/2014/main" id="{E6E8C577-4706-4AF5-B65D-7F07FB557667}"/>
              </a:ext>
            </a:extLst>
          </p:cNvPr>
          <p:cNvSpPr>
            <a:spLocks noGrp="1"/>
          </p:cNvSpPr>
          <p:nvPr>
            <p:ph type="body" sz="quarter" idx="11"/>
          </p:nvPr>
        </p:nvSpPr>
        <p:spPr/>
        <p:txBody>
          <a:bodyPr/>
          <a:lstStyle/>
          <a:p>
            <a:r>
              <a:rPr lang="en-US"/>
              <a:t>Customize vehicle telematics for your solution.</a:t>
            </a:r>
          </a:p>
        </p:txBody>
      </p:sp>
    </p:spTree>
    <p:extLst>
      <p:ext uri="{BB962C8B-B14F-4D97-AF65-F5344CB8AC3E}">
        <p14:creationId xmlns:p14="http://schemas.microsoft.com/office/powerpoint/2010/main" val="15206211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0D6EF70A-7E70-443B-8FC2-CF2F85672E16}"/>
              </a:ext>
            </a:extLst>
          </p:cNvPr>
          <p:cNvSpPr>
            <a:spLocks noGrp="1"/>
          </p:cNvSpPr>
          <p:nvPr>
            <p:ph type="title"/>
          </p:nvPr>
        </p:nvSpPr>
        <p:spPr/>
        <p:txBody>
          <a:bodyPr/>
          <a:lstStyle/>
          <a:p>
            <a:r>
              <a:rPr lang="en-US" dirty="0">
                <a:latin typeface="+mn-lt"/>
              </a:rPr>
              <a:t>IoT as a Concept</a:t>
            </a:r>
            <a:endParaRPr lang="en-US" dirty="0">
              <a:highlight>
                <a:srgbClr val="FFFF00"/>
              </a:highlight>
              <a:latin typeface="+mn-lt"/>
            </a:endParaRPr>
          </a:p>
        </p:txBody>
      </p:sp>
      <p:sp>
        <p:nvSpPr>
          <p:cNvPr id="3" name="Content Placeholder 2">
            <a:extLst>
              <a:ext uri="{FF2B5EF4-FFF2-40B4-BE49-F238E27FC236}">
                <a16:creationId xmlns:a16="http://schemas.microsoft.com/office/drawing/2014/main" id="{AAE5D3C5-D818-4F56-8EC5-B795C73F4051}"/>
              </a:ext>
            </a:extLst>
          </p:cNvPr>
          <p:cNvSpPr>
            <a:spLocks noGrp="1"/>
          </p:cNvSpPr>
          <p:nvPr>
            <p:ph sz="quarter" idx="11"/>
          </p:nvPr>
        </p:nvSpPr>
        <p:spPr>
          <a:xfrm>
            <a:off x="1005840" y="2103120"/>
            <a:ext cx="4480560" cy="4021137"/>
          </a:xfrm>
        </p:spPr>
        <p:txBody>
          <a:bodyPr/>
          <a:lstStyle/>
          <a:p>
            <a:pPr>
              <a:lnSpc>
                <a:spcPct val="100000"/>
              </a:lnSpc>
              <a:spcBef>
                <a:spcPts val="0"/>
              </a:spcBef>
              <a:spcAft>
                <a:spcPts val="600"/>
              </a:spcAft>
            </a:pPr>
            <a:r>
              <a:rPr lang="en-US" sz="1600" b="1" dirty="0"/>
              <a:t>COLLECT</a:t>
            </a:r>
          </a:p>
          <a:p>
            <a:pPr>
              <a:lnSpc>
                <a:spcPct val="100000"/>
              </a:lnSpc>
              <a:spcBef>
                <a:spcPts val="0"/>
              </a:spcBef>
              <a:spcAft>
                <a:spcPts val="600"/>
              </a:spcAft>
            </a:pPr>
            <a:r>
              <a:rPr lang="en-US" sz="1600" dirty="0"/>
              <a:t>Ingest environmental data from an end point.</a:t>
            </a:r>
          </a:p>
          <a:p>
            <a:pPr>
              <a:lnSpc>
                <a:spcPct val="100000"/>
              </a:lnSpc>
              <a:spcBef>
                <a:spcPts val="0"/>
              </a:spcBef>
              <a:spcAft>
                <a:spcPts val="600"/>
              </a:spcAft>
            </a:pPr>
            <a:r>
              <a:rPr lang="en-US" sz="1600" b="1" dirty="0"/>
              <a:t>CONNECT</a:t>
            </a:r>
          </a:p>
          <a:p>
            <a:pPr>
              <a:lnSpc>
                <a:spcPct val="100000"/>
              </a:lnSpc>
              <a:spcBef>
                <a:spcPts val="0"/>
              </a:spcBef>
              <a:spcAft>
                <a:spcPts val="600"/>
              </a:spcAft>
            </a:pPr>
            <a:r>
              <a:rPr lang="en-US" sz="1600" dirty="0"/>
              <a:t>Access or transmit data to achieve a purpose.</a:t>
            </a:r>
          </a:p>
          <a:p>
            <a:pPr>
              <a:lnSpc>
                <a:spcPct val="100000"/>
              </a:lnSpc>
              <a:spcBef>
                <a:spcPts val="0"/>
              </a:spcBef>
              <a:spcAft>
                <a:spcPts val="600"/>
              </a:spcAft>
            </a:pPr>
            <a:r>
              <a:rPr lang="en-US" sz="1600" b="1" dirty="0"/>
              <a:t>COMPUTE</a:t>
            </a:r>
          </a:p>
          <a:p>
            <a:pPr>
              <a:lnSpc>
                <a:spcPct val="100000"/>
              </a:lnSpc>
              <a:spcBef>
                <a:spcPts val="0"/>
              </a:spcBef>
              <a:spcAft>
                <a:spcPts val="600"/>
              </a:spcAft>
            </a:pPr>
            <a:r>
              <a:rPr lang="en-US" sz="1600" dirty="0"/>
              <a:t>Normalize the data from edge to cloud and use it for simple events or complex machine learning.</a:t>
            </a:r>
          </a:p>
          <a:p>
            <a:pPr>
              <a:lnSpc>
                <a:spcPct val="100000"/>
              </a:lnSpc>
              <a:spcBef>
                <a:spcPts val="0"/>
              </a:spcBef>
              <a:spcAft>
                <a:spcPts val="600"/>
              </a:spcAft>
            </a:pPr>
            <a:r>
              <a:rPr lang="en-US" sz="1600" b="1" dirty="0"/>
              <a:t>COMPREHEND</a:t>
            </a:r>
          </a:p>
          <a:p>
            <a:pPr>
              <a:lnSpc>
                <a:spcPct val="100000"/>
              </a:lnSpc>
              <a:spcBef>
                <a:spcPts val="0"/>
              </a:spcBef>
              <a:spcAft>
                <a:spcPts val="600"/>
              </a:spcAft>
            </a:pPr>
            <a:r>
              <a:rPr lang="en-US" sz="1600" dirty="0"/>
              <a:t>Visualize and Analyze collected data from different forms to comprehend business outcomes.</a:t>
            </a:r>
          </a:p>
          <a:p>
            <a:pPr>
              <a:lnSpc>
                <a:spcPct val="100000"/>
              </a:lnSpc>
              <a:spcBef>
                <a:spcPts val="0"/>
              </a:spcBef>
              <a:spcAft>
                <a:spcPts val="600"/>
              </a:spcAft>
            </a:pPr>
            <a:r>
              <a:rPr lang="en-US" sz="1600" b="1" dirty="0"/>
              <a:t>CONTROL</a:t>
            </a:r>
          </a:p>
          <a:p>
            <a:pPr>
              <a:lnSpc>
                <a:spcPct val="100000"/>
              </a:lnSpc>
              <a:spcBef>
                <a:spcPts val="0"/>
              </a:spcBef>
              <a:spcAft>
                <a:spcPts val="600"/>
              </a:spcAft>
            </a:pPr>
            <a:r>
              <a:rPr lang="en-US" sz="1600" dirty="0"/>
              <a:t>Remote visibility and control over the end-to-end operational details of an IoT solution.</a:t>
            </a:r>
          </a:p>
        </p:txBody>
      </p:sp>
      <p:grpSp>
        <p:nvGrpSpPr>
          <p:cNvPr id="2" name="Group 1">
            <a:extLst>
              <a:ext uri="{FF2B5EF4-FFF2-40B4-BE49-F238E27FC236}">
                <a16:creationId xmlns:a16="http://schemas.microsoft.com/office/drawing/2014/main" id="{6E3C03DF-CF11-4950-BC18-1921B3F6BF43}"/>
              </a:ext>
            </a:extLst>
          </p:cNvPr>
          <p:cNvGrpSpPr/>
          <p:nvPr/>
        </p:nvGrpSpPr>
        <p:grpSpPr>
          <a:xfrm>
            <a:off x="6293943" y="2157885"/>
            <a:ext cx="5493915" cy="4002196"/>
            <a:chOff x="6293943" y="2157885"/>
            <a:chExt cx="5493915" cy="4002196"/>
          </a:xfrm>
        </p:grpSpPr>
        <p:sp>
          <p:nvSpPr>
            <p:cNvPr id="6" name="Circle: Hollow 5">
              <a:extLst>
                <a:ext uri="{FF2B5EF4-FFF2-40B4-BE49-F238E27FC236}">
                  <a16:creationId xmlns:a16="http://schemas.microsoft.com/office/drawing/2014/main" id="{5627C643-BC69-442F-AB47-F44F9E17BB2C}"/>
                </a:ext>
              </a:extLst>
            </p:cNvPr>
            <p:cNvSpPr/>
            <p:nvPr/>
          </p:nvSpPr>
          <p:spPr>
            <a:xfrm>
              <a:off x="7395527" y="2502481"/>
              <a:ext cx="3657600" cy="3657600"/>
            </a:xfrm>
            <a:prstGeom prst="donut">
              <a:avLst/>
            </a:prstGeom>
            <a:solidFill>
              <a:srgbClr val="BBDDF4"/>
            </a:solidFill>
            <a:ln w="3175">
              <a:solidFill>
                <a:srgbClr val="2375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24" name="Graphic 23">
              <a:extLst>
                <a:ext uri="{FF2B5EF4-FFF2-40B4-BE49-F238E27FC236}">
                  <a16:creationId xmlns:a16="http://schemas.microsoft.com/office/drawing/2014/main" id="{E173E157-F18C-44E1-8980-28E2740A6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6068" y="5200523"/>
              <a:ext cx="548640" cy="320040"/>
            </a:xfrm>
            <a:prstGeom prst="rect">
              <a:avLst/>
            </a:prstGeom>
          </p:spPr>
        </p:pic>
        <p:pic>
          <p:nvPicPr>
            <p:cNvPr id="25" name="Graphic 24">
              <a:extLst>
                <a:ext uri="{FF2B5EF4-FFF2-40B4-BE49-F238E27FC236}">
                  <a16:creationId xmlns:a16="http://schemas.microsoft.com/office/drawing/2014/main" id="{763DED79-9FC4-46E8-9707-7EFCA18E2F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7878" y="5222044"/>
              <a:ext cx="548640" cy="365760"/>
            </a:xfrm>
            <a:prstGeom prst="rect">
              <a:avLst/>
            </a:prstGeom>
          </p:spPr>
        </p:pic>
        <p:sp>
          <p:nvSpPr>
            <p:cNvPr id="26" name="Rectangle 25">
              <a:extLst>
                <a:ext uri="{FF2B5EF4-FFF2-40B4-BE49-F238E27FC236}">
                  <a16:creationId xmlns:a16="http://schemas.microsoft.com/office/drawing/2014/main" id="{FD559601-18E3-4F00-8E01-620F5391923E}"/>
                </a:ext>
              </a:extLst>
            </p:cNvPr>
            <p:cNvSpPr/>
            <p:nvPr/>
          </p:nvSpPr>
          <p:spPr>
            <a:xfrm>
              <a:off x="8809458" y="2157885"/>
              <a:ext cx="705642"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Control</a:t>
              </a:r>
            </a:p>
          </p:txBody>
        </p:sp>
        <p:sp>
          <p:nvSpPr>
            <p:cNvPr id="27" name="Rectangle 26">
              <a:extLst>
                <a:ext uri="{FF2B5EF4-FFF2-40B4-BE49-F238E27FC236}">
                  <a16:creationId xmlns:a16="http://schemas.microsoft.com/office/drawing/2014/main" id="{D8AD2231-726B-4AE9-9F8C-EF1C0CA9A828}"/>
                </a:ext>
              </a:extLst>
            </p:cNvPr>
            <p:cNvSpPr/>
            <p:nvPr/>
          </p:nvSpPr>
          <p:spPr>
            <a:xfrm>
              <a:off x="6293943" y="3610762"/>
              <a:ext cx="110158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Comprehend</a:t>
              </a:r>
            </a:p>
          </p:txBody>
        </p:sp>
        <p:sp>
          <p:nvSpPr>
            <p:cNvPr id="28" name="Rectangle 27">
              <a:extLst>
                <a:ext uri="{FF2B5EF4-FFF2-40B4-BE49-F238E27FC236}">
                  <a16:creationId xmlns:a16="http://schemas.microsoft.com/office/drawing/2014/main" id="{C6188E65-BB45-425C-B987-E25C33359633}"/>
                </a:ext>
              </a:extLst>
            </p:cNvPr>
            <p:cNvSpPr/>
            <p:nvPr/>
          </p:nvSpPr>
          <p:spPr>
            <a:xfrm>
              <a:off x="6601027" y="5222044"/>
              <a:ext cx="83388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Compute</a:t>
              </a:r>
            </a:p>
          </p:txBody>
        </p:sp>
        <p:sp>
          <p:nvSpPr>
            <p:cNvPr id="29" name="Rectangle 28">
              <a:extLst>
                <a:ext uri="{FF2B5EF4-FFF2-40B4-BE49-F238E27FC236}">
                  <a16:creationId xmlns:a16="http://schemas.microsoft.com/office/drawing/2014/main" id="{1F68A4C2-C4FE-4A35-9750-CAD6FF89D714}"/>
                </a:ext>
              </a:extLst>
            </p:cNvPr>
            <p:cNvSpPr/>
            <p:nvPr/>
          </p:nvSpPr>
          <p:spPr>
            <a:xfrm>
              <a:off x="11006875" y="5206630"/>
              <a:ext cx="78098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Connect</a:t>
              </a:r>
            </a:p>
          </p:txBody>
        </p:sp>
        <p:sp>
          <p:nvSpPr>
            <p:cNvPr id="30" name="Rectangle 29">
              <a:extLst>
                <a:ext uri="{FF2B5EF4-FFF2-40B4-BE49-F238E27FC236}">
                  <a16:creationId xmlns:a16="http://schemas.microsoft.com/office/drawing/2014/main" id="{8CEE63A8-B126-4237-8B2C-B93A172E3331}"/>
                </a:ext>
              </a:extLst>
            </p:cNvPr>
            <p:cNvSpPr/>
            <p:nvPr/>
          </p:nvSpPr>
          <p:spPr>
            <a:xfrm>
              <a:off x="11006875" y="3601114"/>
              <a:ext cx="67839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Helvetica" panose="020B0604020202020204" pitchFamily="34" charset="0"/>
                </a:rPr>
                <a:t>Collect</a:t>
              </a:r>
            </a:p>
          </p:txBody>
        </p:sp>
        <p:pic>
          <p:nvPicPr>
            <p:cNvPr id="31" name="Graphic 30">
              <a:extLst>
                <a:ext uri="{FF2B5EF4-FFF2-40B4-BE49-F238E27FC236}">
                  <a16:creationId xmlns:a16="http://schemas.microsoft.com/office/drawing/2014/main" id="{15517356-ACC5-401F-9002-7A1F5EE550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25393" y="3601114"/>
              <a:ext cx="548640" cy="434340"/>
            </a:xfrm>
            <a:prstGeom prst="rect">
              <a:avLst/>
            </a:prstGeom>
          </p:spPr>
        </p:pic>
        <p:pic>
          <p:nvPicPr>
            <p:cNvPr id="32" name="Graphic 31">
              <a:extLst>
                <a:ext uri="{FF2B5EF4-FFF2-40B4-BE49-F238E27FC236}">
                  <a16:creationId xmlns:a16="http://schemas.microsoft.com/office/drawing/2014/main" id="{E3198D8A-F95F-4EEE-A779-034D9EEEAD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98673" y="3610762"/>
              <a:ext cx="548640" cy="438912"/>
            </a:xfrm>
            <a:prstGeom prst="rect">
              <a:avLst/>
            </a:prstGeom>
          </p:spPr>
        </p:pic>
        <p:grpSp>
          <p:nvGrpSpPr>
            <p:cNvPr id="33" name="Group 32">
              <a:extLst>
                <a:ext uri="{FF2B5EF4-FFF2-40B4-BE49-F238E27FC236}">
                  <a16:creationId xmlns:a16="http://schemas.microsoft.com/office/drawing/2014/main" id="{77B916BC-B1D6-4E5A-A765-7E185F210F63}"/>
                </a:ext>
              </a:extLst>
            </p:cNvPr>
            <p:cNvGrpSpPr>
              <a:grpSpLocks noChangeAspect="1"/>
            </p:cNvGrpSpPr>
            <p:nvPr/>
          </p:nvGrpSpPr>
          <p:grpSpPr>
            <a:xfrm>
              <a:off x="8884022" y="2736325"/>
              <a:ext cx="548640" cy="502835"/>
              <a:chOff x="3979681" y="3097944"/>
              <a:chExt cx="529852" cy="419029"/>
            </a:xfrm>
            <a:solidFill>
              <a:srgbClr val="2375D8"/>
            </a:solidFill>
          </p:grpSpPr>
          <p:pic>
            <p:nvPicPr>
              <p:cNvPr id="34" name="Graphic 33">
                <a:extLst>
                  <a:ext uri="{FF2B5EF4-FFF2-40B4-BE49-F238E27FC236}">
                    <a16:creationId xmlns:a16="http://schemas.microsoft.com/office/drawing/2014/main" id="{216C282C-A583-4658-9C41-63966F52567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979681" y="3097944"/>
                <a:ext cx="266700" cy="266700"/>
              </a:xfrm>
              <a:prstGeom prst="rect">
                <a:avLst/>
              </a:prstGeom>
            </p:spPr>
          </p:pic>
          <p:pic>
            <p:nvPicPr>
              <p:cNvPr id="36" name="Graphic 35">
                <a:extLst>
                  <a:ext uri="{FF2B5EF4-FFF2-40B4-BE49-F238E27FC236}">
                    <a16:creationId xmlns:a16="http://schemas.microsoft.com/office/drawing/2014/main" id="{934E9890-340D-4404-BAA9-FC6FABFB598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270678">
                <a:off x="4242833" y="3250273"/>
                <a:ext cx="266700" cy="266700"/>
              </a:xfrm>
              <a:prstGeom prst="rect">
                <a:avLst/>
              </a:prstGeom>
            </p:spPr>
          </p:pic>
        </p:grpSp>
        <p:sp>
          <p:nvSpPr>
            <p:cNvPr id="7" name="Arrow: Chevron 6">
              <a:extLst>
                <a:ext uri="{FF2B5EF4-FFF2-40B4-BE49-F238E27FC236}">
                  <a16:creationId xmlns:a16="http://schemas.microsoft.com/office/drawing/2014/main" id="{F0A35AE8-15F9-49BB-9FFF-FCCD1E869C03}"/>
                </a:ext>
              </a:extLst>
            </p:cNvPr>
            <p:cNvSpPr/>
            <p:nvPr/>
          </p:nvSpPr>
          <p:spPr>
            <a:xfrm rot="1941358">
              <a:off x="9814871" y="3112086"/>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38" name="Arrow: Chevron 37">
              <a:extLst>
                <a:ext uri="{FF2B5EF4-FFF2-40B4-BE49-F238E27FC236}">
                  <a16:creationId xmlns:a16="http://schemas.microsoft.com/office/drawing/2014/main" id="{D5B18702-B24C-41F2-A26F-41274979CE90}"/>
                </a:ext>
              </a:extLst>
            </p:cNvPr>
            <p:cNvSpPr/>
            <p:nvPr/>
          </p:nvSpPr>
          <p:spPr>
            <a:xfrm rot="5932878">
              <a:off x="10420652" y="4370402"/>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39" name="Arrow: Chevron 38">
              <a:extLst>
                <a:ext uri="{FF2B5EF4-FFF2-40B4-BE49-F238E27FC236}">
                  <a16:creationId xmlns:a16="http://schemas.microsoft.com/office/drawing/2014/main" id="{3384C4CE-FDB4-4624-BFFF-E39D153DE340}"/>
                </a:ext>
              </a:extLst>
            </p:cNvPr>
            <p:cNvSpPr/>
            <p:nvPr/>
          </p:nvSpPr>
          <p:spPr>
            <a:xfrm rot="10800000">
              <a:off x="9104056" y="5417155"/>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40" name="Arrow: Chevron 39">
              <a:extLst>
                <a:ext uri="{FF2B5EF4-FFF2-40B4-BE49-F238E27FC236}">
                  <a16:creationId xmlns:a16="http://schemas.microsoft.com/office/drawing/2014/main" id="{B3497D98-2C75-4AE6-BD66-3F14816D341D}"/>
                </a:ext>
              </a:extLst>
            </p:cNvPr>
            <p:cNvSpPr/>
            <p:nvPr/>
          </p:nvSpPr>
          <p:spPr>
            <a:xfrm rot="15578395">
              <a:off x="7787264" y="4514026"/>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sp>
          <p:nvSpPr>
            <p:cNvPr id="55" name="Arrow: Chevron 54">
              <a:extLst>
                <a:ext uri="{FF2B5EF4-FFF2-40B4-BE49-F238E27FC236}">
                  <a16:creationId xmlns:a16="http://schemas.microsoft.com/office/drawing/2014/main" id="{33581535-E92C-4DDD-8DC9-9B4C6A2A72E9}"/>
                </a:ext>
              </a:extLst>
            </p:cNvPr>
            <p:cNvSpPr/>
            <p:nvPr/>
          </p:nvSpPr>
          <p:spPr>
            <a:xfrm rot="19180721">
              <a:off x="8224564" y="3169530"/>
              <a:ext cx="274320" cy="254149"/>
            </a:xfrm>
            <a:prstGeom prst="chevron">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6383B"/>
                </a:solidFill>
                <a:effectLst/>
                <a:uLnTx/>
                <a:uFillTx/>
                <a:latin typeface="SF Pro Display"/>
                <a:ea typeface="+mn-ea"/>
                <a:cs typeface="+mn-cs"/>
              </a:endParaRPr>
            </a:p>
          </p:txBody>
        </p:sp>
      </p:grpSp>
    </p:spTree>
    <p:extLst>
      <p:ext uri="{BB962C8B-B14F-4D97-AF65-F5344CB8AC3E}">
        <p14:creationId xmlns:p14="http://schemas.microsoft.com/office/powerpoint/2010/main" val="185997225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34BA-AFFB-4B25-8B43-9568DB77F714}"/>
              </a:ext>
            </a:extLst>
          </p:cNvPr>
          <p:cNvSpPr>
            <a:spLocks noGrp="1"/>
          </p:cNvSpPr>
          <p:nvPr>
            <p:ph type="title"/>
          </p:nvPr>
        </p:nvSpPr>
        <p:spPr/>
        <p:txBody>
          <a:bodyPr>
            <a:normAutofit fontScale="90000"/>
          </a:bodyPr>
          <a:lstStyle/>
          <a:p>
            <a:r>
              <a:rPr lang="en-US" sz="3600">
                <a:latin typeface="SF Pro Display"/>
                <a:cs typeface="Arial"/>
              </a:rPr>
              <a:t>A reliable Wi-Fi gateway</a:t>
            </a:r>
            <a:endParaRPr lang="en-US" sz="2400">
              <a:latin typeface="SF Pro Display" panose="00000500000000000000"/>
            </a:endParaRPr>
          </a:p>
        </p:txBody>
      </p:sp>
      <p:sp>
        <p:nvSpPr>
          <p:cNvPr id="5" name="Text Placeholder 4">
            <a:extLst>
              <a:ext uri="{FF2B5EF4-FFF2-40B4-BE49-F238E27FC236}">
                <a16:creationId xmlns:a16="http://schemas.microsoft.com/office/drawing/2014/main" id="{D4802FE8-C73D-4E93-AF4B-67981A10E50E}"/>
              </a:ext>
            </a:extLst>
          </p:cNvPr>
          <p:cNvSpPr>
            <a:spLocks noGrp="1"/>
          </p:cNvSpPr>
          <p:nvPr>
            <p:ph type="body" sz="quarter" idx="11"/>
          </p:nvPr>
        </p:nvSpPr>
        <p:spPr>
          <a:xfrm>
            <a:off x="914400" y="1280160"/>
            <a:ext cx="10789920" cy="640080"/>
          </a:xfrm>
        </p:spPr>
        <p:txBody>
          <a:bodyPr/>
          <a:lstStyle/>
          <a:p>
            <a:r>
              <a:rPr lang="en-US">
                <a:latin typeface="SF Pro Display"/>
                <a:cs typeface="Arial"/>
              </a:rPr>
              <a:t>Multiple hardware interfaces for flexible connectivity solutions.</a:t>
            </a:r>
            <a:endParaRPr lang="en-US"/>
          </a:p>
        </p:txBody>
      </p:sp>
      <p:sp>
        <p:nvSpPr>
          <p:cNvPr id="15" name="Rectangle 14">
            <a:extLst>
              <a:ext uri="{FF2B5EF4-FFF2-40B4-BE49-F238E27FC236}">
                <a16:creationId xmlns:a16="http://schemas.microsoft.com/office/drawing/2014/main" id="{13ECA67E-6755-45D5-A3E8-CDB843CC28F9}"/>
              </a:ext>
            </a:extLst>
          </p:cNvPr>
          <p:cNvSpPr/>
          <p:nvPr/>
        </p:nvSpPr>
        <p:spPr>
          <a:xfrm>
            <a:off x="6206158"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Access, monitor and control equipment over the IP network</a:t>
            </a:r>
          </a:p>
          <a:p>
            <a:pPr algn="ctr"/>
            <a:r>
              <a:rPr lang="en-US" sz="1400" b="1">
                <a:solidFill>
                  <a:schemeClr val="tx2"/>
                </a:solidFill>
                <a:latin typeface="SF Pro Display" panose="00000500000000000000" pitchFamily="2" charset="0"/>
                <a:ea typeface="SF Pro Display" panose="00000500000000000000" pitchFamily="2" charset="0"/>
              </a:rPr>
              <a:t>Replace dedicated PCs and/or modem line.</a:t>
            </a:r>
          </a:p>
        </p:txBody>
      </p:sp>
      <p:sp>
        <p:nvSpPr>
          <p:cNvPr id="17" name="Rectangle 16">
            <a:extLst>
              <a:ext uri="{FF2B5EF4-FFF2-40B4-BE49-F238E27FC236}">
                <a16:creationId xmlns:a16="http://schemas.microsoft.com/office/drawing/2014/main" id="{7C76F8CD-FC90-4205-ADFB-6B1714DDCFD0}"/>
              </a:ext>
            </a:extLst>
          </p:cNvPr>
          <p:cNvSpPr/>
          <p:nvPr/>
        </p:nvSpPr>
        <p:spPr>
          <a:xfrm>
            <a:off x="621792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Centralized management for your globally distributed assets.</a:t>
            </a:r>
          </a:p>
        </p:txBody>
      </p:sp>
      <p:sp>
        <p:nvSpPr>
          <p:cNvPr id="9" name="Rectangle 8">
            <a:extLst>
              <a:ext uri="{FF2B5EF4-FFF2-40B4-BE49-F238E27FC236}">
                <a16:creationId xmlns:a16="http://schemas.microsoft.com/office/drawing/2014/main" id="{3F485D20-4567-4E21-A8D4-DD51FD398868}"/>
              </a:ext>
            </a:extLst>
          </p:cNvPr>
          <p:cNvSpPr/>
          <p:nvPr/>
        </p:nvSpPr>
        <p:spPr>
          <a:xfrm>
            <a:off x="886968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15KV serial port ESD protection, Industrial temperature range, rugged metal enclosure DIN rail mounting clip</a:t>
            </a:r>
          </a:p>
        </p:txBody>
      </p:sp>
      <p:sp>
        <p:nvSpPr>
          <p:cNvPr id="10" name="Rectangle 9">
            <a:extLst>
              <a:ext uri="{FF2B5EF4-FFF2-40B4-BE49-F238E27FC236}">
                <a16:creationId xmlns:a16="http://schemas.microsoft.com/office/drawing/2014/main" id="{342B6F06-467C-49DF-A523-F941999C5765}"/>
              </a:ext>
            </a:extLst>
          </p:cNvPr>
          <p:cNvSpPr/>
          <p:nvPr/>
        </p:nvSpPr>
        <p:spPr>
          <a:xfrm>
            <a:off x="8869680"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Supports Modbus master or slave, Modbus/TCP to Modbus RTU/ASCII gateway, Multi-Master connections to a DF1 device </a:t>
            </a:r>
            <a:r>
              <a:rPr lang="en-US" sz="1400" b="1" err="1">
                <a:solidFill>
                  <a:schemeClr val="tx2"/>
                </a:solidFill>
                <a:latin typeface="SF Pro Display" panose="00000500000000000000" pitchFamily="2" charset="0"/>
                <a:ea typeface="SF Pro Display" panose="00000500000000000000" pitchFamily="2" charset="0"/>
              </a:rPr>
              <a:t>Ethercat</a:t>
            </a:r>
            <a:r>
              <a:rPr lang="en-US" sz="1400" b="1">
                <a:solidFill>
                  <a:schemeClr val="tx2"/>
                </a:solidFill>
                <a:latin typeface="SF Pro Display" panose="00000500000000000000" pitchFamily="2" charset="0"/>
                <a:ea typeface="SF Pro Display" panose="00000500000000000000" pitchFamily="2" charset="0"/>
              </a:rPr>
              <a:t> master.</a:t>
            </a:r>
          </a:p>
        </p:txBody>
      </p:sp>
      <p:sp>
        <p:nvSpPr>
          <p:cNvPr id="16" name="Rectangle 15">
            <a:extLst>
              <a:ext uri="{FF2B5EF4-FFF2-40B4-BE49-F238E27FC236}">
                <a16:creationId xmlns:a16="http://schemas.microsoft.com/office/drawing/2014/main" id="{D6E03B56-4341-4676-8CEC-110B040BAA15}"/>
              </a:ext>
            </a:extLst>
          </p:cNvPr>
          <p:cNvSpPr/>
          <p:nvPr/>
        </p:nvSpPr>
        <p:spPr>
          <a:xfrm>
            <a:off x="356616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5G 802.11ac Wi-Fi,</a:t>
            </a:r>
          </a:p>
          <a:p>
            <a:pPr algn="ctr"/>
            <a:r>
              <a:rPr lang="en-US" sz="1400" b="1">
                <a:solidFill>
                  <a:schemeClr val="tx2"/>
                </a:solidFill>
                <a:latin typeface="SF Pro Display" panose="00000500000000000000" pitchFamily="2" charset="0"/>
                <a:ea typeface="SF Pro Display" panose="00000500000000000000" pitchFamily="2" charset="0"/>
              </a:rPr>
              <a:t>RS-232, RS-422, RS-485, USB Device and Host modes, Ethernet, Bluetooth/BLE.</a:t>
            </a:r>
          </a:p>
        </p:txBody>
      </p:sp>
      <p:sp>
        <p:nvSpPr>
          <p:cNvPr id="18" name="Rectangle 17">
            <a:extLst>
              <a:ext uri="{FF2B5EF4-FFF2-40B4-BE49-F238E27FC236}">
                <a16:creationId xmlns:a16="http://schemas.microsoft.com/office/drawing/2014/main" id="{3B78B0DA-ABF2-412F-BA3C-A5A6A1628C4E}"/>
              </a:ext>
            </a:extLst>
          </p:cNvPr>
          <p:cNvSpPr/>
          <p:nvPr/>
        </p:nvSpPr>
        <p:spPr>
          <a:xfrm>
            <a:off x="3542636"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Multiple Power Options with PoE, 9-30 VDC</a:t>
            </a:r>
          </a:p>
          <a:p>
            <a:pPr algn="ctr"/>
            <a:r>
              <a:rPr lang="en-US" sz="1400" b="1">
                <a:solidFill>
                  <a:schemeClr val="tx2"/>
                </a:solidFill>
                <a:latin typeface="SF Pro Display" panose="00000500000000000000" pitchFamily="2" charset="0"/>
                <a:ea typeface="SF Pro Display" panose="00000500000000000000" pitchFamily="2" charset="0"/>
              </a:rPr>
              <a:t>or 9-24 VAC.</a:t>
            </a:r>
          </a:p>
        </p:txBody>
      </p:sp>
      <p:grpSp>
        <p:nvGrpSpPr>
          <p:cNvPr id="12" name="Group 11">
            <a:extLst>
              <a:ext uri="{FF2B5EF4-FFF2-40B4-BE49-F238E27FC236}">
                <a16:creationId xmlns:a16="http://schemas.microsoft.com/office/drawing/2014/main" id="{FC1635E0-A1A8-42FC-8844-1FF5F686B726}"/>
              </a:ext>
            </a:extLst>
          </p:cNvPr>
          <p:cNvGrpSpPr/>
          <p:nvPr/>
        </p:nvGrpSpPr>
        <p:grpSpPr>
          <a:xfrm>
            <a:off x="914400" y="2743200"/>
            <a:ext cx="2277431" cy="1943731"/>
            <a:chOff x="865457" y="2993091"/>
            <a:chExt cx="2277431" cy="1943731"/>
          </a:xfrm>
        </p:grpSpPr>
        <p:pic>
          <p:nvPicPr>
            <p:cNvPr id="14" name="Picture 13">
              <a:extLst>
                <a:ext uri="{FF2B5EF4-FFF2-40B4-BE49-F238E27FC236}">
                  <a16:creationId xmlns:a16="http://schemas.microsoft.com/office/drawing/2014/main" id="{6BEC5D54-CA0C-4AEB-B91D-7584155988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918" b="94536" l="5091" r="94545"/>
                      </a14:imgEffect>
                    </a14:imgLayer>
                  </a14:imgProps>
                </a:ext>
              </a:extLst>
            </a:blip>
            <a:srcRect l="7349" t="19995" r="7349" b="29857"/>
            <a:stretch/>
          </p:blipFill>
          <p:spPr>
            <a:xfrm>
              <a:off x="914400" y="2993091"/>
              <a:ext cx="2228488" cy="871818"/>
            </a:xfrm>
            <a:prstGeom prst="rect">
              <a:avLst/>
            </a:prstGeom>
            <a:effectLst>
              <a:outerShdw blurRad="50800" dist="38100" dir="5400000" algn="t" rotWithShape="0">
                <a:prstClr val="black">
                  <a:alpha val="40000"/>
                </a:prstClr>
              </a:outerShdw>
            </a:effectLst>
          </p:spPr>
        </p:pic>
        <p:pic>
          <p:nvPicPr>
            <p:cNvPr id="20" name="Picture 19">
              <a:extLst>
                <a:ext uri="{FF2B5EF4-FFF2-40B4-BE49-F238E27FC236}">
                  <a16:creationId xmlns:a16="http://schemas.microsoft.com/office/drawing/2014/main" id="{6222C29D-DC84-467A-B486-F013E06D5B9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28" b="89869" l="10000" r="99500"/>
                      </a14:imgEffect>
                    </a14:imgLayer>
                  </a14:imgProps>
                </a:ext>
              </a:extLst>
            </a:blip>
            <a:srcRect l="7319" t="22893" r="7319" b="22893"/>
            <a:stretch/>
          </p:blipFill>
          <p:spPr>
            <a:xfrm>
              <a:off x="865457" y="3989404"/>
              <a:ext cx="2238952" cy="947418"/>
            </a:xfrm>
            <a:prstGeom prst="rect">
              <a:avLst/>
            </a:prstGeom>
            <a:effectLst>
              <a:outerShdw blurRad="50800" dist="38100" dir="5400000" algn="t" rotWithShape="0">
                <a:prstClr val="black">
                  <a:alpha val="40000"/>
                </a:prstClr>
              </a:outerShdw>
            </a:effectLst>
          </p:spPr>
        </p:pic>
      </p:grpSp>
      <p:pic>
        <p:nvPicPr>
          <p:cNvPr id="22" name="Picture 21" descr="A close up of a logo&#10;&#10;Description automatically generated">
            <a:extLst>
              <a:ext uri="{FF2B5EF4-FFF2-40B4-BE49-F238E27FC236}">
                <a16:creationId xmlns:a16="http://schemas.microsoft.com/office/drawing/2014/main" id="{24789507-0DAA-4CFC-854B-F9984C97DB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48987" y="4686931"/>
            <a:ext cx="457200" cy="457200"/>
          </a:xfrm>
          <a:prstGeom prst="rect">
            <a:avLst/>
          </a:prstGeom>
        </p:spPr>
      </p:pic>
    </p:spTree>
    <p:extLst>
      <p:ext uri="{BB962C8B-B14F-4D97-AF65-F5344CB8AC3E}">
        <p14:creationId xmlns:p14="http://schemas.microsoft.com/office/powerpoint/2010/main" val="358779207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972116-5CAA-45AC-9B2B-F8871AD0A3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3" name="Title 2">
            <a:extLst>
              <a:ext uri="{FF2B5EF4-FFF2-40B4-BE49-F238E27FC236}">
                <a16:creationId xmlns:a16="http://schemas.microsoft.com/office/drawing/2014/main" id="{F66C5F1C-46E1-4F2A-A852-64CFBAC431D6}"/>
              </a:ext>
            </a:extLst>
          </p:cNvPr>
          <p:cNvSpPr>
            <a:spLocks noGrp="1"/>
          </p:cNvSpPr>
          <p:nvPr>
            <p:ph type="title"/>
          </p:nvPr>
        </p:nvSpPr>
        <p:spPr/>
        <p:txBody>
          <a:bodyPr/>
          <a:lstStyle/>
          <a:p>
            <a:r>
              <a:rPr lang="en-US"/>
              <a:t>Secure medical device connectivity</a:t>
            </a:r>
          </a:p>
        </p:txBody>
      </p:sp>
      <p:sp>
        <p:nvSpPr>
          <p:cNvPr id="4" name="Text Placeholder 3">
            <a:extLst>
              <a:ext uri="{FF2B5EF4-FFF2-40B4-BE49-F238E27FC236}">
                <a16:creationId xmlns:a16="http://schemas.microsoft.com/office/drawing/2014/main" id="{6BADE422-7D43-4294-9D72-4D11C287B4E7}"/>
              </a:ext>
            </a:extLst>
          </p:cNvPr>
          <p:cNvSpPr>
            <a:spLocks noGrp="1"/>
          </p:cNvSpPr>
          <p:nvPr>
            <p:ph type="body" sz="quarter" idx="12"/>
          </p:nvPr>
        </p:nvSpPr>
        <p:spPr/>
        <p:txBody>
          <a:bodyPr/>
          <a:lstStyle/>
          <a:p>
            <a:r>
              <a:rPr lang="en-US"/>
              <a:t>Deliver encrypted data from the medical device to the station servers while providing real-time network connectivity status.</a:t>
            </a:r>
          </a:p>
        </p:txBody>
      </p:sp>
      <p:sp>
        <p:nvSpPr>
          <p:cNvPr id="5" name="Text Placeholder 4">
            <a:extLst>
              <a:ext uri="{FF2B5EF4-FFF2-40B4-BE49-F238E27FC236}">
                <a16:creationId xmlns:a16="http://schemas.microsoft.com/office/drawing/2014/main" id="{CF3DBC04-CFB2-44D7-94A0-C8E0EA6B3624}"/>
              </a:ext>
            </a:extLst>
          </p:cNvPr>
          <p:cNvSpPr>
            <a:spLocks noGrp="1"/>
          </p:cNvSpPr>
          <p:nvPr>
            <p:ph type="body" sz="quarter" idx="13"/>
          </p:nvPr>
        </p:nvSpPr>
        <p:spPr/>
        <p:txBody>
          <a:bodyPr/>
          <a:lstStyle/>
          <a:p>
            <a:r>
              <a:rPr lang="en-US" sz="1400"/>
              <a:t>SECURE CONNECTIONS</a:t>
            </a:r>
          </a:p>
          <a:p>
            <a:endParaRPr lang="en-US" b="0"/>
          </a:p>
          <a:p>
            <a:r>
              <a:rPr lang="en-US" b="0"/>
              <a:t>All data is encrypted from the medical, so it is secure in-flight to the medical device data center server application.</a:t>
            </a:r>
          </a:p>
          <a:p>
            <a:endParaRPr lang="en-US" b="0"/>
          </a:p>
          <a:p>
            <a:endParaRPr lang="en-US" b="0"/>
          </a:p>
          <a:p>
            <a:r>
              <a:rPr lang="en-US" sz="1400"/>
              <a:t>NETWORK DEVICE STATUS</a:t>
            </a:r>
          </a:p>
          <a:p>
            <a:endParaRPr lang="en-US" b="0"/>
          </a:p>
          <a:p>
            <a:r>
              <a:rPr lang="en-US" b="0"/>
              <a:t>The SGX 5150 802.11ac gateway delivers the best in-house network resilience.</a:t>
            </a:r>
          </a:p>
          <a:p>
            <a:endParaRPr lang="en-US" b="0"/>
          </a:p>
          <a:p>
            <a:r>
              <a:rPr lang="en-US" b="0"/>
              <a:t>A comprehensive set of network status information is provided for each medical device connectivity.</a:t>
            </a:r>
          </a:p>
        </p:txBody>
      </p:sp>
      <p:pic>
        <p:nvPicPr>
          <p:cNvPr id="14" name="Picture 13" descr="A picture containing drawing&#10;&#10;Description automatically generated">
            <a:extLst>
              <a:ext uri="{FF2B5EF4-FFF2-40B4-BE49-F238E27FC236}">
                <a16:creationId xmlns:a16="http://schemas.microsoft.com/office/drawing/2014/main" id="{5C963436-4B63-493C-BE15-8500EC1F5242}"/>
              </a:ext>
            </a:extLst>
          </p:cNvPr>
          <p:cNvPicPr>
            <a:picLocks noChangeAspect="1"/>
          </p:cNvPicPr>
          <p:nvPr/>
        </p:nvPicPr>
        <p:blipFill>
          <a:blip r:embed="rId2"/>
          <a:stretch>
            <a:fillRect/>
          </a:stretch>
        </p:blipFill>
        <p:spPr>
          <a:xfrm>
            <a:off x="4464078" y="3034646"/>
            <a:ext cx="1219220" cy="1219220"/>
          </a:xfrm>
          <a:prstGeom prst="rect">
            <a:avLst/>
          </a:prstGeom>
        </p:spPr>
      </p:pic>
      <p:grpSp>
        <p:nvGrpSpPr>
          <p:cNvPr id="7" name="Group 6">
            <a:extLst>
              <a:ext uri="{FF2B5EF4-FFF2-40B4-BE49-F238E27FC236}">
                <a16:creationId xmlns:a16="http://schemas.microsoft.com/office/drawing/2014/main" id="{2033CFCA-CA1E-4A32-A43B-31C2E63DABE4}"/>
              </a:ext>
            </a:extLst>
          </p:cNvPr>
          <p:cNvGrpSpPr/>
          <p:nvPr/>
        </p:nvGrpSpPr>
        <p:grpSpPr>
          <a:xfrm>
            <a:off x="8717282" y="3034646"/>
            <a:ext cx="2208578" cy="1220382"/>
            <a:chOff x="8717282" y="2684106"/>
            <a:chExt cx="2208578" cy="1220382"/>
          </a:xfrm>
        </p:grpSpPr>
        <p:pic>
          <p:nvPicPr>
            <p:cNvPr id="12" name="Picture 11" descr="A picture containing drawing&#10;&#10;Description automatically generated">
              <a:extLst>
                <a:ext uri="{FF2B5EF4-FFF2-40B4-BE49-F238E27FC236}">
                  <a16:creationId xmlns:a16="http://schemas.microsoft.com/office/drawing/2014/main" id="{AFD50D79-E142-431D-AC0A-974150BB272B}"/>
                </a:ext>
              </a:extLst>
            </p:cNvPr>
            <p:cNvPicPr>
              <a:picLocks noChangeAspect="1"/>
            </p:cNvPicPr>
            <p:nvPr/>
          </p:nvPicPr>
          <p:blipFill>
            <a:blip r:embed="rId3"/>
            <a:stretch>
              <a:fillRect/>
            </a:stretch>
          </p:blipFill>
          <p:spPr>
            <a:xfrm>
              <a:off x="8717282" y="2685268"/>
              <a:ext cx="1219220" cy="1219220"/>
            </a:xfrm>
            <a:prstGeom prst="rect">
              <a:avLst/>
            </a:prstGeom>
          </p:spPr>
        </p:pic>
        <p:pic>
          <p:nvPicPr>
            <p:cNvPr id="16" name="Picture 15" descr="A picture containing clock&#10;&#10;Description automatically generated">
              <a:extLst>
                <a:ext uri="{FF2B5EF4-FFF2-40B4-BE49-F238E27FC236}">
                  <a16:creationId xmlns:a16="http://schemas.microsoft.com/office/drawing/2014/main" id="{92F3CB9D-DC7F-4EE6-9D99-2942B79D754D}"/>
                </a:ext>
              </a:extLst>
            </p:cNvPr>
            <p:cNvPicPr>
              <a:picLocks noChangeAspect="1"/>
            </p:cNvPicPr>
            <p:nvPr/>
          </p:nvPicPr>
          <p:blipFill>
            <a:blip r:embed="rId4"/>
            <a:stretch>
              <a:fillRect/>
            </a:stretch>
          </p:blipFill>
          <p:spPr>
            <a:xfrm>
              <a:off x="9706640" y="2684106"/>
              <a:ext cx="1219220" cy="1219220"/>
            </a:xfrm>
            <a:prstGeom prst="rect">
              <a:avLst/>
            </a:prstGeom>
          </p:spPr>
        </p:pic>
      </p:grpSp>
      <p:pic>
        <p:nvPicPr>
          <p:cNvPr id="18" name="Picture 17" descr="A picture containing drawing, clock&#10;&#10;Description automatically generated">
            <a:extLst>
              <a:ext uri="{FF2B5EF4-FFF2-40B4-BE49-F238E27FC236}">
                <a16:creationId xmlns:a16="http://schemas.microsoft.com/office/drawing/2014/main" id="{64AAF68E-AB53-4F5E-BE91-48167564D4F8}"/>
              </a:ext>
            </a:extLst>
          </p:cNvPr>
          <p:cNvPicPr>
            <a:picLocks noChangeAspect="1"/>
          </p:cNvPicPr>
          <p:nvPr/>
        </p:nvPicPr>
        <p:blipFill>
          <a:blip r:embed="rId5"/>
          <a:stretch>
            <a:fillRect/>
          </a:stretch>
        </p:blipFill>
        <p:spPr>
          <a:xfrm>
            <a:off x="7349176" y="4572000"/>
            <a:ext cx="1219220" cy="1219220"/>
          </a:xfrm>
          <a:prstGeom prst="rect">
            <a:avLst/>
          </a:prstGeom>
        </p:spPr>
      </p:pic>
      <p:pic>
        <p:nvPicPr>
          <p:cNvPr id="20" name="Picture 19" descr="A close up of a sign&#10;&#10;Description automatically generated">
            <a:extLst>
              <a:ext uri="{FF2B5EF4-FFF2-40B4-BE49-F238E27FC236}">
                <a16:creationId xmlns:a16="http://schemas.microsoft.com/office/drawing/2014/main" id="{8EC04D0D-4C37-4073-B301-B7E2E0483DEC}"/>
              </a:ext>
            </a:extLst>
          </p:cNvPr>
          <p:cNvPicPr>
            <a:picLocks noChangeAspect="1"/>
          </p:cNvPicPr>
          <p:nvPr/>
        </p:nvPicPr>
        <p:blipFill>
          <a:blip r:embed="rId6"/>
          <a:stretch>
            <a:fillRect/>
          </a:stretch>
        </p:blipFill>
        <p:spPr>
          <a:xfrm>
            <a:off x="5981070" y="3034646"/>
            <a:ext cx="1219220" cy="1219220"/>
          </a:xfrm>
          <a:prstGeom prst="rect">
            <a:avLst/>
          </a:prstGeom>
        </p:spPr>
      </p:pic>
      <p:cxnSp>
        <p:nvCxnSpPr>
          <p:cNvPr id="9" name="Straight Connector 8">
            <a:extLst>
              <a:ext uri="{FF2B5EF4-FFF2-40B4-BE49-F238E27FC236}">
                <a16:creationId xmlns:a16="http://schemas.microsoft.com/office/drawing/2014/main" id="{A6A2A7F4-D312-48F7-8E7C-2A64A6A957F7}"/>
              </a:ext>
            </a:extLst>
          </p:cNvPr>
          <p:cNvCxnSpPr>
            <a:stCxn id="14" idx="3"/>
            <a:endCxn id="20" idx="1"/>
          </p:cNvCxnSpPr>
          <p:nvPr/>
        </p:nvCxnSpPr>
        <p:spPr>
          <a:xfrm>
            <a:off x="5683298" y="3644256"/>
            <a:ext cx="2977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6EF0D7-ACEB-4CF5-BB2C-3F23E0F8A457}"/>
              </a:ext>
            </a:extLst>
          </p:cNvPr>
          <p:cNvCxnSpPr>
            <a:stCxn id="20" idx="2"/>
            <a:endCxn id="18" idx="1"/>
          </p:cNvCxnSpPr>
          <p:nvPr/>
        </p:nvCxnSpPr>
        <p:spPr>
          <a:xfrm>
            <a:off x="6590680" y="4253866"/>
            <a:ext cx="758496" cy="9277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594986B-E241-4D53-A5A8-D1BA53B7675C}"/>
              </a:ext>
            </a:extLst>
          </p:cNvPr>
          <p:cNvCxnSpPr>
            <a:stCxn id="18" idx="3"/>
            <a:endCxn id="12" idx="2"/>
          </p:cNvCxnSpPr>
          <p:nvPr/>
        </p:nvCxnSpPr>
        <p:spPr>
          <a:xfrm flipV="1">
            <a:off x="8568396" y="4255028"/>
            <a:ext cx="758496" cy="926582"/>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23E8A57-CFFA-4C7B-A94B-D450E9A9BB59}"/>
              </a:ext>
            </a:extLst>
          </p:cNvPr>
          <p:cNvSpPr/>
          <p:nvPr/>
        </p:nvSpPr>
        <p:spPr>
          <a:xfrm>
            <a:off x="7028038" y="4175760"/>
            <a:ext cx="1861495" cy="395078"/>
          </a:xfrm>
          <a:prstGeom prst="rect">
            <a:avLst/>
          </a:prstGeom>
          <a:ln w="3175">
            <a:solidFill>
              <a:srgbClr val="899397"/>
            </a:solidFill>
          </a:ln>
        </p:spPr>
        <p:txBody>
          <a:bodyPr wrap="square" anchor="t">
            <a:noAutofit/>
          </a:bodyPr>
          <a:lstStyle/>
          <a:p>
            <a:pPr algn="ctr"/>
            <a:r>
              <a:rPr lang="en-US" sz="1400" b="1">
                <a:solidFill>
                  <a:schemeClr val="tx2"/>
                </a:solidFill>
                <a:latin typeface="SF Pro Display" panose="00000500000000000000" pitchFamily="2" charset="0"/>
                <a:ea typeface="SF Pro Display" panose="00000500000000000000" pitchFamily="2" charset="0"/>
              </a:rPr>
              <a:t>Encrypted In-flight</a:t>
            </a:r>
          </a:p>
        </p:txBody>
      </p:sp>
    </p:spTree>
    <p:extLst>
      <p:ext uri="{BB962C8B-B14F-4D97-AF65-F5344CB8AC3E}">
        <p14:creationId xmlns:p14="http://schemas.microsoft.com/office/powerpoint/2010/main" val="214206186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34BA-AFFB-4B25-8B43-9568DB77F714}"/>
              </a:ext>
            </a:extLst>
          </p:cNvPr>
          <p:cNvSpPr>
            <a:spLocks noGrp="1"/>
          </p:cNvSpPr>
          <p:nvPr>
            <p:ph type="title"/>
          </p:nvPr>
        </p:nvSpPr>
        <p:spPr/>
        <p:txBody>
          <a:bodyPr>
            <a:normAutofit fontScale="90000"/>
          </a:bodyPr>
          <a:lstStyle/>
          <a:p>
            <a:r>
              <a:rPr lang="en-US" sz="3600">
                <a:latin typeface="SF Pro Display"/>
                <a:cs typeface="Arial"/>
              </a:rPr>
              <a:t>Rugged metal device servers</a:t>
            </a:r>
            <a:endParaRPr lang="en-US" sz="2400">
              <a:latin typeface="SF Pro Display" panose="00000500000000000000"/>
            </a:endParaRPr>
          </a:p>
        </p:txBody>
      </p:sp>
      <p:sp>
        <p:nvSpPr>
          <p:cNvPr id="5" name="Text Placeholder 4">
            <a:extLst>
              <a:ext uri="{FF2B5EF4-FFF2-40B4-BE49-F238E27FC236}">
                <a16:creationId xmlns:a16="http://schemas.microsoft.com/office/drawing/2014/main" id="{D4802FE8-C73D-4E93-AF4B-67981A10E50E}"/>
              </a:ext>
            </a:extLst>
          </p:cNvPr>
          <p:cNvSpPr>
            <a:spLocks noGrp="1"/>
          </p:cNvSpPr>
          <p:nvPr>
            <p:ph type="body" sz="quarter" idx="11"/>
          </p:nvPr>
        </p:nvSpPr>
        <p:spPr>
          <a:xfrm>
            <a:off x="914400" y="1280160"/>
            <a:ext cx="10789920" cy="640080"/>
          </a:xfrm>
        </p:spPr>
        <p:txBody>
          <a:bodyPr/>
          <a:lstStyle/>
          <a:p>
            <a:r>
              <a:rPr lang="en-US">
                <a:latin typeface="SF Pro Display"/>
                <a:cs typeface="Arial"/>
              </a:rPr>
              <a:t>Connect industrial devices securely to the local or public cloud.</a:t>
            </a:r>
            <a:endParaRPr lang="en-US"/>
          </a:p>
        </p:txBody>
      </p:sp>
      <p:sp>
        <p:nvSpPr>
          <p:cNvPr id="15" name="Rectangle 14">
            <a:extLst>
              <a:ext uri="{FF2B5EF4-FFF2-40B4-BE49-F238E27FC236}">
                <a16:creationId xmlns:a16="http://schemas.microsoft.com/office/drawing/2014/main" id="{13ECA67E-6755-45D5-A3E8-CDB843CC28F9}"/>
              </a:ext>
            </a:extLst>
          </p:cNvPr>
          <p:cNvSpPr/>
          <p:nvPr/>
        </p:nvSpPr>
        <p:spPr>
          <a:xfrm>
            <a:off x="6206158"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Delivers flexible power configurations, eliminating the need for costly power converters.</a:t>
            </a:r>
          </a:p>
        </p:txBody>
      </p:sp>
      <p:sp>
        <p:nvSpPr>
          <p:cNvPr id="17" name="Rectangle 16">
            <a:extLst>
              <a:ext uri="{FF2B5EF4-FFF2-40B4-BE49-F238E27FC236}">
                <a16:creationId xmlns:a16="http://schemas.microsoft.com/office/drawing/2014/main" id="{7C76F8CD-FC90-4205-ADFB-6B1714DDCFD0}"/>
              </a:ext>
            </a:extLst>
          </p:cNvPr>
          <p:cNvSpPr/>
          <p:nvPr/>
        </p:nvSpPr>
        <p:spPr>
          <a:xfrm>
            <a:off x="621792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Centralized device management through a single pane of glass.</a:t>
            </a:r>
          </a:p>
        </p:txBody>
      </p:sp>
      <p:sp>
        <p:nvSpPr>
          <p:cNvPr id="9" name="Rectangle 8">
            <a:extLst>
              <a:ext uri="{FF2B5EF4-FFF2-40B4-BE49-F238E27FC236}">
                <a16:creationId xmlns:a16="http://schemas.microsoft.com/office/drawing/2014/main" id="{3F485D20-4567-4E21-A8D4-DD51FD398868}"/>
              </a:ext>
            </a:extLst>
          </p:cNvPr>
          <p:cNvSpPr/>
          <p:nvPr/>
        </p:nvSpPr>
        <p:spPr>
          <a:xfrm>
            <a:off x="886968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Industrial grade temperature ranges.</a:t>
            </a:r>
          </a:p>
        </p:txBody>
      </p:sp>
      <p:sp>
        <p:nvSpPr>
          <p:cNvPr id="10" name="Rectangle 9">
            <a:extLst>
              <a:ext uri="{FF2B5EF4-FFF2-40B4-BE49-F238E27FC236}">
                <a16:creationId xmlns:a16="http://schemas.microsoft.com/office/drawing/2014/main" id="{342B6F06-467C-49DF-A523-F941999C5765}"/>
              </a:ext>
            </a:extLst>
          </p:cNvPr>
          <p:cNvSpPr/>
          <p:nvPr/>
        </p:nvSpPr>
        <p:spPr>
          <a:xfrm>
            <a:off x="8869680"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Enables new business intelligence from network-enabled equipment.</a:t>
            </a:r>
          </a:p>
          <a:p>
            <a:pPr algn="ctr"/>
            <a:endParaRPr lang="en-US" sz="1400" b="1">
              <a:solidFill>
                <a:schemeClr val="tx2"/>
              </a:solidFill>
              <a:latin typeface="SF Pro Display" panose="00000500000000000000" pitchFamily="2" charset="0"/>
              <a:ea typeface="SF Pro Display" panose="00000500000000000000" pitchFamily="2" charset="0"/>
            </a:endParaRPr>
          </a:p>
        </p:txBody>
      </p:sp>
      <p:sp>
        <p:nvSpPr>
          <p:cNvPr id="16" name="Rectangle 15">
            <a:extLst>
              <a:ext uri="{FF2B5EF4-FFF2-40B4-BE49-F238E27FC236}">
                <a16:creationId xmlns:a16="http://schemas.microsoft.com/office/drawing/2014/main" id="{D6E03B56-4341-4676-8CEC-110B040BAA15}"/>
              </a:ext>
            </a:extLst>
          </p:cNvPr>
          <p:cNvSpPr/>
          <p:nvPr/>
        </p:nvSpPr>
        <p:spPr>
          <a:xfrm>
            <a:off x="3566160" y="228600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Secure network connectivity for virtually any RS-232/422/485 device with a serial interface.</a:t>
            </a:r>
          </a:p>
        </p:txBody>
      </p:sp>
      <p:sp>
        <p:nvSpPr>
          <p:cNvPr id="18" name="Rectangle 17">
            <a:extLst>
              <a:ext uri="{FF2B5EF4-FFF2-40B4-BE49-F238E27FC236}">
                <a16:creationId xmlns:a16="http://schemas.microsoft.com/office/drawing/2014/main" id="{3B78B0DA-ABF2-412F-BA3C-A5A6A1628C4E}"/>
              </a:ext>
            </a:extLst>
          </p:cNvPr>
          <p:cNvSpPr/>
          <p:nvPr/>
        </p:nvSpPr>
        <p:spPr>
          <a:xfrm>
            <a:off x="3542636" y="4023360"/>
            <a:ext cx="2286000" cy="1371600"/>
          </a:xfrm>
          <a:prstGeom prst="rect">
            <a:avLst/>
          </a:prstGeom>
          <a:ln w="3175">
            <a:solidFill>
              <a:srgbClr val="899397"/>
            </a:solidFill>
          </a:ln>
        </p:spPr>
        <p:txBody>
          <a:bodyPr wrap="square" anchor="ctr">
            <a:noAutofit/>
          </a:bodyPr>
          <a:lstStyle/>
          <a:p>
            <a:pPr algn="ctr"/>
            <a:r>
              <a:rPr lang="en-US" sz="1400" b="1">
                <a:solidFill>
                  <a:schemeClr val="tx2"/>
                </a:solidFill>
                <a:latin typeface="SF Pro Display" panose="00000500000000000000" pitchFamily="2" charset="0"/>
                <a:ea typeface="SF Pro Display" panose="00000500000000000000" pitchFamily="2" charset="0"/>
              </a:rPr>
              <a:t>Programmable computing platform supporting CLI,</a:t>
            </a:r>
          </a:p>
          <a:p>
            <a:pPr algn="ctr"/>
            <a:r>
              <a:rPr lang="en-US" sz="1400" b="1">
                <a:solidFill>
                  <a:schemeClr val="tx2"/>
                </a:solidFill>
                <a:latin typeface="SF Pro Display" panose="00000500000000000000" pitchFamily="2" charset="0"/>
                <a:ea typeface="SF Pro Display" panose="00000500000000000000" pitchFamily="2" charset="0"/>
              </a:rPr>
              <a:t>XML, and RSS.</a:t>
            </a:r>
          </a:p>
        </p:txBody>
      </p:sp>
      <p:grpSp>
        <p:nvGrpSpPr>
          <p:cNvPr id="21" name="Group 20">
            <a:extLst>
              <a:ext uri="{FF2B5EF4-FFF2-40B4-BE49-F238E27FC236}">
                <a16:creationId xmlns:a16="http://schemas.microsoft.com/office/drawing/2014/main" id="{70393089-0E88-4CFC-9519-6FA849F8B37B}"/>
              </a:ext>
            </a:extLst>
          </p:cNvPr>
          <p:cNvGrpSpPr/>
          <p:nvPr/>
        </p:nvGrpSpPr>
        <p:grpSpPr>
          <a:xfrm>
            <a:off x="1036320" y="4847298"/>
            <a:ext cx="1769222" cy="547662"/>
            <a:chOff x="9946669" y="5751195"/>
            <a:chExt cx="1769222" cy="547662"/>
          </a:xfrm>
        </p:grpSpPr>
        <p:pic>
          <p:nvPicPr>
            <p:cNvPr id="22" name="Picture 21" descr="A circuit board&#10;&#10;Description automatically generated">
              <a:extLst>
                <a:ext uri="{FF2B5EF4-FFF2-40B4-BE49-F238E27FC236}">
                  <a16:creationId xmlns:a16="http://schemas.microsoft.com/office/drawing/2014/main" id="{3AFA1528-4A89-4560-A2B9-7A446CC96B23}"/>
                </a:ext>
              </a:extLst>
            </p:cNvPr>
            <p:cNvPicPr>
              <a:picLocks noChangeAspect="1"/>
            </p:cNvPicPr>
            <p:nvPr/>
          </p:nvPicPr>
          <p:blipFill>
            <a:blip r:embed="rId3"/>
            <a:stretch>
              <a:fillRect/>
            </a:stretch>
          </p:blipFill>
          <p:spPr>
            <a:xfrm>
              <a:off x="10793476" y="5751195"/>
              <a:ext cx="922415" cy="547662"/>
            </a:xfrm>
            <a:prstGeom prst="rect">
              <a:avLst/>
            </a:prstGeom>
          </p:spPr>
        </p:pic>
        <p:pic>
          <p:nvPicPr>
            <p:cNvPr id="23" name="Picture 22" descr="A circuit board&#10;&#10;Description automatically generated">
              <a:extLst>
                <a:ext uri="{FF2B5EF4-FFF2-40B4-BE49-F238E27FC236}">
                  <a16:creationId xmlns:a16="http://schemas.microsoft.com/office/drawing/2014/main" id="{E8BAD4CC-30CF-49C0-A92C-8C3757A7945A}"/>
                </a:ext>
              </a:extLst>
            </p:cNvPr>
            <p:cNvPicPr>
              <a:picLocks noChangeAspect="1"/>
            </p:cNvPicPr>
            <p:nvPr/>
          </p:nvPicPr>
          <p:blipFill>
            <a:blip r:embed="rId4"/>
            <a:stretch>
              <a:fillRect/>
            </a:stretch>
          </p:blipFill>
          <p:spPr>
            <a:xfrm>
              <a:off x="9946669" y="5751195"/>
              <a:ext cx="804023" cy="502431"/>
            </a:xfrm>
            <a:prstGeom prst="rect">
              <a:avLst/>
            </a:prstGeom>
          </p:spPr>
        </p:pic>
      </p:grpSp>
      <p:pic>
        <p:nvPicPr>
          <p:cNvPr id="24" name="Picture 23">
            <a:extLst>
              <a:ext uri="{FF2B5EF4-FFF2-40B4-BE49-F238E27FC236}">
                <a16:creationId xmlns:a16="http://schemas.microsoft.com/office/drawing/2014/main" id="{9490E85F-270A-43F2-8E38-7810C76AFD90}"/>
              </a:ext>
            </a:extLst>
          </p:cNvPr>
          <p:cNvPicPr>
            <a:picLocks noChangeAspect="1"/>
          </p:cNvPicPr>
          <p:nvPr/>
        </p:nvPicPr>
        <p:blipFill rotWithShape="1">
          <a:blip r:embed="rId5"/>
          <a:srcRect l="4804" t="28189" r="4886" b="22946"/>
          <a:stretch/>
        </p:blipFill>
        <p:spPr>
          <a:xfrm>
            <a:off x="1089492" y="2398048"/>
            <a:ext cx="1554480" cy="841106"/>
          </a:xfrm>
          <a:prstGeom prst="rect">
            <a:avLst/>
          </a:prstGeom>
        </p:spPr>
      </p:pic>
      <p:pic>
        <p:nvPicPr>
          <p:cNvPr id="25" name="Picture 4">
            <a:extLst>
              <a:ext uri="{FF2B5EF4-FFF2-40B4-BE49-F238E27FC236}">
                <a16:creationId xmlns:a16="http://schemas.microsoft.com/office/drawing/2014/main" id="{AD670335-D7BE-4638-A496-BC871A7396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24" t="31738" r="7620" b="25139"/>
          <a:stretch/>
        </p:blipFill>
        <p:spPr bwMode="auto">
          <a:xfrm>
            <a:off x="1093155" y="3650134"/>
            <a:ext cx="1645920" cy="832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644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1442D-DD32-4839-90B3-E9504076CC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6" name="Text Placeholder 5">
            <a:extLst>
              <a:ext uri="{FF2B5EF4-FFF2-40B4-BE49-F238E27FC236}">
                <a16:creationId xmlns:a16="http://schemas.microsoft.com/office/drawing/2014/main" id="{13577032-70A2-4AD1-8DA4-970806C8372C}"/>
              </a:ext>
            </a:extLst>
          </p:cNvPr>
          <p:cNvSpPr>
            <a:spLocks noGrp="1"/>
          </p:cNvSpPr>
          <p:nvPr>
            <p:ph type="body" sz="quarter" idx="12"/>
          </p:nvPr>
        </p:nvSpPr>
        <p:spPr>
          <a:xfrm>
            <a:off x="914400" y="2560319"/>
            <a:ext cx="4846320" cy="3566161"/>
          </a:xfrm>
        </p:spPr>
        <p:txBody>
          <a:bodyPr>
            <a:noAutofit/>
          </a:bodyPr>
          <a:lstStyle/>
          <a:p>
            <a:pPr lvl="0">
              <a:lnSpc>
                <a:spcPct val="100000"/>
              </a:lnSpc>
              <a:spcBef>
                <a:spcPts val="0"/>
              </a:spcBef>
            </a:pPr>
            <a:r>
              <a:rPr lang="en-US" sz="1800">
                <a:solidFill>
                  <a:srgbClr val="36383B"/>
                </a:solidFill>
                <a:cs typeface="+mn-cs"/>
              </a:rPr>
              <a:t>Enterprise</a:t>
            </a:r>
            <a:r>
              <a:rPr lang="en-US" sz="1800">
                <a:cs typeface="+mn-cs"/>
              </a:rPr>
              <a:t> network infrastructure</a:t>
            </a:r>
          </a:p>
          <a:p>
            <a:pPr lvl="0">
              <a:lnSpc>
                <a:spcPct val="100000"/>
              </a:lnSpc>
              <a:spcBef>
                <a:spcPts val="0"/>
              </a:spcBef>
            </a:pPr>
            <a:r>
              <a:rPr lang="en-US" sz="1800">
                <a:cs typeface="+mn-cs"/>
              </a:rPr>
              <a:t>topologies and assets are all </a:t>
            </a:r>
            <a:r>
              <a:rPr lang="en-US" sz="1800">
                <a:solidFill>
                  <a:srgbClr val="36383B"/>
                </a:solidFill>
                <a:cs typeface="+mn-cs"/>
              </a:rPr>
              <a:t>different</a:t>
            </a:r>
            <a:r>
              <a:rPr lang="en-US" sz="1800">
                <a:cs typeface="+mn-cs"/>
              </a:rPr>
              <a:t>.</a:t>
            </a:r>
          </a:p>
          <a:p>
            <a:pPr lvl="0">
              <a:lnSpc>
                <a:spcPct val="100000"/>
              </a:lnSpc>
              <a:spcBef>
                <a:spcPts val="0"/>
              </a:spcBef>
            </a:pPr>
            <a:endParaRPr lang="en-US" sz="1800">
              <a:cs typeface="+mn-cs"/>
            </a:endParaRPr>
          </a:p>
          <a:p>
            <a:pPr lvl="0">
              <a:lnSpc>
                <a:spcPct val="100000"/>
              </a:lnSpc>
              <a:spcBef>
                <a:spcPts val="0"/>
              </a:spcBef>
            </a:pPr>
            <a:r>
              <a:rPr lang="en-US" sz="1800">
                <a:cs typeface="+mn-cs"/>
              </a:rPr>
              <a:t>At Lantronix, we work </a:t>
            </a:r>
            <a:r>
              <a:rPr lang="en-US" sz="1800">
                <a:solidFill>
                  <a:srgbClr val="36383B"/>
                </a:solidFill>
                <a:cs typeface="+mn-cs"/>
              </a:rPr>
              <a:t>closely</a:t>
            </a:r>
            <a:r>
              <a:rPr lang="en-US" sz="1800">
                <a:cs typeface="+mn-cs"/>
              </a:rPr>
              <a:t> with</a:t>
            </a:r>
          </a:p>
          <a:p>
            <a:pPr lvl="0">
              <a:lnSpc>
                <a:spcPct val="100000"/>
              </a:lnSpc>
              <a:spcBef>
                <a:spcPts val="0"/>
              </a:spcBef>
            </a:pPr>
            <a:r>
              <a:rPr lang="en-US" sz="1800">
                <a:cs typeface="+mn-cs"/>
              </a:rPr>
              <a:t>your team to </a:t>
            </a:r>
            <a:r>
              <a:rPr lang="en-US" sz="1800">
                <a:solidFill>
                  <a:srgbClr val="36383B"/>
                </a:solidFill>
                <a:cs typeface="+mn-cs"/>
              </a:rPr>
              <a:t>understand</a:t>
            </a:r>
            <a:r>
              <a:rPr lang="en-US" sz="1800">
                <a:cs typeface="+mn-cs"/>
              </a:rPr>
              <a:t> your</a:t>
            </a:r>
          </a:p>
          <a:p>
            <a:pPr lvl="0">
              <a:lnSpc>
                <a:spcPct val="100000"/>
              </a:lnSpc>
              <a:spcBef>
                <a:spcPts val="0"/>
              </a:spcBef>
            </a:pPr>
            <a:r>
              <a:rPr lang="en-US" sz="1800">
                <a:cs typeface="+mn-cs"/>
              </a:rPr>
              <a:t>challenges and </a:t>
            </a:r>
            <a:r>
              <a:rPr lang="en-US" sz="1800">
                <a:solidFill>
                  <a:srgbClr val="36383B"/>
                </a:solidFill>
                <a:cs typeface="+mn-cs"/>
              </a:rPr>
              <a:t>critical</a:t>
            </a:r>
            <a:r>
              <a:rPr lang="en-US" sz="1800">
                <a:cs typeface="+mn-cs"/>
              </a:rPr>
              <a:t> pain points.</a:t>
            </a:r>
          </a:p>
          <a:p>
            <a:pPr lvl="0">
              <a:lnSpc>
                <a:spcPct val="100000"/>
              </a:lnSpc>
              <a:spcBef>
                <a:spcPts val="0"/>
              </a:spcBef>
            </a:pPr>
            <a:endParaRPr lang="en-US" sz="1800">
              <a:cs typeface="+mn-cs"/>
            </a:endParaRPr>
          </a:p>
          <a:p>
            <a:pPr lvl="0">
              <a:lnSpc>
                <a:spcPct val="100000"/>
              </a:lnSpc>
              <a:spcBef>
                <a:spcPts val="0"/>
              </a:spcBef>
            </a:pPr>
            <a:r>
              <a:rPr lang="en-US" sz="1800">
                <a:cs typeface="+mn-cs"/>
              </a:rPr>
              <a:t>We </a:t>
            </a:r>
            <a:r>
              <a:rPr lang="en-US" sz="1800">
                <a:solidFill>
                  <a:srgbClr val="36383B"/>
                </a:solidFill>
                <a:cs typeface="+mn-cs"/>
              </a:rPr>
              <a:t>identify</a:t>
            </a:r>
            <a:r>
              <a:rPr lang="en-US" sz="1800">
                <a:cs typeface="+mn-cs"/>
              </a:rPr>
              <a:t> an out-of-band</a:t>
            </a:r>
          </a:p>
          <a:p>
            <a:pPr lvl="0">
              <a:lnSpc>
                <a:spcPct val="100000"/>
              </a:lnSpc>
              <a:spcBef>
                <a:spcPts val="0"/>
              </a:spcBef>
            </a:pPr>
            <a:r>
              <a:rPr lang="en-US" sz="1800">
                <a:solidFill>
                  <a:srgbClr val="36383B"/>
                </a:solidFill>
                <a:cs typeface="+mn-cs"/>
              </a:rPr>
              <a:t>solution </a:t>
            </a:r>
            <a:r>
              <a:rPr lang="en-US" sz="1800">
                <a:cs typeface="+mn-cs"/>
              </a:rPr>
              <a:t>that can maintain the</a:t>
            </a:r>
          </a:p>
          <a:p>
            <a:pPr lvl="0">
              <a:lnSpc>
                <a:spcPct val="100000"/>
              </a:lnSpc>
              <a:spcBef>
                <a:spcPts val="0"/>
              </a:spcBef>
            </a:pPr>
            <a:r>
              <a:rPr lang="en-US" sz="1800">
                <a:cs typeface="+mn-cs"/>
              </a:rPr>
              <a:t>highest level of </a:t>
            </a:r>
            <a:r>
              <a:rPr lang="en-US" sz="1800">
                <a:solidFill>
                  <a:srgbClr val="36383B"/>
                </a:solidFill>
                <a:cs typeface="+mn-cs"/>
              </a:rPr>
              <a:t>business continuity</a:t>
            </a:r>
          </a:p>
          <a:p>
            <a:pPr lvl="0">
              <a:lnSpc>
                <a:spcPct val="100000"/>
              </a:lnSpc>
              <a:spcBef>
                <a:spcPts val="0"/>
              </a:spcBef>
            </a:pPr>
            <a:r>
              <a:rPr lang="en-US" sz="1800">
                <a:cs typeface="+mn-cs"/>
              </a:rPr>
              <a:t>and helps improve overall</a:t>
            </a:r>
          </a:p>
          <a:p>
            <a:pPr lvl="0">
              <a:lnSpc>
                <a:spcPct val="100000"/>
              </a:lnSpc>
              <a:spcBef>
                <a:spcPts val="0"/>
              </a:spcBef>
            </a:pPr>
            <a:r>
              <a:rPr lang="en-US" sz="1800">
                <a:solidFill>
                  <a:srgbClr val="36383B"/>
                </a:solidFill>
                <a:cs typeface="+mn-cs"/>
              </a:rPr>
              <a:t>operational</a:t>
            </a:r>
            <a:r>
              <a:rPr lang="en-US" sz="1800">
                <a:cs typeface="+mn-cs"/>
              </a:rPr>
              <a:t> </a:t>
            </a:r>
            <a:r>
              <a:rPr lang="en-US" sz="1800">
                <a:solidFill>
                  <a:srgbClr val="36383B"/>
                </a:solidFill>
                <a:cs typeface="+mn-cs"/>
              </a:rPr>
              <a:t>efficiency</a:t>
            </a:r>
            <a:r>
              <a:rPr lang="en-US" sz="1800">
                <a:cs typeface="+mn-cs"/>
              </a:rPr>
              <a:t>.</a:t>
            </a:r>
            <a:endParaRPr lang="en-US"/>
          </a:p>
        </p:txBody>
      </p:sp>
      <p:sp>
        <p:nvSpPr>
          <p:cNvPr id="2" name="Title 1">
            <a:extLst>
              <a:ext uri="{FF2B5EF4-FFF2-40B4-BE49-F238E27FC236}">
                <a16:creationId xmlns:a16="http://schemas.microsoft.com/office/drawing/2014/main" id="{CA2AAE69-98C7-4A86-AC19-4E10B08B8DAA}"/>
              </a:ext>
            </a:extLst>
          </p:cNvPr>
          <p:cNvSpPr>
            <a:spLocks noGrp="1"/>
          </p:cNvSpPr>
          <p:nvPr>
            <p:ph type="title"/>
          </p:nvPr>
        </p:nvSpPr>
        <p:spPr/>
        <p:txBody>
          <a:bodyPr/>
          <a:lstStyle/>
          <a:p>
            <a:r>
              <a:rPr lang="en-US" sz="3600"/>
              <a:t>Digital Transformation</a:t>
            </a:r>
          </a:p>
        </p:txBody>
      </p:sp>
      <p:sp>
        <p:nvSpPr>
          <p:cNvPr id="4" name="Text Placeholder 3">
            <a:extLst>
              <a:ext uri="{FF2B5EF4-FFF2-40B4-BE49-F238E27FC236}">
                <a16:creationId xmlns:a16="http://schemas.microsoft.com/office/drawing/2014/main" id="{A0CF4A2E-F43E-4CD0-A580-F4F8BC0259B5}"/>
              </a:ext>
            </a:extLst>
          </p:cNvPr>
          <p:cNvSpPr>
            <a:spLocks noGrp="1"/>
          </p:cNvSpPr>
          <p:nvPr>
            <p:ph type="body" sz="quarter" idx="11"/>
          </p:nvPr>
        </p:nvSpPr>
        <p:spPr/>
        <p:txBody>
          <a:bodyPr>
            <a:noAutofit/>
          </a:bodyPr>
          <a:lstStyle/>
          <a:p>
            <a:r>
              <a:rPr lang="en-US" sz="3200">
                <a:solidFill>
                  <a:srgbClr val="36383B"/>
                </a:solidFill>
              </a:rPr>
              <a:t>Collaborating and understanding your KPIs.</a:t>
            </a:r>
            <a:endParaRPr lang="en-US" sz="3200"/>
          </a:p>
        </p:txBody>
      </p:sp>
      <p:pic>
        <p:nvPicPr>
          <p:cNvPr id="8" name="Picture Placeholder 7">
            <a:extLst>
              <a:ext uri="{FF2B5EF4-FFF2-40B4-BE49-F238E27FC236}">
                <a16:creationId xmlns:a16="http://schemas.microsoft.com/office/drawing/2014/main" id="{EFA8509D-2196-4E20-8042-C55D050038D3}"/>
              </a:ext>
            </a:extLst>
          </p:cNvPr>
          <p:cNvPicPr>
            <a:picLocks noGrp="1" noChangeAspect="1"/>
          </p:cNvPicPr>
          <p:nvPr>
            <p:ph sz="quarter" idx="14"/>
          </p:nvPr>
        </p:nvPicPr>
        <p:blipFill>
          <a:blip r:embed="rId3"/>
          <a:stretch>
            <a:fillRect/>
          </a:stretch>
        </p:blipFill>
        <p:spPr>
          <a:xfrm>
            <a:off x="6176731" y="2560638"/>
            <a:ext cx="5202701" cy="3200400"/>
          </a:xfrm>
          <a:prstGeom prst="rect">
            <a:avLst/>
          </a:prstGeom>
        </p:spPr>
      </p:pic>
    </p:spTree>
    <p:extLst>
      <p:ext uri="{BB962C8B-B14F-4D97-AF65-F5344CB8AC3E}">
        <p14:creationId xmlns:p14="http://schemas.microsoft.com/office/powerpoint/2010/main" val="2646266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01442D-DD32-4839-90B3-E9504076CC9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cs typeface="Arial" charset="0"/>
            </a:endParaRPr>
          </a:p>
        </p:txBody>
      </p:sp>
      <p:sp>
        <p:nvSpPr>
          <p:cNvPr id="2" name="Title 1">
            <a:extLst>
              <a:ext uri="{FF2B5EF4-FFF2-40B4-BE49-F238E27FC236}">
                <a16:creationId xmlns:a16="http://schemas.microsoft.com/office/drawing/2014/main" id="{CE708E3D-5CA9-4F60-9D06-2EE258FF54D7}"/>
              </a:ext>
            </a:extLst>
          </p:cNvPr>
          <p:cNvSpPr>
            <a:spLocks noGrp="1"/>
          </p:cNvSpPr>
          <p:nvPr>
            <p:ph type="title"/>
          </p:nvPr>
        </p:nvSpPr>
        <p:spPr/>
        <p:txBody>
          <a:bodyPr/>
          <a:lstStyle/>
          <a:p>
            <a:r>
              <a:rPr lang="en-US" sz="3600"/>
              <a:t>The Lantronix Team</a:t>
            </a:r>
            <a:endParaRPr lang="en-US"/>
          </a:p>
        </p:txBody>
      </p:sp>
      <p:sp>
        <p:nvSpPr>
          <p:cNvPr id="5" name="Text Placeholder 4">
            <a:extLst>
              <a:ext uri="{FF2B5EF4-FFF2-40B4-BE49-F238E27FC236}">
                <a16:creationId xmlns:a16="http://schemas.microsoft.com/office/drawing/2014/main" id="{41F9B91F-64B5-4922-A001-BD74BAD6F683}"/>
              </a:ext>
            </a:extLst>
          </p:cNvPr>
          <p:cNvSpPr>
            <a:spLocks noGrp="1"/>
          </p:cNvSpPr>
          <p:nvPr>
            <p:ph type="body" sz="quarter" idx="11"/>
          </p:nvPr>
        </p:nvSpPr>
        <p:spPr/>
        <p:txBody>
          <a:bodyPr/>
          <a:lstStyle/>
          <a:p>
            <a:r>
              <a:rPr lang="en-US" sz="3200">
                <a:solidFill>
                  <a:srgbClr val="36383B"/>
                </a:solidFill>
              </a:rPr>
              <a:t>We’re here to help.</a:t>
            </a:r>
          </a:p>
        </p:txBody>
      </p:sp>
      <p:sp>
        <p:nvSpPr>
          <p:cNvPr id="7" name="Rectangle 6">
            <a:extLst>
              <a:ext uri="{FF2B5EF4-FFF2-40B4-BE49-F238E27FC236}">
                <a16:creationId xmlns:a16="http://schemas.microsoft.com/office/drawing/2014/main" id="{3B8F7A8A-620D-4242-8609-F72BA27E651C}"/>
              </a:ext>
            </a:extLst>
          </p:cNvPr>
          <p:cNvSpPr/>
          <p:nvPr/>
        </p:nvSpPr>
        <p:spPr>
          <a:xfrm>
            <a:off x="8168638" y="3108958"/>
            <a:ext cx="3474720" cy="192024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We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listen</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closely and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dialogue</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you, our customer, to fully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understand</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the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challenges </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and pain points that you are looking to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solve</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We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collaborate</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to configure the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best solution</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that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solves </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your challenges and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achieves </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your specific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business goals</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a:t>
            </a:r>
          </a:p>
        </p:txBody>
      </p:sp>
      <p:sp>
        <p:nvSpPr>
          <p:cNvPr id="4" name="Rectangle 3">
            <a:extLst>
              <a:ext uri="{FF2B5EF4-FFF2-40B4-BE49-F238E27FC236}">
                <a16:creationId xmlns:a16="http://schemas.microsoft.com/office/drawing/2014/main" id="{ED2D447C-52EF-4518-AF4C-E735B36DDA83}"/>
              </a:ext>
            </a:extLst>
          </p:cNvPr>
          <p:cNvSpPr/>
          <p:nvPr/>
        </p:nvSpPr>
        <p:spPr>
          <a:xfrm>
            <a:off x="4541520" y="3108960"/>
            <a:ext cx="3200400" cy="192024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We offer a complete line of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hardware</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software</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and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services </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to manage your network infrastructure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Configure a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solution</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that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solves</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your challenges and drives your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business objectives.</a:t>
            </a:r>
          </a:p>
        </p:txBody>
      </p:sp>
      <p:sp>
        <p:nvSpPr>
          <p:cNvPr id="8" name="Rectangle 7">
            <a:extLst>
              <a:ext uri="{FF2B5EF4-FFF2-40B4-BE49-F238E27FC236}">
                <a16:creationId xmlns:a16="http://schemas.microsoft.com/office/drawing/2014/main" id="{B6F1C9CD-01A0-4BC3-8020-31B3EFC31E0D}"/>
              </a:ext>
            </a:extLst>
          </p:cNvPr>
          <p:cNvSpPr/>
          <p:nvPr/>
        </p:nvSpPr>
        <p:spPr>
          <a:xfrm>
            <a:off x="4572000" y="2286001"/>
            <a:ext cx="3200400" cy="731520"/>
          </a:xfrm>
          <a:prstGeom prst="rect">
            <a:avLst/>
          </a:prstGeom>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Solution Experts</a:t>
            </a:r>
            <a:endParaRPr kumimoji="0" lang="en-US" sz="24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p:txBody>
      </p:sp>
      <p:sp>
        <p:nvSpPr>
          <p:cNvPr id="6" name="Rectangle 5">
            <a:extLst>
              <a:ext uri="{FF2B5EF4-FFF2-40B4-BE49-F238E27FC236}">
                <a16:creationId xmlns:a16="http://schemas.microsoft.com/office/drawing/2014/main" id="{AB69D2A9-24CE-44E0-A81D-38ACE18F697C}"/>
              </a:ext>
            </a:extLst>
          </p:cNvPr>
          <p:cNvSpPr/>
          <p:nvPr/>
        </p:nvSpPr>
        <p:spPr>
          <a:xfrm>
            <a:off x="914400" y="3108960"/>
            <a:ext cx="3200400" cy="1920240"/>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Our solutions can mitigate your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Panic time </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when everything else fails.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Network operators </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can securely access assets</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 anywhere</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any time</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Eliminate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travel expenses </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and improve </a:t>
            </a:r>
            <a:r>
              <a:rPr kumimoji="0" lang="en-US" sz="1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operational efficiency</a:t>
            </a:r>
            <a:r>
              <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848991"/>
              </a:solidFill>
              <a:effectLst/>
              <a:uLnTx/>
              <a:uFillTx/>
              <a:latin typeface="SF Pro Display" panose="00000500000000000000" pitchFamily="2" charset="0"/>
              <a:ea typeface="SF Pro Display" panose="00000500000000000000" pitchFamily="2" charset="0"/>
              <a:cs typeface="+mn-cs"/>
            </a:endParaRPr>
          </a:p>
        </p:txBody>
      </p:sp>
      <p:sp>
        <p:nvSpPr>
          <p:cNvPr id="10" name="Rectangle 9">
            <a:extLst>
              <a:ext uri="{FF2B5EF4-FFF2-40B4-BE49-F238E27FC236}">
                <a16:creationId xmlns:a16="http://schemas.microsoft.com/office/drawing/2014/main" id="{40D8C004-6C4E-418C-A766-F677CECAF7D8}"/>
              </a:ext>
            </a:extLst>
          </p:cNvPr>
          <p:cNvSpPr/>
          <p:nvPr/>
        </p:nvSpPr>
        <p:spPr>
          <a:xfrm>
            <a:off x="914401" y="2286000"/>
            <a:ext cx="3200400" cy="731520"/>
          </a:xfrm>
          <a:prstGeom prst="rect">
            <a:avLst/>
          </a:prstGeom>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Business Outcomes</a:t>
            </a:r>
          </a:p>
        </p:txBody>
      </p:sp>
      <p:sp>
        <p:nvSpPr>
          <p:cNvPr id="11" name="Rectangle 10">
            <a:extLst>
              <a:ext uri="{FF2B5EF4-FFF2-40B4-BE49-F238E27FC236}">
                <a16:creationId xmlns:a16="http://schemas.microsoft.com/office/drawing/2014/main" id="{760D94B6-D020-4772-9911-4B8C22203342}"/>
              </a:ext>
            </a:extLst>
          </p:cNvPr>
          <p:cNvSpPr/>
          <p:nvPr/>
        </p:nvSpPr>
        <p:spPr>
          <a:xfrm>
            <a:off x="8229600" y="2286000"/>
            <a:ext cx="3200400" cy="731520"/>
          </a:xfrm>
          <a:prstGeom prst="rect">
            <a:avLst/>
          </a:prstGeom>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rPr>
              <a:t>A Trusted Partner </a:t>
            </a:r>
            <a:endParaRPr kumimoji="0" lang="en-US" sz="2400" b="0" i="0" u="none" strike="noStrike" kern="1200" cap="none" spc="0" normalizeH="0" baseline="0" noProof="0">
              <a:ln>
                <a:noFill/>
              </a:ln>
              <a:solidFill>
                <a:srgbClr val="36383B"/>
              </a:solidFill>
              <a:effectLst/>
              <a:uLnTx/>
              <a:uFillTx/>
              <a:latin typeface="SF Pro Display" panose="00000500000000000000" pitchFamily="2" charset="0"/>
              <a:ea typeface="SF Pro Display" panose="00000500000000000000" pitchFamily="2" charset="0"/>
              <a:cs typeface="+mn-cs"/>
            </a:endParaRPr>
          </a:p>
        </p:txBody>
      </p:sp>
      <p:grpSp>
        <p:nvGrpSpPr>
          <p:cNvPr id="18" name="Group 17">
            <a:extLst>
              <a:ext uri="{FF2B5EF4-FFF2-40B4-BE49-F238E27FC236}">
                <a16:creationId xmlns:a16="http://schemas.microsoft.com/office/drawing/2014/main" id="{A492AB05-DB84-48FC-9FF5-EC5FA9B71BB3}"/>
              </a:ext>
            </a:extLst>
          </p:cNvPr>
          <p:cNvGrpSpPr/>
          <p:nvPr/>
        </p:nvGrpSpPr>
        <p:grpSpPr>
          <a:xfrm>
            <a:off x="2057400" y="5212080"/>
            <a:ext cx="8229600" cy="914400"/>
            <a:chOff x="2057400" y="5212080"/>
            <a:chExt cx="8229600" cy="914400"/>
          </a:xfrm>
        </p:grpSpPr>
        <p:pic>
          <p:nvPicPr>
            <p:cNvPr id="13" name="Picture 12" descr="A picture containing plate, room&#10;&#10;Description automatically generated">
              <a:extLst>
                <a:ext uri="{FF2B5EF4-FFF2-40B4-BE49-F238E27FC236}">
                  <a16:creationId xmlns:a16="http://schemas.microsoft.com/office/drawing/2014/main" id="{F2F2E987-E17E-4D30-A00D-09112AEDF917}"/>
                </a:ext>
              </a:extLst>
            </p:cNvPr>
            <p:cNvPicPr>
              <a:picLocks noChangeAspect="1"/>
            </p:cNvPicPr>
            <p:nvPr/>
          </p:nvPicPr>
          <p:blipFill>
            <a:blip r:embed="rId3"/>
            <a:stretch>
              <a:fillRect/>
            </a:stretch>
          </p:blipFill>
          <p:spPr>
            <a:xfrm>
              <a:off x="2057400" y="5212080"/>
              <a:ext cx="914400" cy="914400"/>
            </a:xfrm>
            <a:prstGeom prst="rect">
              <a:avLst/>
            </a:prstGeom>
          </p:spPr>
        </p:pic>
        <p:pic>
          <p:nvPicPr>
            <p:cNvPr id="15" name="Picture 14" descr="A close up of a sign&#10;&#10;Description automatically generated">
              <a:extLst>
                <a:ext uri="{FF2B5EF4-FFF2-40B4-BE49-F238E27FC236}">
                  <a16:creationId xmlns:a16="http://schemas.microsoft.com/office/drawing/2014/main" id="{CCEF12A2-C237-4870-9451-B6884AFDD320}"/>
                </a:ext>
              </a:extLst>
            </p:cNvPr>
            <p:cNvPicPr>
              <a:picLocks noChangeAspect="1"/>
            </p:cNvPicPr>
            <p:nvPr/>
          </p:nvPicPr>
          <p:blipFill>
            <a:blip r:embed="rId4"/>
            <a:stretch>
              <a:fillRect/>
            </a:stretch>
          </p:blipFill>
          <p:spPr>
            <a:xfrm>
              <a:off x="9372600" y="5212080"/>
              <a:ext cx="914400" cy="9144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A900B205-0A41-48CD-B5B4-18739BB4C25C}"/>
                </a:ext>
              </a:extLst>
            </p:cNvPr>
            <p:cNvPicPr>
              <a:picLocks noChangeAspect="1"/>
            </p:cNvPicPr>
            <p:nvPr/>
          </p:nvPicPr>
          <p:blipFill>
            <a:blip r:embed="rId5"/>
            <a:stretch>
              <a:fillRect/>
            </a:stretch>
          </p:blipFill>
          <p:spPr>
            <a:xfrm>
              <a:off x="5638800" y="5212080"/>
              <a:ext cx="914400" cy="914400"/>
            </a:xfrm>
            <a:prstGeom prst="rect">
              <a:avLst/>
            </a:prstGeom>
          </p:spPr>
        </p:pic>
      </p:grpSp>
    </p:spTree>
    <p:extLst>
      <p:ext uri="{BB962C8B-B14F-4D97-AF65-F5344CB8AC3E}">
        <p14:creationId xmlns:p14="http://schemas.microsoft.com/office/powerpoint/2010/main" val="123451042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B5975E-E03C-4413-AB00-914FD34FCFB8}"/>
              </a:ext>
            </a:extLst>
          </p:cNvPr>
          <p:cNvSpPr>
            <a:spLocks noGrp="1"/>
          </p:cNvSpPr>
          <p:nvPr>
            <p:ph type="title"/>
          </p:nvPr>
        </p:nvSpPr>
        <p:spPr/>
        <p:txBody>
          <a:bodyPr>
            <a:normAutofit/>
          </a:bodyPr>
          <a:lstStyle/>
          <a:p>
            <a:pPr algn="ctr"/>
            <a:r>
              <a:rPr lang="en-US" sz="6000">
                <a:solidFill>
                  <a:srgbClr val="36383B"/>
                </a:solidFill>
              </a:rPr>
              <a:t>Thank You</a:t>
            </a:r>
          </a:p>
        </p:txBody>
      </p:sp>
      <p:sp>
        <p:nvSpPr>
          <p:cNvPr id="2" name="Slide Number Placeholder 1">
            <a:extLst>
              <a:ext uri="{FF2B5EF4-FFF2-40B4-BE49-F238E27FC236}">
                <a16:creationId xmlns:a16="http://schemas.microsoft.com/office/drawing/2014/main" id="{50F0F4B0-1954-46C7-A84D-DD43E7443A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cs typeface="Arial" charset="0"/>
            </a:endParaRPr>
          </a:p>
        </p:txBody>
      </p:sp>
    </p:spTree>
    <p:extLst>
      <p:ext uri="{BB962C8B-B14F-4D97-AF65-F5344CB8AC3E}">
        <p14:creationId xmlns:p14="http://schemas.microsoft.com/office/powerpoint/2010/main" val="20793096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0D6EF70A-7E70-443B-8FC2-CF2F85672E16}"/>
              </a:ext>
            </a:extLst>
          </p:cNvPr>
          <p:cNvSpPr>
            <a:spLocks noGrp="1"/>
          </p:cNvSpPr>
          <p:nvPr>
            <p:ph type="title"/>
          </p:nvPr>
        </p:nvSpPr>
        <p:spPr/>
        <p:txBody>
          <a:bodyPr/>
          <a:lstStyle/>
          <a:p>
            <a:r>
              <a:rPr lang="en-US" dirty="0">
                <a:latin typeface="+mn-lt"/>
              </a:rPr>
              <a:t>Interlocking pieces defining an IoT Solution.</a:t>
            </a:r>
            <a:endParaRPr lang="en-US" dirty="0">
              <a:highlight>
                <a:srgbClr val="FFFF00"/>
              </a:highlight>
              <a:latin typeface="+mn-lt"/>
            </a:endParaRPr>
          </a:p>
        </p:txBody>
      </p:sp>
      <p:sp>
        <p:nvSpPr>
          <p:cNvPr id="8" name="Content Placeholder 7">
            <a:extLst>
              <a:ext uri="{FF2B5EF4-FFF2-40B4-BE49-F238E27FC236}">
                <a16:creationId xmlns:a16="http://schemas.microsoft.com/office/drawing/2014/main" id="{3847E1A8-424D-4173-A5A0-BAEBB4C77127}"/>
              </a:ext>
            </a:extLst>
          </p:cNvPr>
          <p:cNvSpPr>
            <a:spLocks noGrp="1"/>
          </p:cNvSpPr>
          <p:nvPr>
            <p:ph sz="quarter" idx="11"/>
          </p:nvPr>
        </p:nvSpPr>
        <p:spPr>
          <a:xfrm>
            <a:off x="1005840" y="2103120"/>
            <a:ext cx="4846320" cy="4114800"/>
          </a:xfrm>
        </p:spPr>
        <p:txBody>
          <a:bodyPr/>
          <a:lstStyle/>
          <a:p>
            <a:pPr>
              <a:lnSpc>
                <a:spcPct val="100000"/>
              </a:lnSpc>
              <a:spcBef>
                <a:spcPts val="0"/>
              </a:spcBef>
              <a:spcAft>
                <a:spcPts val="1200"/>
              </a:spcAft>
            </a:pPr>
            <a:r>
              <a:rPr lang="en-US" b="1" dirty="0">
                <a:solidFill>
                  <a:srgbClr val="36383B"/>
                </a:solidFill>
                <a:latin typeface="+mn-lt"/>
                <a:ea typeface="Roboto" panose="02000000000000000000" pitchFamily="2" charset="0"/>
                <a:cs typeface="Helvetica"/>
              </a:rPr>
              <a:t>ConsoleFlow</a:t>
            </a:r>
          </a:p>
          <a:p>
            <a:pPr>
              <a:lnSpc>
                <a:spcPct val="100000"/>
              </a:lnSpc>
              <a:spcBef>
                <a:spcPts val="0"/>
              </a:spcBef>
              <a:spcAft>
                <a:spcPts val="1200"/>
              </a:spcAft>
            </a:pPr>
            <a:r>
              <a:rPr lang="en-US" sz="1400" b="1" noProof="1">
                <a:solidFill>
                  <a:srgbClr val="848991"/>
                </a:solidFill>
                <a:latin typeface="+mn-lt"/>
                <a:ea typeface="SF Pro Text" pitchFamily="50" charset="0"/>
                <a:cs typeface="SF Pro Text" pitchFamily="50" charset="0"/>
              </a:rPr>
              <a:t>Visibility and Control in an easy </a:t>
            </a:r>
            <a:r>
              <a:rPr lang="en-US" sz="1400" b="1" u="sng" noProof="1">
                <a:solidFill>
                  <a:srgbClr val="848991"/>
                </a:solidFill>
                <a:latin typeface="+mn-lt"/>
                <a:ea typeface="SF Pro Text" pitchFamily="50" charset="0"/>
                <a:cs typeface="SF Pro Text" pitchFamily="50" charset="0"/>
              </a:rPr>
              <a:t>single pane of glass</a:t>
            </a:r>
            <a:r>
              <a:rPr lang="en-US" sz="1400" b="1" noProof="1">
                <a:solidFill>
                  <a:srgbClr val="848991"/>
                </a:solidFill>
                <a:latin typeface="+mn-lt"/>
                <a:ea typeface="SF Pro Text" pitchFamily="50" charset="0"/>
                <a:cs typeface="SF Pro Text" pitchFamily="50" charset="0"/>
              </a:rPr>
              <a:t> web app. Knowing what is happening across your deployment and having the tools to respond.</a:t>
            </a:r>
          </a:p>
          <a:p>
            <a:pPr>
              <a:lnSpc>
                <a:spcPct val="100000"/>
              </a:lnSpc>
              <a:spcBef>
                <a:spcPts val="0"/>
              </a:spcBef>
              <a:spcAft>
                <a:spcPts val="1200"/>
              </a:spcAft>
            </a:pPr>
            <a:r>
              <a:rPr lang="en-US" b="1" dirty="0">
                <a:solidFill>
                  <a:srgbClr val="36383B"/>
                </a:solidFill>
                <a:latin typeface="+mn-lt"/>
                <a:ea typeface="Roboto" panose="02000000000000000000" pitchFamily="2" charset="0"/>
                <a:cs typeface="Helvetica"/>
              </a:rPr>
              <a:t>Value Added Services</a:t>
            </a:r>
          </a:p>
          <a:p>
            <a:pPr lvl="0">
              <a:lnSpc>
                <a:spcPct val="100000"/>
              </a:lnSpc>
              <a:spcBef>
                <a:spcPts val="0"/>
              </a:spcBef>
              <a:spcAft>
                <a:spcPts val="1200"/>
              </a:spcAft>
              <a:defRPr/>
            </a:pPr>
            <a:r>
              <a:rPr lang="en-US" sz="1400" b="1" noProof="1">
                <a:solidFill>
                  <a:srgbClr val="848991"/>
                </a:solidFill>
                <a:latin typeface="+mn-lt"/>
                <a:ea typeface="SF Pro Text" pitchFamily="50" charset="0"/>
                <a:cs typeface="SF Pro Text" pitchFamily="50" charset="0"/>
              </a:rPr>
              <a:t>Go beyond just visibility and control by easily selecting the service you need. Provision cellular and VPN services for pick and go worldwide connectivity. Request engineering services for assistance with custom software and haredware projects.</a:t>
            </a:r>
          </a:p>
          <a:p>
            <a:pPr>
              <a:lnSpc>
                <a:spcPct val="100000"/>
              </a:lnSpc>
              <a:spcBef>
                <a:spcPts val="0"/>
              </a:spcBef>
              <a:spcAft>
                <a:spcPts val="1200"/>
              </a:spcAft>
            </a:pPr>
            <a:r>
              <a:rPr lang="en-US" b="1" dirty="0">
                <a:solidFill>
                  <a:srgbClr val="36383B"/>
                </a:solidFill>
                <a:latin typeface="+mn-lt"/>
                <a:ea typeface="Roboto" panose="02000000000000000000" pitchFamily="2" charset="0"/>
                <a:cs typeface="Helvetica"/>
              </a:rPr>
              <a:t>Hardware</a:t>
            </a:r>
          </a:p>
          <a:p>
            <a:pPr>
              <a:lnSpc>
                <a:spcPct val="100000"/>
              </a:lnSpc>
              <a:spcBef>
                <a:spcPts val="0"/>
              </a:spcBef>
              <a:spcAft>
                <a:spcPts val="1200"/>
              </a:spcAft>
            </a:pPr>
            <a:r>
              <a:rPr lang="en-US" sz="1400" b="1" noProof="1">
                <a:solidFill>
                  <a:srgbClr val="848991"/>
                </a:solidFill>
                <a:latin typeface="+mn-lt"/>
                <a:ea typeface="SF Pro Text" pitchFamily="50" charset="0"/>
                <a:cs typeface="SF Pro Text" pitchFamily="50" charset="0"/>
              </a:rPr>
              <a:t>No solution is complete without matching hardware to achieve your specific requirements and real-world applicabiity.</a:t>
            </a:r>
          </a:p>
        </p:txBody>
      </p:sp>
      <p:sp>
        <p:nvSpPr>
          <p:cNvPr id="11" name="Content Placeholder 2">
            <a:extLst>
              <a:ext uri="{FF2B5EF4-FFF2-40B4-BE49-F238E27FC236}">
                <a16:creationId xmlns:a16="http://schemas.microsoft.com/office/drawing/2014/main" id="{1897224B-7DC1-4711-B317-9534F41B2360}"/>
              </a:ext>
            </a:extLst>
          </p:cNvPr>
          <p:cNvSpPr txBox="1">
            <a:spLocks/>
          </p:cNvSpPr>
          <p:nvPr/>
        </p:nvSpPr>
        <p:spPr>
          <a:xfrm>
            <a:off x="7865214" y="5854249"/>
            <a:ext cx="2100371" cy="40898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2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Tx/>
              <a:buSzTx/>
              <a:buFont typeface="Arial"/>
              <a:buNone/>
              <a:tabLst/>
              <a:defRPr/>
            </a:pPr>
            <a:r>
              <a:rPr kumimoji="0" lang="en-US" sz="1400" b="1" i="0" u="none" strike="noStrike" kern="1200" cap="none" spc="0" normalizeH="0" baseline="0" noProof="0" dirty="0">
                <a:ln>
                  <a:noFill/>
                </a:ln>
                <a:solidFill>
                  <a:srgbClr val="36383B">
                    <a:lumMod val="75000"/>
                    <a:lumOff val="25000"/>
                  </a:srgbClr>
                </a:solidFill>
                <a:effectLst/>
                <a:uLnTx/>
                <a:uFillTx/>
                <a:latin typeface="SF Pro Display" panose="00000500000000000000" pitchFamily="2" charset="0"/>
                <a:ea typeface="SF Pro Display" panose="00000500000000000000" pitchFamily="2" charset="0"/>
                <a:cs typeface="Arial" charset="0"/>
              </a:rPr>
              <a:t>Our Approach</a:t>
            </a:r>
            <a:endParaRPr kumimoji="0" lang="en-US" sz="1400" b="0" i="0" u="none" strike="noStrike" kern="1200" cap="none" spc="0" normalizeH="0" baseline="0" noProof="0" dirty="0">
              <a:ln>
                <a:noFill/>
              </a:ln>
              <a:solidFill>
                <a:srgbClr val="36383B">
                  <a:lumMod val="75000"/>
                  <a:lumOff val="25000"/>
                </a:srgbClr>
              </a:solidFill>
              <a:effectLst/>
              <a:uLnTx/>
              <a:uFillTx/>
              <a:latin typeface="SF Pro Display" panose="00000500000000000000" pitchFamily="2" charset="0"/>
              <a:ea typeface="SF Pro Display" panose="00000500000000000000" pitchFamily="2" charset="0"/>
              <a:cs typeface="Arial" charset="0"/>
            </a:endParaRPr>
          </a:p>
        </p:txBody>
      </p:sp>
      <p:pic>
        <p:nvPicPr>
          <p:cNvPr id="2" name="Picture 1">
            <a:extLst>
              <a:ext uri="{FF2B5EF4-FFF2-40B4-BE49-F238E27FC236}">
                <a16:creationId xmlns:a16="http://schemas.microsoft.com/office/drawing/2014/main" id="{E4909B71-B08A-46FE-ADF2-F67444873E4E}"/>
              </a:ext>
            </a:extLst>
          </p:cNvPr>
          <p:cNvPicPr>
            <a:picLocks noChangeAspect="1"/>
          </p:cNvPicPr>
          <p:nvPr/>
        </p:nvPicPr>
        <p:blipFill>
          <a:blip r:embed="rId3"/>
          <a:stretch>
            <a:fillRect/>
          </a:stretch>
        </p:blipFill>
        <p:spPr>
          <a:xfrm>
            <a:off x="6858000" y="2011680"/>
            <a:ext cx="4114800" cy="4162807"/>
          </a:xfrm>
          <a:prstGeom prst="rect">
            <a:avLst/>
          </a:prstGeom>
        </p:spPr>
      </p:pic>
    </p:spTree>
    <p:extLst>
      <p:ext uri="{BB962C8B-B14F-4D97-AF65-F5344CB8AC3E}">
        <p14:creationId xmlns:p14="http://schemas.microsoft.com/office/powerpoint/2010/main" val="45810176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0D6EF70A-7E70-443B-8FC2-CF2F85672E16}"/>
              </a:ext>
            </a:extLst>
          </p:cNvPr>
          <p:cNvSpPr>
            <a:spLocks noGrp="1"/>
          </p:cNvSpPr>
          <p:nvPr>
            <p:ph type="title"/>
          </p:nvPr>
        </p:nvSpPr>
        <p:spPr/>
        <p:txBody>
          <a:bodyPr/>
          <a:lstStyle/>
          <a:p>
            <a:r>
              <a:rPr lang="en-US" dirty="0">
                <a:latin typeface="+mn-lt"/>
              </a:rPr>
              <a:t>An IoT Solution Applied</a:t>
            </a:r>
          </a:p>
        </p:txBody>
      </p:sp>
      <p:sp>
        <p:nvSpPr>
          <p:cNvPr id="9" name="Text Placeholder 8">
            <a:extLst>
              <a:ext uri="{FF2B5EF4-FFF2-40B4-BE49-F238E27FC236}">
                <a16:creationId xmlns:a16="http://schemas.microsoft.com/office/drawing/2014/main" id="{9DD0F6A2-DA6F-4BF5-A608-72E261E538AB}"/>
              </a:ext>
            </a:extLst>
          </p:cNvPr>
          <p:cNvSpPr>
            <a:spLocks noGrp="1"/>
          </p:cNvSpPr>
          <p:nvPr>
            <p:ph type="body" sz="quarter" idx="12"/>
          </p:nvPr>
        </p:nvSpPr>
        <p:spPr/>
        <p:txBody>
          <a:bodyPr/>
          <a:lstStyle/>
          <a:p>
            <a:r>
              <a:rPr lang="en-US" dirty="0"/>
              <a:t>The customer success is everything.</a:t>
            </a:r>
          </a:p>
        </p:txBody>
      </p:sp>
      <p:sp>
        <p:nvSpPr>
          <p:cNvPr id="2" name="Content Placeholder 1">
            <a:extLst>
              <a:ext uri="{FF2B5EF4-FFF2-40B4-BE49-F238E27FC236}">
                <a16:creationId xmlns:a16="http://schemas.microsoft.com/office/drawing/2014/main" id="{674772B0-9B47-4D04-8EEA-2FEE1B299A92}"/>
              </a:ext>
            </a:extLst>
          </p:cNvPr>
          <p:cNvSpPr>
            <a:spLocks noGrp="1"/>
          </p:cNvSpPr>
          <p:nvPr>
            <p:ph sz="quarter" idx="13"/>
          </p:nvPr>
        </p:nvSpPr>
        <p:spPr/>
        <p:txBody>
          <a:bodyPr/>
          <a:lstStyle/>
          <a:p>
            <a:pPr>
              <a:lnSpc>
                <a:spcPct val="100000"/>
              </a:lnSpc>
              <a:spcBef>
                <a:spcPts val="0"/>
              </a:spcBef>
              <a:spcAft>
                <a:spcPts val="600"/>
              </a:spcAft>
            </a:pPr>
            <a:r>
              <a:rPr lang="en-US" sz="2000" b="1" dirty="0">
                <a:solidFill>
                  <a:srgbClr val="848991"/>
                </a:solidFill>
                <a:latin typeface="+mn-lt"/>
                <a:cs typeface="Helvetica"/>
              </a:rPr>
              <a:t>Our experience with </a:t>
            </a:r>
            <a:r>
              <a:rPr lang="en-US" sz="2000" b="1" dirty="0">
                <a:solidFill>
                  <a:srgbClr val="36383B"/>
                </a:solidFill>
                <a:latin typeface="+mn-lt"/>
                <a:cs typeface="Helvetica"/>
              </a:rPr>
              <a:t>thousands</a:t>
            </a:r>
            <a:r>
              <a:rPr lang="en-US" sz="2000" b="1" dirty="0">
                <a:solidFill>
                  <a:srgbClr val="848991"/>
                </a:solidFill>
                <a:latin typeface="+mn-lt"/>
                <a:cs typeface="Helvetica"/>
              </a:rPr>
              <a:t> of global blue-chip </a:t>
            </a:r>
            <a:r>
              <a:rPr lang="en-US" sz="2000" b="1" dirty="0">
                <a:solidFill>
                  <a:srgbClr val="36383B"/>
                </a:solidFill>
                <a:latin typeface="+mn-lt"/>
                <a:cs typeface="Helvetica"/>
              </a:rPr>
              <a:t>customers</a:t>
            </a:r>
            <a:r>
              <a:rPr lang="en-US" sz="2000" b="1" dirty="0">
                <a:solidFill>
                  <a:srgbClr val="848991"/>
                </a:solidFill>
                <a:latin typeface="+mn-lt"/>
                <a:cs typeface="Helvetica"/>
              </a:rPr>
              <a:t> across </a:t>
            </a:r>
            <a:r>
              <a:rPr lang="en-US" sz="2000" b="1" dirty="0">
                <a:solidFill>
                  <a:srgbClr val="6A6A6A"/>
                </a:solidFill>
                <a:latin typeface="+mn-lt"/>
                <a:cs typeface="Helvetica"/>
              </a:rPr>
              <a:t>many</a:t>
            </a:r>
            <a:r>
              <a:rPr lang="en-US" sz="2000" b="1" dirty="0">
                <a:solidFill>
                  <a:srgbClr val="848991"/>
                </a:solidFill>
                <a:latin typeface="+mn-lt"/>
                <a:cs typeface="Helvetica"/>
              </a:rPr>
              <a:t> vertical markets, </a:t>
            </a:r>
            <a:r>
              <a:rPr lang="en-US" sz="2000" b="1" dirty="0">
                <a:solidFill>
                  <a:srgbClr val="36383B"/>
                </a:solidFill>
                <a:latin typeface="+mn-lt"/>
                <a:cs typeface="Helvetica"/>
              </a:rPr>
              <a:t>enables us to tailor</a:t>
            </a:r>
            <a:r>
              <a:rPr lang="en-US" sz="2000" b="1" dirty="0">
                <a:solidFill>
                  <a:srgbClr val="848991"/>
                </a:solidFill>
                <a:latin typeface="+mn-lt"/>
                <a:cs typeface="Helvetica"/>
              </a:rPr>
              <a:t> the right </a:t>
            </a:r>
            <a:r>
              <a:rPr lang="en-US" sz="2000" b="1" dirty="0">
                <a:solidFill>
                  <a:srgbClr val="36383B"/>
                </a:solidFill>
                <a:latin typeface="+mn-lt"/>
                <a:cs typeface="Helvetica"/>
              </a:rPr>
              <a:t>technical solution,</a:t>
            </a:r>
            <a:r>
              <a:rPr lang="en-US" sz="2000" b="1" dirty="0">
                <a:solidFill>
                  <a:srgbClr val="848991"/>
                </a:solidFill>
                <a:latin typeface="+mn-lt"/>
                <a:cs typeface="Helvetica"/>
              </a:rPr>
              <a:t> delivering to the customer’s business</a:t>
            </a:r>
            <a:r>
              <a:rPr lang="en-US" sz="2000" b="1" dirty="0">
                <a:solidFill>
                  <a:srgbClr val="36383B"/>
                </a:solidFill>
                <a:latin typeface="+mn-lt"/>
                <a:cs typeface="Helvetica"/>
              </a:rPr>
              <a:t> requirements, </a:t>
            </a:r>
            <a:r>
              <a:rPr lang="en-US" sz="2000" b="1" dirty="0">
                <a:solidFill>
                  <a:srgbClr val="848991"/>
                </a:solidFill>
                <a:latin typeface="+mn-lt"/>
                <a:cs typeface="Helvetica"/>
              </a:rPr>
              <a:t>generating</a:t>
            </a:r>
            <a:r>
              <a:rPr lang="en-US" sz="2000" b="1" dirty="0">
                <a:solidFill>
                  <a:srgbClr val="36383B"/>
                </a:solidFill>
                <a:latin typeface="+mn-lt"/>
                <a:cs typeface="Helvetica"/>
              </a:rPr>
              <a:t> </a:t>
            </a:r>
            <a:r>
              <a:rPr lang="en-US" sz="2000" b="1" dirty="0">
                <a:solidFill>
                  <a:srgbClr val="848991"/>
                </a:solidFill>
                <a:latin typeface="+mn-lt"/>
                <a:cs typeface="Helvetica"/>
              </a:rPr>
              <a:t>successful </a:t>
            </a:r>
            <a:r>
              <a:rPr lang="en-US" sz="2000" b="1" dirty="0">
                <a:solidFill>
                  <a:srgbClr val="36383B"/>
                </a:solidFill>
                <a:latin typeface="+mn-lt"/>
                <a:cs typeface="Helvetica"/>
              </a:rPr>
              <a:t>outcomes</a:t>
            </a:r>
            <a:r>
              <a:rPr lang="en-US" sz="2000" b="1" dirty="0">
                <a:solidFill>
                  <a:srgbClr val="848991"/>
                </a:solidFill>
                <a:latin typeface="+mn-lt"/>
                <a:cs typeface="Helvetica"/>
              </a:rPr>
              <a:t>.</a:t>
            </a:r>
          </a:p>
        </p:txBody>
      </p:sp>
      <p:pic>
        <p:nvPicPr>
          <p:cNvPr id="3" name="Picture 2">
            <a:extLst>
              <a:ext uri="{FF2B5EF4-FFF2-40B4-BE49-F238E27FC236}">
                <a16:creationId xmlns:a16="http://schemas.microsoft.com/office/drawing/2014/main" id="{08384D08-B792-4EFD-847B-4E1DB3084137}"/>
              </a:ext>
            </a:extLst>
          </p:cNvPr>
          <p:cNvPicPr>
            <a:picLocks noChangeAspect="1"/>
          </p:cNvPicPr>
          <p:nvPr/>
        </p:nvPicPr>
        <p:blipFill>
          <a:blip r:embed="rId3"/>
          <a:stretch>
            <a:fillRect/>
          </a:stretch>
        </p:blipFill>
        <p:spPr>
          <a:xfrm>
            <a:off x="6858000" y="2015654"/>
            <a:ext cx="4114800" cy="4162807"/>
          </a:xfrm>
          <a:prstGeom prst="rect">
            <a:avLst/>
          </a:prstGeom>
        </p:spPr>
      </p:pic>
    </p:spTree>
    <p:extLst>
      <p:ext uri="{BB962C8B-B14F-4D97-AF65-F5344CB8AC3E}">
        <p14:creationId xmlns:p14="http://schemas.microsoft.com/office/powerpoint/2010/main" val="34042587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A33D4A-0D97-4D33-878D-4893A08A4076}"/>
              </a:ext>
            </a:extLst>
          </p:cNvPr>
          <p:cNvSpPr>
            <a:spLocks noGrp="1"/>
          </p:cNvSpPr>
          <p:nvPr>
            <p:ph type="title"/>
          </p:nvPr>
        </p:nvSpPr>
        <p:spPr>
          <a:xfrm>
            <a:off x="1066800" y="1709738"/>
            <a:ext cx="10515600" cy="2852737"/>
          </a:xfrm>
        </p:spPr>
        <p:txBody>
          <a:bodyPr/>
          <a:lstStyle/>
          <a:p>
            <a:r>
              <a:rPr lang="en-US" sz="4800" dirty="0"/>
              <a:t>Mobility</a:t>
            </a:r>
            <a:br>
              <a:rPr lang="en-US" sz="4800" dirty="0"/>
            </a:br>
            <a:r>
              <a:rPr lang="en-US" sz="4800" dirty="0">
                <a:solidFill>
                  <a:srgbClr val="848991"/>
                </a:solidFill>
              </a:rPr>
              <a:t>Software and Services</a:t>
            </a:r>
          </a:p>
        </p:txBody>
      </p:sp>
      <p:sp>
        <p:nvSpPr>
          <p:cNvPr id="2" name="Slide Number Placeholder 1">
            <a:extLst>
              <a:ext uri="{FF2B5EF4-FFF2-40B4-BE49-F238E27FC236}">
                <a16:creationId xmlns:a16="http://schemas.microsoft.com/office/drawing/2014/main" id="{BA6DF772-BEE4-4848-BB05-C55B1D51C5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Tree>
    <p:extLst>
      <p:ext uri="{BB962C8B-B14F-4D97-AF65-F5344CB8AC3E}">
        <p14:creationId xmlns:p14="http://schemas.microsoft.com/office/powerpoint/2010/main" val="389126319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7848AE-27EA-4F32-887A-C044E8DAFE6F}"/>
              </a:ext>
            </a:extLst>
          </p:cNvPr>
          <p:cNvSpPr>
            <a:spLocks noGrp="1"/>
          </p:cNvSpPr>
          <p:nvPr>
            <p:ph type="body" sz="quarter" idx="11"/>
          </p:nvPr>
        </p:nvSpPr>
        <p:spPr>
          <a:xfrm>
            <a:off x="914400" y="1371600"/>
            <a:ext cx="10515600" cy="1005840"/>
          </a:xfrm>
        </p:spPr>
        <p:txBody>
          <a:bodyPr/>
          <a:lstStyle/>
          <a:p>
            <a:r>
              <a:rPr lang="en-US">
                <a:latin typeface="+mn-lt"/>
              </a:rPr>
              <a:t>Get to market quickly and increase your operational efficiency with our secure ready-to-use IoT platform.</a:t>
            </a:r>
            <a:endParaRPr lang="en-US" sz="2000">
              <a:solidFill>
                <a:srgbClr val="FF0000"/>
              </a:solidFill>
              <a:latin typeface="+mn-lt"/>
            </a:endParaRPr>
          </a:p>
        </p:txBody>
      </p:sp>
      <p:sp>
        <p:nvSpPr>
          <p:cNvPr id="6" name="Text Placeholder 4">
            <a:extLst>
              <a:ext uri="{FF2B5EF4-FFF2-40B4-BE49-F238E27FC236}">
                <a16:creationId xmlns:a16="http://schemas.microsoft.com/office/drawing/2014/main" id="{C4D94A7C-286E-4C36-8E27-B0E9EFF568D7}"/>
              </a:ext>
            </a:extLst>
          </p:cNvPr>
          <p:cNvSpPr txBox="1">
            <a:spLocks/>
          </p:cNvSpPr>
          <p:nvPr/>
        </p:nvSpPr>
        <p:spPr>
          <a:xfrm>
            <a:off x="4861560" y="4206240"/>
            <a:ext cx="246888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Roboto" panose="02000000000000000000" pitchFamily="2" charset="0"/>
                <a:cs typeface="Arial" charset="0"/>
              </a:rPr>
              <a:t>AUTOMATION</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rPr>
              <a:t>Save time and costs with automated zero-touch provisioning for remote deployed assets.</a:t>
            </a:r>
          </a:p>
        </p:txBody>
      </p:sp>
      <p:sp>
        <p:nvSpPr>
          <p:cNvPr id="7" name="Text Placeholder 4">
            <a:extLst>
              <a:ext uri="{FF2B5EF4-FFF2-40B4-BE49-F238E27FC236}">
                <a16:creationId xmlns:a16="http://schemas.microsoft.com/office/drawing/2014/main" id="{2101CC12-7965-42C5-B6D8-9FCA721EA060}"/>
              </a:ext>
            </a:extLst>
          </p:cNvPr>
          <p:cNvSpPr txBox="1">
            <a:spLocks/>
          </p:cNvSpPr>
          <p:nvPr/>
        </p:nvSpPr>
        <p:spPr>
          <a:xfrm>
            <a:off x="7673787" y="4206240"/>
            <a:ext cx="283464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dirty="0">
                <a:ln>
                  <a:noFill/>
                </a:ln>
                <a:solidFill>
                  <a:srgbClr val="36383B"/>
                </a:solidFill>
                <a:effectLst/>
                <a:uLnTx/>
                <a:uFillTx/>
                <a:latin typeface="SF Pro Display"/>
                <a:ea typeface="Roboto" panose="02000000000000000000" pitchFamily="2" charset="0"/>
                <a:cs typeface="Arial" charset="0"/>
              </a:rPr>
              <a:t>CONTROL</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dirty="0">
              <a:ln>
                <a:noFill/>
              </a:ln>
              <a:solidFill>
                <a:srgbClr val="848991"/>
              </a:solidFill>
              <a:effectLst/>
              <a:uLnTx/>
              <a:uFillTx/>
              <a:latin typeface="SF Pro Display"/>
              <a:ea typeface="Roboto" panose="02000000000000000000" pitchFamily="2" charset="0"/>
              <a:cs typeface="Arial"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1">
                <a:ln>
                  <a:noFill/>
                </a:ln>
                <a:solidFill>
                  <a:srgbClr val="848991"/>
                </a:solidFill>
                <a:effectLst/>
                <a:uLnTx/>
                <a:uFillTx/>
                <a:latin typeface="SF Pro Display"/>
                <a:ea typeface="SF Pro Text" pitchFamily="50" charset="0"/>
                <a:cs typeface="SF Pro Text" pitchFamily="50" charset="0"/>
              </a:rPr>
              <a:t>Visibility and Control in a single pane of glass, knowing what is happening across your deployments and having the tools to respond.</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1" i="0" u="none" strike="noStrike" kern="1200" cap="none" spc="0" normalizeH="0" baseline="0" noProof="0" dirty="0">
              <a:ln>
                <a:noFill/>
              </a:ln>
              <a:solidFill>
                <a:srgbClr val="848991"/>
              </a:solidFill>
              <a:effectLst/>
              <a:uLnTx/>
              <a:uFillTx/>
              <a:latin typeface="SF Pro Display"/>
              <a:ea typeface="Roboto" panose="02000000000000000000" pitchFamily="2" charset="0"/>
              <a:cs typeface="Arial" charset="0"/>
            </a:endParaRPr>
          </a:p>
        </p:txBody>
      </p:sp>
      <p:sp>
        <p:nvSpPr>
          <p:cNvPr id="12" name="Text Placeholder 4">
            <a:extLst>
              <a:ext uri="{FF2B5EF4-FFF2-40B4-BE49-F238E27FC236}">
                <a16:creationId xmlns:a16="http://schemas.microsoft.com/office/drawing/2014/main" id="{5B0718F5-5CCB-494D-A4C7-EE66C27CC6E2}"/>
              </a:ext>
            </a:extLst>
          </p:cNvPr>
          <p:cNvSpPr txBox="1">
            <a:spLocks/>
          </p:cNvSpPr>
          <p:nvPr/>
        </p:nvSpPr>
        <p:spPr>
          <a:xfrm>
            <a:off x="1729966" y="4206240"/>
            <a:ext cx="274320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Roboto" panose="02000000000000000000" pitchFamily="2" charset="0"/>
                <a:cs typeface="Arial" charset="0"/>
              </a:rPr>
              <a:t>OPERATIONS</a:t>
            </a:r>
          </a:p>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endParaRPr>
          </a:p>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rPr>
              <a:t>Monitor, manage, control, and troubleshoot your IoT and REM assets from anywhere in the world, at any time.</a:t>
            </a:r>
          </a:p>
        </p:txBody>
      </p:sp>
      <p:pic>
        <p:nvPicPr>
          <p:cNvPr id="9" name="Graphic 8">
            <a:extLst>
              <a:ext uri="{FF2B5EF4-FFF2-40B4-BE49-F238E27FC236}">
                <a16:creationId xmlns:a16="http://schemas.microsoft.com/office/drawing/2014/main" id="{DA8E98D4-1B0A-499D-87C9-06FB273B1B0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560320" y="2926080"/>
            <a:ext cx="1082492" cy="1082492"/>
          </a:xfrm>
          <a:prstGeom prst="rect">
            <a:avLst/>
          </a:prstGeom>
        </p:spPr>
      </p:pic>
      <p:pic>
        <p:nvPicPr>
          <p:cNvPr id="16" name="Graphic 15">
            <a:extLst>
              <a:ext uri="{FF2B5EF4-FFF2-40B4-BE49-F238E27FC236}">
                <a16:creationId xmlns:a16="http://schemas.microsoft.com/office/drawing/2014/main" id="{4ADBBF70-03EE-42D8-95C3-69FE7C20379F}"/>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549188" y="2924734"/>
            <a:ext cx="1083838" cy="1083838"/>
          </a:xfrm>
          <a:prstGeom prst="rect">
            <a:avLst/>
          </a:prstGeom>
        </p:spPr>
      </p:pic>
      <p:pic>
        <p:nvPicPr>
          <p:cNvPr id="18" name="Graphic 17">
            <a:extLst>
              <a:ext uri="{FF2B5EF4-FFF2-40B4-BE49-F238E27FC236}">
                <a16:creationId xmlns:a16="http://schemas.microsoft.com/office/drawing/2014/main" id="{8C031981-95C3-4624-810E-E0D2B3D4BCF3}"/>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554754" y="2928772"/>
            <a:ext cx="1082492" cy="1082492"/>
          </a:xfrm>
          <a:prstGeom prst="rect">
            <a:avLst/>
          </a:prstGeom>
        </p:spPr>
      </p:pic>
      <p:pic>
        <p:nvPicPr>
          <p:cNvPr id="11" name="Graphic 10">
            <a:extLst>
              <a:ext uri="{FF2B5EF4-FFF2-40B4-BE49-F238E27FC236}">
                <a16:creationId xmlns:a16="http://schemas.microsoft.com/office/drawing/2014/main" id="{F1DF3988-9222-404A-83E0-B072F4ACC4A5}"/>
              </a:ext>
            </a:extLst>
          </p:cNvPr>
          <p:cNvPicPr>
            <a:picLocks noChangeAspect="1"/>
          </p:cNvPicPr>
          <p:nvPr/>
        </p:nvPicPr>
        <p:blipFill>
          <a:blip r:embed="rId8">
            <a:duotone>
              <a:schemeClr val="accent3">
                <a:shade val="45000"/>
                <a:satMod val="135000"/>
              </a:schemeClr>
              <a:prstClr val="white"/>
            </a:duotone>
            <a:extLst>
              <a:ext uri="{96DAC541-7B7A-43D3-8B79-37D633B846F1}">
                <asvg:svgBlip xmlns:asvg="http://schemas.microsoft.com/office/drawing/2016/SVG/main" r:embed="rId9"/>
              </a:ext>
            </a:extLst>
          </a:blip>
          <a:stretch>
            <a:fillRect/>
          </a:stretch>
        </p:blipFill>
        <p:spPr>
          <a:xfrm>
            <a:off x="914400" y="548640"/>
            <a:ext cx="4297680" cy="738659"/>
          </a:xfrm>
          <a:prstGeom prst="rect">
            <a:avLst/>
          </a:prstGeom>
        </p:spPr>
      </p:pic>
      <p:sp>
        <p:nvSpPr>
          <p:cNvPr id="19" name="Title 18">
            <a:extLst>
              <a:ext uri="{FF2B5EF4-FFF2-40B4-BE49-F238E27FC236}">
                <a16:creationId xmlns:a16="http://schemas.microsoft.com/office/drawing/2014/main" id="{AE5303E1-A000-4FCE-831E-B4881A68B71C}"/>
              </a:ext>
            </a:extLst>
          </p:cNvPr>
          <p:cNvSpPr>
            <a:spLocks noGrp="1"/>
          </p:cNvSpPr>
          <p:nvPr>
            <p:ph type="title"/>
          </p:nvPr>
        </p:nvSpPr>
        <p:spPr/>
        <p:txBody>
          <a:bodyPr/>
          <a:lstStyle/>
          <a:p>
            <a:r>
              <a:rPr lang="en-US"/>
              <a:t> </a:t>
            </a:r>
          </a:p>
        </p:txBody>
      </p:sp>
    </p:spTree>
    <p:extLst>
      <p:ext uri="{BB962C8B-B14F-4D97-AF65-F5344CB8AC3E}">
        <p14:creationId xmlns:p14="http://schemas.microsoft.com/office/powerpoint/2010/main" val="1868618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386A51-F800-4DF0-839B-48BABE12343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63E5DD-7D79-AA4C-A3D2-BC89EDB73164}" type="slidenum">
              <a:rPr kumimoji="0" lang="en-US" sz="800" b="0" i="0" u="none" strike="noStrike" kern="1200" cap="none" spc="0" normalizeH="0" baseline="0" noProof="0" smtClean="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FFFFFF">
                  <a:lumMod val="50000"/>
                </a:srgbClr>
              </a:solidFill>
              <a:effectLst/>
              <a:uLnTx/>
              <a:uFillTx/>
              <a:latin typeface="SF Pro Display" panose="00000500000000000000" pitchFamily="2" charset="0"/>
              <a:ea typeface="SF Pro Display" panose="00000500000000000000" pitchFamily="2" charset="0"/>
              <a:cs typeface="Arial" charset="0"/>
            </a:endParaRPr>
          </a:p>
        </p:txBody>
      </p:sp>
      <p:sp>
        <p:nvSpPr>
          <p:cNvPr id="3" name="Title 2">
            <a:extLst>
              <a:ext uri="{FF2B5EF4-FFF2-40B4-BE49-F238E27FC236}">
                <a16:creationId xmlns:a16="http://schemas.microsoft.com/office/drawing/2014/main" id="{FE99B823-6062-41B3-92C3-82A2FD7339E3}"/>
              </a:ext>
            </a:extLst>
          </p:cNvPr>
          <p:cNvSpPr>
            <a:spLocks noGrp="1"/>
          </p:cNvSpPr>
          <p:nvPr>
            <p:ph type="title"/>
          </p:nvPr>
        </p:nvSpPr>
        <p:spPr>
          <a:xfrm>
            <a:off x="914400" y="731519"/>
            <a:ext cx="10515600" cy="640080"/>
          </a:xfrm>
        </p:spPr>
        <p:txBody>
          <a:bodyPr/>
          <a:lstStyle/>
          <a:p>
            <a:r>
              <a:rPr lang="en-US" sz="4000" dirty="0"/>
              <a:t>ConsoleFlow Management Platform</a:t>
            </a:r>
          </a:p>
        </p:txBody>
      </p:sp>
      <p:sp>
        <p:nvSpPr>
          <p:cNvPr id="4" name="Text Placeholder 3">
            <a:extLst>
              <a:ext uri="{FF2B5EF4-FFF2-40B4-BE49-F238E27FC236}">
                <a16:creationId xmlns:a16="http://schemas.microsoft.com/office/drawing/2014/main" id="{353B7EE5-AF63-42ED-9C87-17AD649FE116}"/>
              </a:ext>
            </a:extLst>
          </p:cNvPr>
          <p:cNvSpPr>
            <a:spLocks noGrp="1"/>
          </p:cNvSpPr>
          <p:nvPr>
            <p:ph type="body" sz="quarter" idx="12"/>
          </p:nvPr>
        </p:nvSpPr>
        <p:spPr>
          <a:xfrm>
            <a:off x="914400" y="1371600"/>
            <a:ext cx="10515600" cy="1005840"/>
          </a:xfrm>
        </p:spPr>
        <p:txBody>
          <a:bodyPr/>
          <a:lstStyle/>
          <a:p>
            <a:r>
              <a:rPr lang="en-US" sz="3200" dirty="0"/>
              <a:t>A single pane of glass to view and control your devices.</a:t>
            </a:r>
          </a:p>
        </p:txBody>
      </p:sp>
      <p:sp>
        <p:nvSpPr>
          <p:cNvPr id="5" name="Content Placeholder 4">
            <a:extLst>
              <a:ext uri="{FF2B5EF4-FFF2-40B4-BE49-F238E27FC236}">
                <a16:creationId xmlns:a16="http://schemas.microsoft.com/office/drawing/2014/main" id="{8665455E-1878-480C-AEAB-9F9719432CEB}"/>
              </a:ext>
            </a:extLst>
          </p:cNvPr>
          <p:cNvSpPr>
            <a:spLocks noGrp="1"/>
          </p:cNvSpPr>
          <p:nvPr>
            <p:ph type="body" sz="quarter" idx="13"/>
          </p:nvPr>
        </p:nvSpPr>
        <p:spPr>
          <a:xfrm>
            <a:off x="1005840" y="2651760"/>
            <a:ext cx="3657600" cy="3657600"/>
          </a:xfrm>
        </p:spPr>
        <p:txBody>
          <a:bodyPr/>
          <a:lstStyle/>
          <a:p>
            <a:r>
              <a:rPr lang="en-US" sz="1400" b="1" dirty="0">
                <a:solidFill>
                  <a:srgbClr val="36383B"/>
                </a:solidFill>
              </a:rPr>
              <a:t>OPERATIONS</a:t>
            </a:r>
          </a:p>
          <a:p>
            <a:r>
              <a:rPr lang="en-US" sz="1400" b="1" dirty="0">
                <a:solidFill>
                  <a:srgbClr val="848991"/>
                </a:solidFill>
              </a:rPr>
              <a:t>Aggregated status view of devices.</a:t>
            </a:r>
          </a:p>
          <a:p>
            <a:r>
              <a:rPr lang="en-US" sz="1400" dirty="0">
                <a:solidFill>
                  <a:srgbClr val="848991"/>
                </a:solidFill>
              </a:rPr>
              <a:t>C</a:t>
            </a:r>
            <a:r>
              <a:rPr lang="en-US" sz="1400" b="1" dirty="0">
                <a:solidFill>
                  <a:srgbClr val="848991"/>
                </a:solidFill>
              </a:rPr>
              <a:t>reate device groups for OTA ops.</a:t>
            </a:r>
          </a:p>
          <a:p>
            <a:r>
              <a:rPr lang="en-US" sz="1400" b="1" dirty="0">
                <a:solidFill>
                  <a:srgbClr val="848991"/>
                </a:solidFill>
              </a:rPr>
              <a:t>Secure Remote Access to edge devices. </a:t>
            </a:r>
          </a:p>
          <a:p>
            <a:r>
              <a:rPr lang="en-US" sz="1400" b="1" dirty="0">
                <a:solidFill>
                  <a:srgbClr val="848991"/>
                </a:solidFill>
              </a:rPr>
              <a:t>Log file and device configuration backup.</a:t>
            </a:r>
          </a:p>
          <a:p>
            <a:endParaRPr lang="en-US" sz="1400" b="1" dirty="0">
              <a:solidFill>
                <a:srgbClr val="848991"/>
              </a:solidFill>
            </a:endParaRPr>
          </a:p>
          <a:p>
            <a:r>
              <a:rPr lang="en-US" sz="1400" b="1" dirty="0">
                <a:solidFill>
                  <a:srgbClr val="36383B"/>
                </a:solidFill>
              </a:rPr>
              <a:t>AUTOMATION</a:t>
            </a:r>
          </a:p>
          <a:p>
            <a:r>
              <a:rPr lang="en-US" sz="1400" b="1" dirty="0">
                <a:solidFill>
                  <a:srgbClr val="848991"/>
                </a:solidFill>
              </a:rPr>
              <a:t>Zero-touch provisioning for OTA firmware &amp; configuration updates. </a:t>
            </a:r>
          </a:p>
          <a:p>
            <a:r>
              <a:rPr lang="en-US" sz="1400" b="1" dirty="0">
                <a:solidFill>
                  <a:srgbClr val="848991"/>
                </a:solidFill>
              </a:rPr>
              <a:t>Device telemetry data monitoring.</a:t>
            </a:r>
          </a:p>
          <a:p>
            <a:r>
              <a:rPr lang="en-US" sz="1400" dirty="0">
                <a:solidFill>
                  <a:srgbClr val="848991"/>
                </a:solidFill>
              </a:rPr>
              <a:t>E</a:t>
            </a:r>
            <a:r>
              <a:rPr lang="en-US" sz="1400" b="1" dirty="0">
                <a:solidFill>
                  <a:srgbClr val="848991"/>
                </a:solidFill>
              </a:rPr>
              <a:t>vent-driven notifications.</a:t>
            </a:r>
          </a:p>
          <a:p>
            <a:r>
              <a:rPr lang="en-US" sz="1400" b="1" dirty="0">
                <a:solidFill>
                  <a:srgbClr val="848991"/>
                </a:solidFill>
              </a:rPr>
              <a:t>Run Python scripts for automated NetOps.</a:t>
            </a:r>
          </a:p>
          <a:p>
            <a:endParaRPr lang="en-US" sz="1400" b="1" dirty="0">
              <a:solidFill>
                <a:srgbClr val="848991"/>
              </a:solidFill>
            </a:endParaRPr>
          </a:p>
          <a:p>
            <a:r>
              <a:rPr lang="en-US" sz="1400" b="1" dirty="0">
                <a:solidFill>
                  <a:srgbClr val="36383B"/>
                </a:solidFill>
              </a:rPr>
              <a:t>CONTROL</a:t>
            </a:r>
          </a:p>
          <a:p>
            <a:r>
              <a:rPr lang="en-US" sz="1400" b="1" dirty="0">
                <a:solidFill>
                  <a:srgbClr val="848991"/>
                </a:solidFill>
              </a:rPr>
              <a:t>Administer and manage portals, tenants, users and services. </a:t>
            </a:r>
            <a:endParaRPr lang="en-US" sz="1400" dirty="0"/>
          </a:p>
        </p:txBody>
      </p:sp>
      <p:sp>
        <p:nvSpPr>
          <p:cNvPr id="7" name="Text Placeholder 4">
            <a:extLst>
              <a:ext uri="{FF2B5EF4-FFF2-40B4-BE49-F238E27FC236}">
                <a16:creationId xmlns:a16="http://schemas.microsoft.com/office/drawing/2014/main" id="{D23F7BE8-DCE1-48E1-B04E-CBEA9E736FAA}"/>
              </a:ext>
            </a:extLst>
          </p:cNvPr>
          <p:cNvSpPr txBox="1">
            <a:spLocks/>
          </p:cNvSpPr>
          <p:nvPr/>
        </p:nvSpPr>
        <p:spPr>
          <a:xfrm>
            <a:off x="5267508" y="4320540"/>
            <a:ext cx="2468880" cy="2194560"/>
          </a:xfrm>
          <a:prstGeom prst="rect">
            <a:avLst/>
          </a:prstGeom>
          <a:ln w="3175">
            <a:noFill/>
          </a:ln>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a:buNone/>
              <a:defRPr sz="2000" b="1" kern="1200">
                <a:solidFill>
                  <a:srgbClr val="848991"/>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1400" b="1" i="0" u="none" strike="noStrike" kern="1200" cap="none" spc="0" normalizeH="0" baseline="0" noProof="0">
              <a:ln>
                <a:noFill/>
              </a:ln>
              <a:solidFill>
                <a:srgbClr val="848991"/>
              </a:solidFill>
              <a:effectLst/>
              <a:uLnTx/>
              <a:uFillTx/>
              <a:latin typeface="SF Pro Display"/>
              <a:ea typeface="Roboto" panose="02000000000000000000" pitchFamily="2" charset="0"/>
              <a:cs typeface="Arial" charset="0"/>
            </a:endParaRPr>
          </a:p>
        </p:txBody>
      </p:sp>
      <p:pic>
        <p:nvPicPr>
          <p:cNvPr id="8" name="Picture 7">
            <a:extLst>
              <a:ext uri="{FF2B5EF4-FFF2-40B4-BE49-F238E27FC236}">
                <a16:creationId xmlns:a16="http://schemas.microsoft.com/office/drawing/2014/main" id="{B91D5185-5541-4839-AFA1-065ED0A71443}"/>
              </a:ext>
            </a:extLst>
          </p:cNvPr>
          <p:cNvPicPr>
            <a:picLocks noChangeAspect="1"/>
          </p:cNvPicPr>
          <p:nvPr/>
        </p:nvPicPr>
        <p:blipFill>
          <a:blip r:embed="rId2"/>
          <a:stretch>
            <a:fillRect/>
          </a:stretch>
        </p:blipFill>
        <p:spPr>
          <a:xfrm>
            <a:off x="4802684" y="2651760"/>
            <a:ext cx="7132320" cy="3087501"/>
          </a:xfrm>
          <a:prstGeom prst="rect">
            <a:avLst/>
          </a:prstGeom>
        </p:spPr>
      </p:pic>
    </p:spTree>
    <p:extLst>
      <p:ext uri="{BB962C8B-B14F-4D97-AF65-F5344CB8AC3E}">
        <p14:creationId xmlns:p14="http://schemas.microsoft.com/office/powerpoint/2010/main" val="19797079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6516155-A49D-4371-A6ED-FE9BA4CA9A7A}"/>
              </a:ext>
            </a:extLst>
          </p:cNvPr>
          <p:cNvGrpSpPr/>
          <p:nvPr/>
        </p:nvGrpSpPr>
        <p:grpSpPr>
          <a:xfrm>
            <a:off x="1371600" y="2286000"/>
            <a:ext cx="10293232" cy="3017519"/>
            <a:chOff x="1371600" y="2651760"/>
            <a:chExt cx="10293232" cy="3017519"/>
          </a:xfrm>
        </p:grpSpPr>
        <p:grpSp>
          <p:nvGrpSpPr>
            <p:cNvPr id="20" name="Group 19">
              <a:extLst>
                <a:ext uri="{FF2B5EF4-FFF2-40B4-BE49-F238E27FC236}">
                  <a16:creationId xmlns:a16="http://schemas.microsoft.com/office/drawing/2014/main" id="{1167C13F-A263-491B-BFC8-7CCDE5971F6F}"/>
                </a:ext>
              </a:extLst>
            </p:cNvPr>
            <p:cNvGrpSpPr/>
            <p:nvPr/>
          </p:nvGrpSpPr>
          <p:grpSpPr>
            <a:xfrm>
              <a:off x="4363680" y="2743199"/>
              <a:ext cx="3847109" cy="2926080"/>
              <a:chOff x="4363680" y="3279455"/>
              <a:chExt cx="3847109" cy="2333625"/>
            </a:xfrm>
          </p:grpSpPr>
          <p:pic>
            <p:nvPicPr>
              <p:cNvPr id="9" name="Graphic 8">
                <a:extLst>
                  <a:ext uri="{FF2B5EF4-FFF2-40B4-BE49-F238E27FC236}">
                    <a16:creationId xmlns:a16="http://schemas.microsoft.com/office/drawing/2014/main" id="{DA485D30-66B8-45F2-89E1-E5A47FDB4D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3680" y="3279455"/>
                <a:ext cx="9525" cy="2333625"/>
              </a:xfrm>
              <a:prstGeom prst="rect">
                <a:avLst/>
              </a:prstGeom>
            </p:spPr>
          </p:pic>
          <p:pic>
            <p:nvPicPr>
              <p:cNvPr id="10" name="Graphic 9">
                <a:extLst>
                  <a:ext uri="{FF2B5EF4-FFF2-40B4-BE49-F238E27FC236}">
                    <a16:creationId xmlns:a16="http://schemas.microsoft.com/office/drawing/2014/main" id="{7C80B8A6-EDC0-4534-ABC6-05A07C7EFA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1264" y="3279455"/>
                <a:ext cx="9525" cy="2333625"/>
              </a:xfrm>
              <a:prstGeom prst="rect">
                <a:avLst/>
              </a:prstGeom>
            </p:spPr>
          </p:pic>
        </p:grpSp>
        <p:grpSp>
          <p:nvGrpSpPr>
            <p:cNvPr id="17" name="Group 16">
              <a:extLst>
                <a:ext uri="{FF2B5EF4-FFF2-40B4-BE49-F238E27FC236}">
                  <a16:creationId xmlns:a16="http://schemas.microsoft.com/office/drawing/2014/main" id="{C0BDD9CA-3BCF-41CE-A2B9-9653EA31366E}"/>
                </a:ext>
              </a:extLst>
            </p:cNvPr>
            <p:cNvGrpSpPr/>
            <p:nvPr/>
          </p:nvGrpSpPr>
          <p:grpSpPr>
            <a:xfrm>
              <a:off x="1371600" y="2651760"/>
              <a:ext cx="2926080" cy="2926080"/>
              <a:chOff x="2143128" y="2651760"/>
              <a:chExt cx="2926080" cy="2926080"/>
            </a:xfrm>
          </p:grpSpPr>
          <p:pic>
            <p:nvPicPr>
              <p:cNvPr id="26" name="Picture 25" descr="A picture containing window, building, drawing&#10;&#10;Description automatically generated">
                <a:extLst>
                  <a:ext uri="{FF2B5EF4-FFF2-40B4-BE49-F238E27FC236}">
                    <a16:creationId xmlns:a16="http://schemas.microsoft.com/office/drawing/2014/main" id="{DADE956A-D00E-4D28-AF8D-4183C5867ABA}"/>
                  </a:ext>
                </a:extLst>
              </p:cNvPr>
              <p:cNvPicPr>
                <a:picLocks noChangeAspect="1"/>
              </p:cNvPicPr>
              <p:nvPr/>
            </p:nvPicPr>
            <p:blipFill>
              <a:blip r:embed="rId5"/>
              <a:stretch>
                <a:fillRect/>
              </a:stretch>
            </p:blipFill>
            <p:spPr>
              <a:xfrm>
                <a:off x="2143128" y="2651760"/>
                <a:ext cx="1141765" cy="1097280"/>
              </a:xfrm>
              <a:prstGeom prst="rect">
                <a:avLst/>
              </a:prstGeom>
            </p:spPr>
          </p:pic>
          <p:sp>
            <p:nvSpPr>
              <p:cNvPr id="28" name="TextBox 27">
                <a:extLst>
                  <a:ext uri="{FF2B5EF4-FFF2-40B4-BE49-F238E27FC236}">
                    <a16:creationId xmlns:a16="http://schemas.microsoft.com/office/drawing/2014/main" id="{6EC8A4E2-3284-4E80-995A-71DE1932A4D5}"/>
                  </a:ext>
                </a:extLst>
              </p:cNvPr>
              <p:cNvSpPr txBox="1"/>
              <p:nvPr/>
            </p:nvSpPr>
            <p:spPr>
              <a:xfrm>
                <a:off x="2143128" y="4846320"/>
                <a:ext cx="2926080" cy="731520"/>
              </a:xfrm>
              <a:prstGeom prst="rect">
                <a:avLst/>
              </a:prstGeom>
              <a:noFill/>
            </p:spPr>
            <p:txBody>
              <a:bodyPr wrap="square" lIns="0" r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Multi-network redundancy</a:t>
                </a:r>
                <a:br>
                  <a:rPr kumimoji="0" lang="en-US" sz="1600" b="1" i="0" u="none" strike="noStrike" kern="1200" cap="none" spc="0" normalizeH="0" baseline="0" noProof="0" dirty="0">
                    <a:ln>
                      <a:noFill/>
                    </a:ln>
                    <a:solidFill>
                      <a:srgbClr val="36383B"/>
                    </a:solidFill>
                    <a:effectLst/>
                    <a:uLnTx/>
                    <a:uFillTx/>
                    <a:latin typeface="SF Pro Display"/>
                    <a:ea typeface="+mn-ea"/>
                    <a:cs typeface="+mn-cs"/>
                  </a:rPr>
                </a:br>
                <a:r>
                  <a:rPr kumimoji="0" lang="en-US" sz="1600" b="1" i="0" u="none" strike="noStrike" kern="1200" cap="none" spc="0" normalizeH="0" baseline="0" noProof="0" dirty="0">
                    <a:ln>
                      <a:noFill/>
                    </a:ln>
                    <a:solidFill>
                      <a:srgbClr val="36383B"/>
                    </a:solidFill>
                    <a:effectLst/>
                    <a:uLnTx/>
                    <a:uFillTx/>
                    <a:latin typeface="SF Pro Display"/>
                    <a:ea typeface="+mn-ea"/>
                    <a:cs typeface="+mn-cs"/>
                  </a:rPr>
                  <a:t>for  your mission-critical apps.</a:t>
                </a:r>
                <a:endParaRPr kumimoji="0" lang="en-US" sz="1800" b="1"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8" name="Graphic 7">
                <a:extLst>
                  <a:ext uri="{FF2B5EF4-FFF2-40B4-BE49-F238E27FC236}">
                    <a16:creationId xmlns:a16="http://schemas.microsoft.com/office/drawing/2014/main" id="{DDCF844D-7A47-43B6-963D-4700F542F4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3128" y="4022246"/>
                <a:ext cx="1097280" cy="27094"/>
              </a:xfrm>
              <a:prstGeom prst="rect">
                <a:avLst/>
              </a:prstGeom>
            </p:spPr>
          </p:pic>
          <p:pic>
            <p:nvPicPr>
              <p:cNvPr id="11" name="Graphic 10">
                <a:extLst>
                  <a:ext uri="{FF2B5EF4-FFF2-40B4-BE49-F238E27FC236}">
                    <a16:creationId xmlns:a16="http://schemas.microsoft.com/office/drawing/2014/main" id="{0AA049FF-EBBC-443E-9536-A5800519C6C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143128" y="4376735"/>
                <a:ext cx="2286000" cy="309218"/>
              </a:xfrm>
              <a:prstGeom prst="rect">
                <a:avLst/>
              </a:prstGeom>
            </p:spPr>
          </p:pic>
        </p:grpSp>
        <p:grpSp>
          <p:nvGrpSpPr>
            <p:cNvPr id="19" name="Group 18">
              <a:extLst>
                <a:ext uri="{FF2B5EF4-FFF2-40B4-BE49-F238E27FC236}">
                  <a16:creationId xmlns:a16="http://schemas.microsoft.com/office/drawing/2014/main" id="{843269F5-5079-40D2-9DF7-F183F2BAACB6}"/>
                </a:ext>
              </a:extLst>
            </p:cNvPr>
            <p:cNvGrpSpPr/>
            <p:nvPr/>
          </p:nvGrpSpPr>
          <p:grpSpPr>
            <a:xfrm>
              <a:off x="5079285" y="2651760"/>
              <a:ext cx="2743200" cy="3017519"/>
              <a:chOff x="5486400" y="2651760"/>
              <a:chExt cx="2743200" cy="3017519"/>
            </a:xfrm>
          </p:grpSpPr>
          <p:pic>
            <p:nvPicPr>
              <p:cNvPr id="22" name="Picture 21" descr="A picture containing drawing, window&#10;&#10;Description automatically generated">
                <a:extLst>
                  <a:ext uri="{FF2B5EF4-FFF2-40B4-BE49-F238E27FC236}">
                    <a16:creationId xmlns:a16="http://schemas.microsoft.com/office/drawing/2014/main" id="{CD5CBE61-720D-4F7E-B7BD-DA684ACE3B7E}"/>
                  </a:ext>
                </a:extLst>
              </p:cNvPr>
              <p:cNvPicPr>
                <a:picLocks noChangeAspect="1"/>
              </p:cNvPicPr>
              <p:nvPr/>
            </p:nvPicPr>
            <p:blipFill>
              <a:blip r:embed="rId10"/>
              <a:stretch>
                <a:fillRect/>
              </a:stretch>
            </p:blipFill>
            <p:spPr>
              <a:xfrm>
                <a:off x="5486400" y="2651760"/>
                <a:ext cx="1276427" cy="1097280"/>
              </a:xfrm>
              <a:prstGeom prst="rect">
                <a:avLst/>
              </a:prstGeom>
            </p:spPr>
          </p:pic>
          <p:sp>
            <p:nvSpPr>
              <p:cNvPr id="23" name="TextBox 22">
                <a:extLst>
                  <a:ext uri="{FF2B5EF4-FFF2-40B4-BE49-F238E27FC236}">
                    <a16:creationId xmlns:a16="http://schemas.microsoft.com/office/drawing/2014/main" id="{3BF9D12B-0094-45DA-B400-D36AA4750304}"/>
                  </a:ext>
                </a:extLst>
              </p:cNvPr>
              <p:cNvSpPr txBox="1"/>
              <p:nvPr/>
            </p:nvSpPr>
            <p:spPr>
              <a:xfrm>
                <a:off x="5486400" y="4846320"/>
                <a:ext cx="2743200" cy="822959"/>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North American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coverage and performance.</a:t>
                </a:r>
                <a:endParaRPr kumimoji="0" lang="en-US" sz="1800" b="1"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12" name="Graphic 11">
                <a:extLst>
                  <a:ext uri="{FF2B5EF4-FFF2-40B4-BE49-F238E27FC236}">
                    <a16:creationId xmlns:a16="http://schemas.microsoft.com/office/drawing/2014/main" id="{D17638BC-1EDB-42E4-9A6A-9E11E989B4E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86400" y="3998503"/>
                <a:ext cx="1097280" cy="27094"/>
              </a:xfrm>
              <a:prstGeom prst="rect">
                <a:avLst/>
              </a:prstGeom>
            </p:spPr>
          </p:pic>
          <p:pic>
            <p:nvPicPr>
              <p:cNvPr id="14" name="Graphic 13">
                <a:extLst>
                  <a:ext uri="{FF2B5EF4-FFF2-40B4-BE49-F238E27FC236}">
                    <a16:creationId xmlns:a16="http://schemas.microsoft.com/office/drawing/2014/main" id="{76C48BA0-F5E0-42A2-BE30-97B2B738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86400" y="4376735"/>
                <a:ext cx="2286000" cy="303355"/>
              </a:xfrm>
              <a:prstGeom prst="rect">
                <a:avLst/>
              </a:prstGeom>
            </p:spPr>
          </p:pic>
        </p:grpSp>
        <p:grpSp>
          <p:nvGrpSpPr>
            <p:cNvPr id="18" name="Group 17">
              <a:extLst>
                <a:ext uri="{FF2B5EF4-FFF2-40B4-BE49-F238E27FC236}">
                  <a16:creationId xmlns:a16="http://schemas.microsoft.com/office/drawing/2014/main" id="{EAD89746-3878-407F-BE69-C0B1D8E37247}"/>
                </a:ext>
              </a:extLst>
            </p:cNvPr>
            <p:cNvGrpSpPr/>
            <p:nvPr/>
          </p:nvGrpSpPr>
          <p:grpSpPr>
            <a:xfrm>
              <a:off x="8921632" y="2651760"/>
              <a:ext cx="2743200" cy="2947034"/>
              <a:chOff x="8961120" y="2651760"/>
              <a:chExt cx="2743200" cy="2947034"/>
            </a:xfrm>
          </p:grpSpPr>
          <p:sp>
            <p:nvSpPr>
              <p:cNvPr id="32" name="TextBox 31">
                <a:extLst>
                  <a:ext uri="{FF2B5EF4-FFF2-40B4-BE49-F238E27FC236}">
                    <a16:creationId xmlns:a16="http://schemas.microsoft.com/office/drawing/2014/main" id="{C5BC4F21-531B-4DF5-8B6A-6D21FC00F0EE}"/>
                  </a:ext>
                </a:extLst>
              </p:cNvPr>
              <p:cNvSpPr txBox="1"/>
              <p:nvPr/>
            </p:nvSpPr>
            <p:spPr>
              <a:xfrm>
                <a:off x="8961120" y="4846320"/>
                <a:ext cx="2743200" cy="752474"/>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Secure IoT endpoint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connections and data.</a:t>
                </a:r>
                <a:endParaRPr kumimoji="0" lang="en-US" sz="1800" b="1" i="0" u="none" strike="noStrike" kern="1200" cap="none" spc="0" normalizeH="0" baseline="0" noProof="0" dirty="0">
                  <a:ln>
                    <a:noFill/>
                  </a:ln>
                  <a:solidFill>
                    <a:srgbClr val="36383B"/>
                  </a:solidFill>
                  <a:effectLst/>
                  <a:uLnTx/>
                  <a:uFillTx/>
                  <a:latin typeface="SF Pro Display"/>
                  <a:ea typeface="+mn-ea"/>
                  <a:cs typeface="+mn-cs"/>
                </a:endParaRPr>
              </a:p>
            </p:txBody>
          </p:sp>
          <p:pic>
            <p:nvPicPr>
              <p:cNvPr id="33" name="Picture 32" descr="A picture containing window, drawing&#10;&#10;Description automatically generated">
                <a:extLst>
                  <a:ext uri="{FF2B5EF4-FFF2-40B4-BE49-F238E27FC236}">
                    <a16:creationId xmlns:a16="http://schemas.microsoft.com/office/drawing/2014/main" id="{4997DD3A-72AF-4D71-AE2D-66C5F1271BF2}"/>
                  </a:ext>
                </a:extLst>
              </p:cNvPr>
              <p:cNvPicPr>
                <a:picLocks noChangeAspect="1"/>
              </p:cNvPicPr>
              <p:nvPr/>
            </p:nvPicPr>
            <p:blipFill>
              <a:blip r:embed="rId13"/>
              <a:stretch>
                <a:fillRect/>
              </a:stretch>
            </p:blipFill>
            <p:spPr>
              <a:xfrm>
                <a:off x="8961120" y="2651760"/>
                <a:ext cx="1204497" cy="1097280"/>
              </a:xfrm>
              <a:prstGeom prst="rect">
                <a:avLst/>
              </a:prstGeom>
            </p:spPr>
          </p:pic>
          <p:pic>
            <p:nvPicPr>
              <p:cNvPr id="13" name="Graphic 12">
                <a:extLst>
                  <a:ext uri="{FF2B5EF4-FFF2-40B4-BE49-F238E27FC236}">
                    <a16:creationId xmlns:a16="http://schemas.microsoft.com/office/drawing/2014/main" id="{64EBC9F3-CE70-46FA-B261-418A2DCA4B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61120" y="3998503"/>
                <a:ext cx="1097280" cy="27094"/>
              </a:xfrm>
              <a:prstGeom prst="rect">
                <a:avLst/>
              </a:prstGeom>
            </p:spPr>
          </p:pic>
          <p:pic>
            <p:nvPicPr>
              <p:cNvPr id="15" name="Graphic 14">
                <a:extLst>
                  <a:ext uri="{FF2B5EF4-FFF2-40B4-BE49-F238E27FC236}">
                    <a16:creationId xmlns:a16="http://schemas.microsoft.com/office/drawing/2014/main" id="{42B9C3C5-E70B-4F36-9FDC-8D427474ED8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61120" y="4376735"/>
                <a:ext cx="1362075" cy="266700"/>
              </a:xfrm>
              <a:prstGeom prst="rect">
                <a:avLst/>
              </a:prstGeom>
            </p:spPr>
          </p:pic>
        </p:grpSp>
      </p:grpSp>
      <p:sp>
        <p:nvSpPr>
          <p:cNvPr id="3" name="TextBox 2">
            <a:extLst>
              <a:ext uri="{FF2B5EF4-FFF2-40B4-BE49-F238E27FC236}">
                <a16:creationId xmlns:a16="http://schemas.microsoft.com/office/drawing/2014/main" id="{A8699374-DAA5-448D-9C71-1C5D1056266B}"/>
              </a:ext>
            </a:extLst>
          </p:cNvPr>
          <p:cNvSpPr txBox="1"/>
          <p:nvPr/>
        </p:nvSpPr>
        <p:spPr>
          <a:xfrm>
            <a:off x="2226146" y="5669280"/>
            <a:ext cx="8686800" cy="640080"/>
          </a:xfrm>
          <a:prstGeom prst="rect">
            <a:avLst/>
          </a:prstGeom>
          <a:noFill/>
        </p:spPr>
        <p:txBody>
          <a:bodyPr wrap="square" l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6383B"/>
                </a:solidFill>
                <a:effectLst/>
                <a:uLnTx/>
                <a:uFillTx/>
                <a:latin typeface="SF Pro Display"/>
                <a:ea typeface="+mn-ea"/>
                <a:cs typeface="+mn-cs"/>
              </a:rPr>
              <a:t>Global</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or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Carrier</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Connectivity and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VPN</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security options</a:t>
            </a:r>
            <a:br>
              <a:rPr kumimoji="0" lang="en-US" sz="1600" b="1" i="0" u="none" strike="noStrike" kern="1200" cap="none" spc="0" normalizeH="0" baseline="0" noProof="0" dirty="0">
                <a:ln>
                  <a:noFill/>
                </a:ln>
                <a:solidFill>
                  <a:srgbClr val="848991"/>
                </a:solidFill>
                <a:effectLst/>
                <a:uLnTx/>
                <a:uFillTx/>
                <a:latin typeface="SF Pro Display"/>
                <a:ea typeface="+mn-ea"/>
                <a:cs typeface="+mn-cs"/>
              </a:rPr>
            </a:br>
            <a:r>
              <a:rPr kumimoji="0" lang="en-US" sz="1600" b="1" i="0" u="none" strike="noStrike" kern="1200" cap="none" spc="0" normalizeH="0" baseline="0" noProof="0" dirty="0">
                <a:ln>
                  <a:noFill/>
                </a:ln>
                <a:solidFill>
                  <a:srgbClr val="848991"/>
                </a:solidFill>
                <a:effectLst/>
                <a:uLnTx/>
                <a:uFillTx/>
                <a:latin typeface="SF Pro Display"/>
                <a:ea typeface="+mn-ea"/>
                <a:cs typeface="+mn-cs"/>
              </a:rPr>
              <a:t>that can be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tailored</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 to your remote environment </a:t>
            </a:r>
            <a:r>
              <a:rPr kumimoji="0" lang="en-US" sz="1600" b="1" i="0" u="none" strike="noStrike" kern="1200" cap="none" spc="0" normalizeH="0" baseline="0" noProof="0" dirty="0">
                <a:ln>
                  <a:noFill/>
                </a:ln>
                <a:solidFill>
                  <a:srgbClr val="36383B"/>
                </a:solidFill>
                <a:effectLst/>
                <a:uLnTx/>
                <a:uFillTx/>
                <a:latin typeface="SF Pro Display"/>
                <a:ea typeface="+mn-ea"/>
                <a:cs typeface="+mn-cs"/>
              </a:rPr>
              <a:t>connectivity requirements</a:t>
            </a:r>
            <a:r>
              <a:rPr kumimoji="0" lang="en-US" sz="1600" b="1" i="0" u="none" strike="noStrike" kern="1200" cap="none" spc="0" normalizeH="0" baseline="0" noProof="0" dirty="0">
                <a:ln>
                  <a:noFill/>
                </a:ln>
                <a:solidFill>
                  <a:srgbClr val="848991"/>
                </a:solidFill>
                <a:effectLst/>
                <a:uLnTx/>
                <a:uFillTx/>
                <a:latin typeface="SF Pro Display"/>
                <a:ea typeface="+mn-ea"/>
                <a:cs typeface="+mn-cs"/>
              </a:rPr>
              <a:t>.</a:t>
            </a:r>
            <a:endParaRPr kumimoji="0" lang="en-US" sz="1800" b="1" i="0" u="none" strike="noStrike" kern="1200" cap="none" spc="0" normalizeH="0" baseline="0" noProof="0" dirty="0">
              <a:ln>
                <a:noFill/>
              </a:ln>
              <a:solidFill>
                <a:srgbClr val="848991"/>
              </a:solidFill>
              <a:effectLst/>
              <a:uLnTx/>
              <a:uFillTx/>
              <a:latin typeface="SF Pro Display"/>
              <a:ea typeface="+mn-ea"/>
              <a:cs typeface="+mn-cs"/>
            </a:endParaRPr>
          </a:p>
        </p:txBody>
      </p:sp>
      <p:sp>
        <p:nvSpPr>
          <p:cNvPr id="6" name="Title 5">
            <a:extLst>
              <a:ext uri="{FF2B5EF4-FFF2-40B4-BE49-F238E27FC236}">
                <a16:creationId xmlns:a16="http://schemas.microsoft.com/office/drawing/2014/main" id="{9EDE00E5-894C-4E54-B074-7058DD88001C}"/>
              </a:ext>
            </a:extLst>
          </p:cNvPr>
          <p:cNvSpPr>
            <a:spLocks noGrp="1"/>
          </p:cNvSpPr>
          <p:nvPr>
            <p:ph type="title"/>
          </p:nvPr>
        </p:nvSpPr>
        <p:spPr>
          <a:xfrm>
            <a:off x="1736520" y="548640"/>
            <a:ext cx="9693479" cy="640080"/>
          </a:xfrm>
        </p:spPr>
        <p:txBody>
          <a:bodyPr/>
          <a:lstStyle/>
          <a:p>
            <a:pPr>
              <a:defRPr/>
            </a:pPr>
            <a:r>
              <a:rPr kumimoji="0" lang="en-US" sz="4400" i="0" u="none" strike="noStrike" kern="1200" cap="none" spc="0" normalizeH="0" baseline="0" noProof="0">
                <a:ln>
                  <a:noFill/>
                </a:ln>
                <a:solidFill>
                  <a:srgbClr val="36383B"/>
                </a:solidFill>
                <a:effectLst/>
                <a:uLnTx/>
                <a:uFillTx/>
                <a:latin typeface="SF Pro Display"/>
                <a:cs typeface="Arial"/>
              </a:rPr>
              <a:t>Connectivity Services</a:t>
            </a:r>
            <a:endParaRPr lang="en-US" sz="4400">
              <a:solidFill>
                <a:srgbClr val="36383B"/>
              </a:solidFill>
              <a:latin typeface="SF Pro Display"/>
              <a:cs typeface="Arial"/>
            </a:endParaRPr>
          </a:p>
        </p:txBody>
      </p:sp>
      <p:sp>
        <p:nvSpPr>
          <p:cNvPr id="2" name="Text Placeholder 1">
            <a:extLst>
              <a:ext uri="{FF2B5EF4-FFF2-40B4-BE49-F238E27FC236}">
                <a16:creationId xmlns:a16="http://schemas.microsoft.com/office/drawing/2014/main" id="{7E5E93C0-951A-4549-A4DF-ED8C4C717738}"/>
              </a:ext>
            </a:extLst>
          </p:cNvPr>
          <p:cNvSpPr>
            <a:spLocks noGrp="1"/>
          </p:cNvSpPr>
          <p:nvPr>
            <p:ph type="body" sz="quarter" idx="11"/>
          </p:nvPr>
        </p:nvSpPr>
        <p:spPr>
          <a:xfrm>
            <a:off x="1755568" y="1280160"/>
            <a:ext cx="9674431" cy="640080"/>
          </a:xfrm>
        </p:spPr>
        <p:txBody>
          <a:bodyPr anchor="ctr"/>
          <a:lstStyle/>
          <a:p>
            <a:r>
              <a:rPr lang="en-US" sz="3200" b="1" dirty="0">
                <a:solidFill>
                  <a:srgbClr val="0E101A"/>
                </a:solidFill>
                <a:effectLst/>
              </a:rPr>
              <a:t>Secure</a:t>
            </a:r>
            <a:r>
              <a:rPr lang="en-US" sz="3200" b="1" dirty="0">
                <a:solidFill>
                  <a:srgbClr val="0E101A"/>
                </a:solidFill>
              </a:rPr>
              <a:t> global internet for everything IoT.</a:t>
            </a:r>
            <a:endParaRPr lang="en-US" sz="3200" b="1" dirty="0">
              <a:solidFill>
                <a:srgbClr val="0E101A"/>
              </a:solidFill>
              <a:effectLst/>
            </a:endParaRPr>
          </a:p>
        </p:txBody>
      </p:sp>
      <p:pic>
        <p:nvPicPr>
          <p:cNvPr id="24" name="Graphic 23">
            <a:extLst>
              <a:ext uri="{FF2B5EF4-FFF2-40B4-BE49-F238E27FC236}">
                <a16:creationId xmlns:a16="http://schemas.microsoft.com/office/drawing/2014/main" id="{C4AE91F7-51F8-41F6-B8F0-3BB6A5CE80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4400" y="457200"/>
            <a:ext cx="822121" cy="914400"/>
          </a:xfrm>
          <a:prstGeom prst="rect">
            <a:avLst/>
          </a:prstGeom>
        </p:spPr>
      </p:pic>
    </p:spTree>
    <p:extLst>
      <p:ext uri="{BB962C8B-B14F-4D97-AF65-F5344CB8AC3E}">
        <p14:creationId xmlns:p14="http://schemas.microsoft.com/office/powerpoint/2010/main" val="414435684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E59D326-2070-4373-9680-9B69D32595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400" y="2560320"/>
            <a:ext cx="10515600" cy="3372068"/>
          </a:xfrm>
          <a:prstGeom prst="rect">
            <a:avLst/>
          </a:prstGeom>
        </p:spPr>
      </p:pic>
      <p:sp>
        <p:nvSpPr>
          <p:cNvPr id="2" name="Title 1">
            <a:extLst>
              <a:ext uri="{FF2B5EF4-FFF2-40B4-BE49-F238E27FC236}">
                <a16:creationId xmlns:a16="http://schemas.microsoft.com/office/drawing/2014/main" id="{3518C642-6A4F-40FD-ACE6-77C6A47708E2}"/>
              </a:ext>
            </a:extLst>
          </p:cNvPr>
          <p:cNvSpPr>
            <a:spLocks noGrp="1"/>
          </p:cNvSpPr>
          <p:nvPr>
            <p:ph type="title"/>
          </p:nvPr>
        </p:nvSpPr>
        <p:spPr/>
        <p:txBody>
          <a:bodyPr/>
          <a:lstStyle/>
          <a:p>
            <a:r>
              <a:rPr lang="en-US"/>
              <a:t>Cellular Management Platform</a:t>
            </a:r>
          </a:p>
        </p:txBody>
      </p:sp>
      <p:sp>
        <p:nvSpPr>
          <p:cNvPr id="27" name="Text Placeholder 26">
            <a:extLst>
              <a:ext uri="{FF2B5EF4-FFF2-40B4-BE49-F238E27FC236}">
                <a16:creationId xmlns:a16="http://schemas.microsoft.com/office/drawing/2014/main" id="{33F6C1E0-A888-455A-85DB-FC67BA537080}"/>
              </a:ext>
            </a:extLst>
          </p:cNvPr>
          <p:cNvSpPr>
            <a:spLocks noGrp="1"/>
          </p:cNvSpPr>
          <p:nvPr>
            <p:ph type="body" sz="quarter" idx="11"/>
          </p:nvPr>
        </p:nvSpPr>
        <p:spPr/>
        <p:txBody>
          <a:bodyPr/>
          <a:lstStyle/>
          <a:p>
            <a:r>
              <a:rPr lang="en-US" dirty="0">
                <a:latin typeface="SF Pro Display" panose="00000500000000000000"/>
                <a:cs typeface="Helvetica" charset="0"/>
              </a:rPr>
              <a:t>Easily a</a:t>
            </a:r>
            <a:r>
              <a:rPr lang="en-US" dirty="0">
                <a:solidFill>
                  <a:srgbClr val="36383B"/>
                </a:solidFill>
                <a:latin typeface="SF Pro Display" panose="00000500000000000000"/>
                <a:cs typeface="Helvetica" charset="0"/>
              </a:rPr>
              <a:t>ctivate, monitor, and manage your asset</a:t>
            </a:r>
            <a:br>
              <a:rPr lang="en-US" dirty="0">
                <a:solidFill>
                  <a:srgbClr val="36383B"/>
                </a:solidFill>
                <a:latin typeface="SF Pro Display" panose="00000500000000000000"/>
                <a:cs typeface="Helvetica" charset="0"/>
              </a:rPr>
            </a:br>
            <a:r>
              <a:rPr lang="en-US" dirty="0">
                <a:solidFill>
                  <a:srgbClr val="36383B"/>
                </a:solidFill>
                <a:latin typeface="SF Pro Display" panose="00000500000000000000"/>
                <a:cs typeface="Helvetica" charset="0"/>
              </a:rPr>
              <a:t>SIM cards from anywhere, at any time. </a:t>
            </a:r>
          </a:p>
        </p:txBody>
      </p:sp>
      <p:sp>
        <p:nvSpPr>
          <p:cNvPr id="3" name="Text Placeholder 2">
            <a:extLst>
              <a:ext uri="{FF2B5EF4-FFF2-40B4-BE49-F238E27FC236}">
                <a16:creationId xmlns:a16="http://schemas.microsoft.com/office/drawing/2014/main" id="{99CDF5AD-ACFC-40C0-A5CE-767AABD086A0}"/>
              </a:ext>
            </a:extLst>
          </p:cNvPr>
          <p:cNvSpPr>
            <a:spLocks noGrp="1"/>
          </p:cNvSpPr>
          <p:nvPr>
            <p:ph type="body" sz="quarter" idx="4294967295"/>
          </p:nvPr>
        </p:nvSpPr>
        <p:spPr>
          <a:xfrm>
            <a:off x="1097280" y="2651760"/>
            <a:ext cx="3231254" cy="3147060"/>
          </a:xfrm>
        </p:spPr>
        <p:txBody>
          <a:bodyPr>
            <a:noAutofit/>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SIMPLICITY</a:t>
            </a:r>
          </a:p>
          <a:p>
            <a:pPr marL="0" marR="0" lvl="0" indent="0" defTabSz="914400" rtl="0" eaLnBrk="1" fontAlgn="auto" latinLnBrk="0" hangingPunct="1">
              <a:lnSpc>
                <a:spcPct val="100000"/>
              </a:lnSpc>
              <a:spcBef>
                <a:spcPts val="0"/>
              </a:spcBef>
              <a:spcAft>
                <a:spcPts val="0"/>
              </a:spcAft>
              <a:buClrTx/>
              <a:buSzTx/>
              <a:buFont typeface="Arial"/>
              <a:buNone/>
              <a:tabLst/>
              <a:defRPr/>
            </a:pPr>
            <a:endParaRPr lang="en-US" sz="1600">
              <a:solidFill>
                <a:srgbClr val="36383B"/>
              </a:solidFill>
              <a:latin typeface="+mn-lt"/>
            </a:endParaRPr>
          </a:p>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en-US" sz="1600" i="0" u="none"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The easy-to-use cellular platform enables you to focus on </a:t>
            </a:r>
            <a:r>
              <a:rPr kumimoji="0" lang="en-US" sz="1600"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operational efficiency </a:t>
            </a:r>
            <a:r>
              <a:rPr kumimoji="0" lang="en-US" sz="1600" i="0" u="none" strike="noStrike" kern="1200" cap="none" spc="0" normalizeH="0" baseline="0" noProof="0">
                <a:ln>
                  <a:noFill/>
                </a:ln>
                <a:solidFill>
                  <a:srgbClr val="36383B"/>
                </a:solidFill>
                <a:effectLst/>
                <a:uLnTx/>
                <a:uFillTx/>
                <a:latin typeface="+mn-lt"/>
                <a:ea typeface="SF Pro Display" panose="00000500000000000000" pitchFamily="2" charset="0"/>
                <a:cs typeface="Arial" charset="0"/>
              </a:rPr>
              <a:t>and increasing your ROI.</a:t>
            </a:r>
          </a:p>
          <a:p>
            <a:pPr marL="0" marR="0" lvl="0" indent="0" defTabSz="914400" rtl="0" eaLnBrk="1" fontAlgn="auto" latinLnBrk="0" hangingPunct="1">
              <a:lnSpc>
                <a:spcPct val="100000"/>
              </a:lnSpc>
              <a:spcBef>
                <a:spcPts val="0"/>
              </a:spcBef>
              <a:spcAft>
                <a:spcPts val="0"/>
              </a:spcAft>
              <a:buClrTx/>
              <a:buSzTx/>
              <a:buFont typeface="Arial"/>
              <a:buNone/>
              <a:tabLst/>
              <a:defRPr/>
            </a:pPr>
            <a:endParaRPr lang="en-US" sz="1600">
              <a:solidFill>
                <a:srgbClr val="36383B"/>
              </a:solidFill>
              <a:latin typeface="+mn-lt"/>
            </a:endParaRPr>
          </a:p>
          <a:p>
            <a:pPr>
              <a:lnSpc>
                <a:spcPct val="120000"/>
              </a:lnSpc>
              <a:spcBef>
                <a:spcPts val="0"/>
              </a:spcBef>
            </a:pPr>
            <a:r>
              <a:rPr lang="en-US" sz="1600" b="1">
                <a:solidFill>
                  <a:srgbClr val="36383B"/>
                </a:solidFill>
                <a:latin typeface="+mn-lt"/>
              </a:rPr>
              <a:t>ACTIVATION</a:t>
            </a:r>
          </a:p>
          <a:p>
            <a:pPr>
              <a:lnSpc>
                <a:spcPct val="120000"/>
              </a:lnSpc>
              <a:spcBef>
                <a:spcPts val="0"/>
              </a:spcBef>
            </a:pPr>
            <a:endParaRPr lang="en-US" sz="1600" b="0">
              <a:solidFill>
                <a:srgbClr val="36383B"/>
              </a:solidFill>
              <a:latin typeface="+mn-lt"/>
            </a:endParaRPr>
          </a:p>
          <a:p>
            <a:pPr>
              <a:lnSpc>
                <a:spcPct val="120000"/>
              </a:lnSpc>
              <a:spcBef>
                <a:spcPts val="0"/>
              </a:spcBef>
            </a:pPr>
            <a:r>
              <a:rPr lang="en-US" sz="1600" b="0">
                <a:solidFill>
                  <a:srgbClr val="36383B"/>
                </a:solidFill>
                <a:latin typeface="+mn-lt"/>
              </a:rPr>
              <a:t>Select a plan and activate SIM connectivity for your IoT assets.</a:t>
            </a:r>
          </a:p>
          <a:p>
            <a:pPr marL="0" marR="0" lvl="0" indent="0" defTabSz="914400" rtl="0" eaLnBrk="1" fontAlgn="auto" latinLnBrk="0" hangingPunct="1">
              <a:lnSpc>
                <a:spcPct val="100000"/>
              </a:lnSpc>
              <a:spcBef>
                <a:spcPts val="0"/>
              </a:spcBef>
              <a:spcAft>
                <a:spcPts val="0"/>
              </a:spcAft>
              <a:buClrTx/>
              <a:buSzTx/>
              <a:buFont typeface="Arial"/>
              <a:buNone/>
              <a:tabLst/>
              <a:defRPr/>
            </a:pPr>
            <a:endParaRPr kumimoji="0" lang="en-US" sz="1600" b="1" i="0" u="none" strike="noStrike" kern="1200" cap="none" spc="0" normalizeH="0" baseline="0" noProof="0">
              <a:ln>
                <a:noFill/>
              </a:ln>
              <a:solidFill>
                <a:srgbClr val="6A6A6A"/>
              </a:solidFill>
              <a:effectLst/>
              <a:uLnTx/>
              <a:uFillTx/>
              <a:latin typeface="+mn-lt"/>
              <a:ea typeface="SF Pro Display" panose="00000500000000000000" pitchFamily="2" charset="0"/>
              <a:cs typeface="Arial" charset="0"/>
            </a:endParaRPr>
          </a:p>
        </p:txBody>
      </p:sp>
      <p:pic>
        <p:nvPicPr>
          <p:cNvPr id="4" name="Graphic 3">
            <a:extLst>
              <a:ext uri="{FF2B5EF4-FFF2-40B4-BE49-F238E27FC236}">
                <a16:creationId xmlns:a16="http://schemas.microsoft.com/office/drawing/2014/main" id="{8D99B3E6-40DF-4E70-B880-A4CCA66616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80373" y="2788919"/>
            <a:ext cx="3231254" cy="2743200"/>
          </a:xfrm>
          <a:prstGeom prst="rect">
            <a:avLst/>
          </a:prstGeom>
        </p:spPr>
      </p:pic>
      <p:sp>
        <p:nvSpPr>
          <p:cNvPr id="9" name="Text Placeholder 2">
            <a:extLst>
              <a:ext uri="{FF2B5EF4-FFF2-40B4-BE49-F238E27FC236}">
                <a16:creationId xmlns:a16="http://schemas.microsoft.com/office/drawing/2014/main" id="{7B8F8FC0-C91C-483E-B617-35B9368B73FC}"/>
              </a:ext>
            </a:extLst>
          </p:cNvPr>
          <p:cNvSpPr txBox="1">
            <a:spLocks/>
          </p:cNvSpPr>
          <p:nvPr/>
        </p:nvSpPr>
        <p:spPr>
          <a:xfrm>
            <a:off x="8138160" y="2651760"/>
            <a:ext cx="3095625" cy="31470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4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1pPr>
            <a:lvl2pPr marL="457200" indent="0" algn="l" defTabSz="914400" rtl="0" eaLnBrk="1" latinLnBrk="0" hangingPunct="1">
              <a:lnSpc>
                <a:spcPct val="90000"/>
              </a:lnSpc>
              <a:spcBef>
                <a:spcPts val="500"/>
              </a:spcBef>
              <a:buFont typeface="Arial"/>
              <a:buNone/>
              <a:defRPr sz="20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2pPr>
            <a:lvl3pPr marL="914400" indent="0" algn="l" defTabSz="914400" rtl="0" eaLnBrk="1" latinLnBrk="0" hangingPunct="1">
              <a:lnSpc>
                <a:spcPct val="90000"/>
              </a:lnSpc>
              <a:spcBef>
                <a:spcPts val="500"/>
              </a:spcBef>
              <a:buFont typeface="Arial"/>
              <a:buNone/>
              <a:defRPr sz="18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3pPr>
            <a:lvl4pPr marL="1371600" indent="0" algn="l" defTabSz="914400" rtl="0" eaLnBrk="1" latinLnBrk="0" hangingPunct="1">
              <a:lnSpc>
                <a:spcPct val="90000"/>
              </a:lnSpc>
              <a:spcBef>
                <a:spcPts val="500"/>
              </a:spcBef>
              <a:buFont typeface="Arial"/>
              <a:buNone/>
              <a:defRPr sz="1600" kern="1200">
                <a:solidFill>
                  <a:schemeClr val="tx1">
                    <a:lumMod val="75000"/>
                    <a:lumOff val="25000"/>
                  </a:schemeClr>
                </a:solidFill>
                <a:latin typeface="SF Pro Display" panose="00000500000000000000" pitchFamily="2" charset="0"/>
                <a:ea typeface="SF Pro Display" panose="00000500000000000000" pitchFamily="2" charset="0"/>
                <a:cs typeface="Arial" charset="0"/>
              </a:defRPr>
            </a:lvl4pPr>
            <a:lvl5pPr marL="1828800" indent="0" algn="l" defTabSz="914400" rtl="0" eaLnBrk="1" latinLnBrk="0" hangingPunct="1">
              <a:lnSpc>
                <a:spcPct val="90000"/>
              </a:lnSpc>
              <a:spcBef>
                <a:spcPts val="500"/>
              </a:spcBef>
              <a:buFont typeface="Arial"/>
              <a:buNone/>
              <a:defRPr sz="1400" kern="1200">
                <a:solidFill>
                  <a:schemeClr val="tx1">
                    <a:lumMod val="75000"/>
                    <a:lumOff val="25000"/>
                  </a:schemeClr>
                </a:solidFill>
                <a:latin typeface="SF Pro Display" panose="00000500000000000000" pitchFamily="2" charset="0"/>
                <a:ea typeface="SF Pro Display" panose="00000500000000000000" pitchFamily="2"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MONITORING </a:t>
            </a:r>
          </a:p>
          <a:p>
            <a:pPr marL="0" marR="0" lvl="0" indent="0" algn="l" defTabSz="914400" rtl="0" eaLnBrk="1" fontAlgn="auto" latinLnBrk="0" hangingPunct="1">
              <a:lnSpc>
                <a:spcPct val="12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endParaRP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Monitor asset connectivity status,</a:t>
            </a: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set important event triggers, and</a:t>
            </a: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receive alerts and notifications.</a:t>
            </a:r>
          </a:p>
          <a:p>
            <a:pPr marL="0" marR="0" lvl="0" indent="0" algn="l" defTabSz="914400" rtl="0" eaLnBrk="1" fontAlgn="auto" latinLnBrk="0" hangingPunct="1">
              <a:lnSpc>
                <a:spcPct val="12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endParaRP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1"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MANAGEMENT</a:t>
            </a:r>
          </a:p>
          <a:p>
            <a:pPr marL="0" marR="0" lvl="0" indent="0" algn="l" defTabSz="914400" rtl="0" eaLnBrk="1" fontAlgn="auto" latinLnBrk="0" hangingPunct="1">
              <a:lnSpc>
                <a:spcPct val="120000"/>
              </a:lnSpc>
              <a:spcBef>
                <a:spcPts val="0"/>
              </a:spcBef>
              <a:spcAft>
                <a:spcPts val="0"/>
              </a:spcAft>
              <a:buClrTx/>
              <a:buSzTx/>
              <a:buFont typeface="Arial"/>
              <a:buNone/>
              <a:tabLst/>
              <a:defRPr/>
            </a:pPr>
            <a:endPar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endParaRPr>
          </a:p>
          <a:p>
            <a:pPr marL="0" marR="0" lvl="0" indent="0" algn="l" defTabSz="914400" rtl="0" eaLnBrk="1" fontAlgn="auto" latinLnBrk="0" hangingPunct="1">
              <a:lnSpc>
                <a:spcPct val="120000"/>
              </a:lnSpc>
              <a:spcBef>
                <a:spcPts val="0"/>
              </a:spcBef>
              <a:spcAft>
                <a:spcPts val="0"/>
              </a:spcAft>
              <a:buClrTx/>
              <a:buSzTx/>
              <a:buFont typeface="Arial"/>
              <a:buNone/>
              <a:tabLst/>
              <a:defRPr/>
            </a:pP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Analyze your SIM usage data</a:t>
            </a:r>
            <a:b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br>
            <a:r>
              <a:rPr kumimoji="0" lang="en-US" sz="1600" b="0" i="0" u="none" strike="noStrike" kern="1200" cap="none" spc="0" normalizeH="0" baseline="0" noProof="0">
                <a:ln>
                  <a:noFill/>
                </a:ln>
                <a:solidFill>
                  <a:srgbClr val="36383B"/>
                </a:solidFill>
                <a:effectLst/>
                <a:uLnTx/>
                <a:uFillTx/>
                <a:latin typeface="SF Pro Display"/>
                <a:ea typeface="SF Pro Display" panose="00000500000000000000" pitchFamily="2" charset="0"/>
                <a:cs typeface="Arial" charset="0"/>
              </a:rPr>
              <a:t>over time to gain key insights.</a:t>
            </a:r>
          </a:p>
        </p:txBody>
      </p:sp>
    </p:spTree>
    <p:extLst>
      <p:ext uri="{BB962C8B-B14F-4D97-AF65-F5344CB8AC3E}">
        <p14:creationId xmlns:p14="http://schemas.microsoft.com/office/powerpoint/2010/main" val="377136178"/>
      </p:ext>
    </p:extLst>
  </p:cSld>
  <p:clrMapOvr>
    <a:masterClrMapping/>
  </p:clrMapOvr>
  <p:transition>
    <p:fade/>
  </p:transition>
</p:sld>
</file>

<file path=ppt/theme/theme1.xml><?xml version="1.0" encoding="utf-8"?>
<a:theme xmlns:a="http://schemas.openxmlformats.org/drawingml/2006/main" name="2_Office Theme">
  <a:themeElements>
    <a:clrScheme name="Lantronix">
      <a:dk1>
        <a:srgbClr val="000000"/>
      </a:dk1>
      <a:lt1>
        <a:srgbClr val="FFFFFF"/>
      </a:lt1>
      <a:dk2>
        <a:srgbClr val="36383B"/>
      </a:dk2>
      <a:lt2>
        <a:srgbClr val="EEECE1"/>
      </a:lt2>
      <a:accent1>
        <a:srgbClr val="104163"/>
      </a:accent1>
      <a:accent2>
        <a:srgbClr val="1DAA92"/>
      </a:accent2>
      <a:accent3>
        <a:srgbClr val="8D969C"/>
      </a:accent3>
      <a:accent4>
        <a:srgbClr val="94BF3E"/>
      </a:accent4>
      <a:accent5>
        <a:srgbClr val="FDC82F"/>
      </a:accent5>
      <a:accent6>
        <a:srgbClr val="F15B25"/>
      </a:accent6>
      <a:hlink>
        <a:srgbClr val="0000FF"/>
      </a:hlink>
      <a:folHlink>
        <a:srgbClr val="80008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antronix Colors">
      <a:dk1>
        <a:srgbClr val="36383B"/>
      </a:dk1>
      <a:lt1>
        <a:srgbClr val="FFFFFF"/>
      </a:lt1>
      <a:dk2>
        <a:srgbClr val="848991"/>
      </a:dk2>
      <a:lt2>
        <a:srgbClr val="FFFFFF"/>
      </a:lt2>
      <a:accent1>
        <a:srgbClr val="104163"/>
      </a:accent1>
      <a:accent2>
        <a:srgbClr val="1DAA92"/>
      </a:accent2>
      <a:accent3>
        <a:srgbClr val="8D969C"/>
      </a:accent3>
      <a:accent4>
        <a:srgbClr val="94BF3E"/>
      </a:accent4>
      <a:accent5>
        <a:srgbClr val="FDC82F"/>
      </a:accent5>
      <a:accent6>
        <a:srgbClr val="F15B25"/>
      </a:accent6>
      <a:hlink>
        <a:srgbClr val="0070C0"/>
      </a:hlink>
      <a:folHlink>
        <a:srgbClr val="800080"/>
      </a:folHlink>
    </a:clrScheme>
    <a:fontScheme name="Lantronix Font">
      <a:majorFont>
        <a:latin typeface="SF Pro Display"/>
        <a:ea typeface=""/>
        <a:cs typeface=""/>
      </a:majorFont>
      <a:minorFont>
        <a:latin typeface="SF Pro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Lantronix Colors">
      <a:dk1>
        <a:srgbClr val="36383B"/>
      </a:dk1>
      <a:lt1>
        <a:srgbClr val="FFFFFF"/>
      </a:lt1>
      <a:dk2>
        <a:srgbClr val="848991"/>
      </a:dk2>
      <a:lt2>
        <a:srgbClr val="FFFFFF"/>
      </a:lt2>
      <a:accent1>
        <a:srgbClr val="104163"/>
      </a:accent1>
      <a:accent2>
        <a:srgbClr val="1DAA92"/>
      </a:accent2>
      <a:accent3>
        <a:srgbClr val="8D969C"/>
      </a:accent3>
      <a:accent4>
        <a:srgbClr val="94BF3E"/>
      </a:accent4>
      <a:accent5>
        <a:srgbClr val="FDC82F"/>
      </a:accent5>
      <a:accent6>
        <a:srgbClr val="F15B25"/>
      </a:accent6>
      <a:hlink>
        <a:srgbClr val="0070C0"/>
      </a:hlink>
      <a:folHlink>
        <a:srgbClr val="800080"/>
      </a:folHlink>
    </a:clrScheme>
    <a:fontScheme name="Lantronix Font">
      <a:majorFont>
        <a:latin typeface="SF Pro Display"/>
        <a:ea typeface=""/>
        <a:cs typeface=""/>
      </a:majorFont>
      <a:minorFont>
        <a:latin typeface="SF Pro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Lantronix Colors">
      <a:dk1>
        <a:srgbClr val="36383B"/>
      </a:dk1>
      <a:lt1>
        <a:srgbClr val="FFFFFF"/>
      </a:lt1>
      <a:dk2>
        <a:srgbClr val="848991"/>
      </a:dk2>
      <a:lt2>
        <a:srgbClr val="FFFFFF"/>
      </a:lt2>
      <a:accent1>
        <a:srgbClr val="104163"/>
      </a:accent1>
      <a:accent2>
        <a:srgbClr val="1DAA92"/>
      </a:accent2>
      <a:accent3>
        <a:srgbClr val="8D969C"/>
      </a:accent3>
      <a:accent4>
        <a:srgbClr val="94BF3E"/>
      </a:accent4>
      <a:accent5>
        <a:srgbClr val="FDC82F"/>
      </a:accent5>
      <a:accent6>
        <a:srgbClr val="F15B25"/>
      </a:accent6>
      <a:hlink>
        <a:srgbClr val="0070C0"/>
      </a:hlink>
      <a:folHlink>
        <a:srgbClr val="800080"/>
      </a:folHlink>
    </a:clrScheme>
    <a:fontScheme name="Lantronix Font">
      <a:majorFont>
        <a:latin typeface="SF Pro Display"/>
        <a:ea typeface=""/>
        <a:cs typeface=""/>
      </a:majorFont>
      <a:minorFont>
        <a:latin typeface="SF Pro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0BA99D88A5324BB5CF20DFD4BEF14F" ma:contentTypeVersion="7" ma:contentTypeDescription="Create a new document." ma:contentTypeScope="" ma:versionID="238fef70519e7b1479fd7f21efd54395">
  <xsd:schema xmlns:xsd="http://www.w3.org/2001/XMLSchema" xmlns:xs="http://www.w3.org/2001/XMLSchema" xmlns:p="http://schemas.microsoft.com/office/2006/metadata/properties" xmlns:ns2="ede45811-1c0d-438b-a458-3d933c6dcd46" xmlns:ns3="98e5e95a-4b57-46ac-a46a-e68fbdee1d42" targetNamespace="http://schemas.microsoft.com/office/2006/metadata/properties" ma:root="true" ma:fieldsID="ffd622787967133d86f196558ce3e71e" ns2:_="" ns3:_="">
    <xsd:import namespace="ede45811-1c0d-438b-a458-3d933c6dcd46"/>
    <xsd:import namespace="98e5e95a-4b57-46ac-a46a-e68fbdee1d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e45811-1c0d-438b-a458-3d933c6dcd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e5e95a-4b57-46ac-a46a-e68fbdee1d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8e5e95a-4b57-46ac-a46a-e68fbdee1d42">
      <UserInfo>
        <DisplayName>Robert Wood</DisplayName>
        <AccountId>20</AccountId>
        <AccountType/>
      </UserInfo>
      <UserInfo>
        <DisplayName>Kelly Nguyen</DisplayName>
        <AccountId>365</AccountId>
        <AccountType/>
      </UserInfo>
    </SharedWithUsers>
  </documentManagement>
</p:properties>
</file>

<file path=customXml/itemProps1.xml><?xml version="1.0" encoding="utf-8"?>
<ds:datastoreItem xmlns:ds="http://schemas.openxmlformats.org/officeDocument/2006/customXml" ds:itemID="{D964381D-43C2-458A-A4AD-63486A44E41A}">
  <ds:schemaRefs>
    <ds:schemaRef ds:uri="http://schemas.microsoft.com/sharepoint/v3/contenttype/forms"/>
  </ds:schemaRefs>
</ds:datastoreItem>
</file>

<file path=customXml/itemProps2.xml><?xml version="1.0" encoding="utf-8"?>
<ds:datastoreItem xmlns:ds="http://schemas.openxmlformats.org/officeDocument/2006/customXml" ds:itemID="{42381102-C0F2-42DD-8C91-18D08EED4FF8}"/>
</file>

<file path=customXml/itemProps3.xml><?xml version="1.0" encoding="utf-8"?>
<ds:datastoreItem xmlns:ds="http://schemas.openxmlformats.org/officeDocument/2006/customXml" ds:itemID="{22A72961-C208-4EAD-A2AD-0EE984247C89}">
  <ds:schemaRefs>
    <ds:schemaRef ds:uri="http://schemas.microsoft.com/office/2006/metadata/properties"/>
    <ds:schemaRef ds:uri="http://schemas.microsoft.com/office/infopath/2007/PartnerControls"/>
    <ds:schemaRef ds:uri="c0608017-3fc8-4a4e-8acf-55bffa490f67"/>
  </ds:schemaRefs>
</ds:datastoreItem>
</file>

<file path=docProps/app.xml><?xml version="1.0" encoding="utf-8"?>
<Properties xmlns="http://schemas.openxmlformats.org/officeDocument/2006/extended-properties" xmlns:vt="http://schemas.openxmlformats.org/officeDocument/2006/docPropsVTypes">
  <TotalTime>406</TotalTime>
  <Words>2106</Words>
  <Application>Microsoft Office PowerPoint</Application>
  <PresentationFormat>Widescreen</PresentationFormat>
  <Paragraphs>401</Paragraphs>
  <Slides>25</Slides>
  <Notes>15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25</vt:i4>
      </vt:variant>
    </vt:vector>
  </HeadingPairs>
  <TitlesOfParts>
    <vt:vector size="34" baseType="lpstr">
      <vt:lpstr>Arial</vt:lpstr>
      <vt:lpstr>Calibri</vt:lpstr>
      <vt:lpstr>Segoe UI</vt:lpstr>
      <vt:lpstr>SF Pro Display</vt:lpstr>
      <vt:lpstr>Wingdings</vt:lpstr>
      <vt:lpstr>2_Office Theme</vt:lpstr>
      <vt:lpstr>Office Theme</vt:lpstr>
      <vt:lpstr>1_Office Theme</vt:lpstr>
      <vt:lpstr>3_Office Theme</vt:lpstr>
      <vt:lpstr>Lantronix</vt:lpstr>
      <vt:lpstr>IoT as a Concept</vt:lpstr>
      <vt:lpstr>Interlocking pieces defining an IoT Solution.</vt:lpstr>
      <vt:lpstr>An IoT Solution Applied</vt:lpstr>
      <vt:lpstr>Mobility Software and Services</vt:lpstr>
      <vt:lpstr> </vt:lpstr>
      <vt:lpstr>ConsoleFlow Management Platform</vt:lpstr>
      <vt:lpstr>Connectivity Services</vt:lpstr>
      <vt:lpstr>Cellular Management Platform</vt:lpstr>
      <vt:lpstr>Support Services</vt:lpstr>
      <vt:lpstr>Mobility Hardware</vt:lpstr>
      <vt:lpstr>Solutions Select the right IoT device matching your solution.</vt:lpstr>
      <vt:lpstr>Lantronix</vt:lpstr>
      <vt:lpstr>Markets and Verticals</vt:lpstr>
      <vt:lpstr>Enterprise Security</vt:lpstr>
      <vt:lpstr>A Ruggedized Industrial Router</vt:lpstr>
      <vt:lpstr>Enterprise Continuity of Service</vt:lpstr>
      <vt:lpstr>A Ruggedized Global Tracking Device</vt:lpstr>
      <vt:lpstr>Fleet and asset management </vt:lpstr>
      <vt:lpstr>A reliable Wi-Fi gateway</vt:lpstr>
      <vt:lpstr>Secure medical device connectivity</vt:lpstr>
      <vt:lpstr>Rugged metal device servers</vt:lpstr>
      <vt:lpstr>Digital Transformation</vt:lpstr>
      <vt:lpstr>The Lantronix Team</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Vishal Kakkad</dc:creator>
  <cp:lastModifiedBy>Robert Wood</cp:lastModifiedBy>
  <cp:revision>21</cp:revision>
  <cp:lastPrinted>2018-10-08T19:11:16Z</cp:lastPrinted>
  <dcterms:created xsi:type="dcterms:W3CDTF">2016-09-21T19:43:48Z</dcterms:created>
  <dcterms:modified xsi:type="dcterms:W3CDTF">2021-03-09T22:04:22Z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0x0101001F0BA99D88A5324BB5CF20DFD4BEF14F</vt:lpwstr>
  </property>
</Properties>
</file>