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4" r:id="rId4"/>
    <p:sldMasterId id="2147483648" r:id="rId5"/>
  </p:sldMasterIdLst>
  <p:notesMasterIdLst>
    <p:notesMasterId r:id="rId28"/>
  </p:notesMasterIdLst>
  <p:sldIdLst>
    <p:sldId id="2147471538" r:id="rId6"/>
    <p:sldId id="2147471531" r:id="rId7"/>
    <p:sldId id="2147471539" r:id="rId8"/>
    <p:sldId id="2147471516" r:id="rId9"/>
    <p:sldId id="2147471515" r:id="rId10"/>
    <p:sldId id="2147471522" r:id="rId11"/>
    <p:sldId id="2147470454" r:id="rId12"/>
    <p:sldId id="2147471528" r:id="rId13"/>
    <p:sldId id="2147470457" r:id="rId14"/>
    <p:sldId id="2147471541" r:id="rId15"/>
    <p:sldId id="2147471450" r:id="rId16"/>
    <p:sldId id="2147471519" r:id="rId17"/>
    <p:sldId id="262" r:id="rId18"/>
    <p:sldId id="259" r:id="rId19"/>
    <p:sldId id="2147471540" r:id="rId20"/>
    <p:sldId id="2147471542" r:id="rId21"/>
    <p:sldId id="2147471532" r:id="rId22"/>
    <p:sldId id="2147471533" r:id="rId23"/>
    <p:sldId id="2147471534" r:id="rId24"/>
    <p:sldId id="2147471535" r:id="rId25"/>
    <p:sldId id="2147471536" r:id="rId26"/>
    <p:sldId id="2147471537" r:id="rId27"/>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80" userDrawn="1">
          <p15:clr>
            <a:srgbClr val="A4A3A4"/>
          </p15:clr>
        </p15:guide>
        <p15:guide id="3" pos="240" userDrawn="1">
          <p15:clr>
            <a:srgbClr val="A4A3A4"/>
          </p15:clr>
        </p15:guide>
        <p15:guide id="4" pos="7440" userDrawn="1">
          <p15:clr>
            <a:srgbClr val="A4A3A4"/>
          </p15:clr>
        </p15:guide>
        <p15:guide id="5" pos="3760" userDrawn="1">
          <p15:clr>
            <a:srgbClr val="A4A3A4"/>
          </p15:clr>
        </p15:guide>
        <p15:guide id="6" pos="3923" userDrawn="1">
          <p15:clr>
            <a:srgbClr val="A4A3A4"/>
          </p15:clr>
        </p15:guide>
        <p15:guide id="7" orient="horz" pos="9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E66"/>
    <a:srgbClr val="76B7F3"/>
    <a:srgbClr val="244362"/>
    <a:srgbClr val="FF0000"/>
    <a:srgbClr val="47C3FF"/>
    <a:srgbClr val="F05B27"/>
    <a:srgbClr val="7595B3"/>
    <a:srgbClr val="FFFFFF"/>
    <a:srgbClr val="434343"/>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57FDD6-2CAB-4355-9326-7A218CE83A47}" v="38" dt="2026-04-02T18:24:09.964"/>
    <p1510:client id="{651C2AB0-5DB5-412F-BB05-832E6D08503B}" v="12" dt="2026-04-02T18:21:31.5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14" y="390"/>
      </p:cViewPr>
      <p:guideLst>
        <p:guide orient="horz" pos="1080"/>
        <p:guide pos="240"/>
        <p:guide pos="7440"/>
        <p:guide pos="3760"/>
        <p:guide pos="3923"/>
        <p:guide orient="horz" pos="91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037182852143479E-2"/>
          <c:y val="0.19143163073386579"/>
          <c:w val="0.95474059492563434"/>
          <c:h val="0.7136712331040288"/>
        </c:manualLayout>
      </c:layout>
      <c:barChart>
        <c:barDir val="col"/>
        <c:grouping val="stacked"/>
        <c:varyColors val="0"/>
        <c:ser>
          <c:idx val="0"/>
          <c:order val="0"/>
          <c:tx>
            <c:strRef>
              <c:f>Sheet1!$B$1</c:f>
              <c:strCache>
                <c:ptCount val="1"/>
                <c:pt idx="0">
                  <c:v>Software &amp; Services</c:v>
                </c:pt>
              </c:strCache>
            </c:strRef>
          </c:tx>
          <c:spPr>
            <a:solidFill>
              <a:schemeClr val="accent1"/>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4-C3F8-4D7A-A089-D37141584108}"/>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venir Next LT Pro" panose="020B05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Q3 FY25</c:v>
                </c:pt>
                <c:pt idx="1">
                  <c:v>Q4 FY25</c:v>
                </c:pt>
                <c:pt idx="2">
                  <c:v>Q1 FY26</c:v>
                </c:pt>
                <c:pt idx="3">
                  <c:v>Q2 FY26</c:v>
                </c:pt>
                <c:pt idx="4">
                  <c:v>Q3 FY26E</c:v>
                </c:pt>
              </c:strCache>
            </c:strRef>
          </c:cat>
          <c:val>
            <c:numRef>
              <c:f>Sheet1!$B$2:$B$6</c:f>
              <c:numCache>
                <c:formatCode>General</c:formatCode>
                <c:ptCount val="5"/>
                <c:pt idx="0">
                  <c:v>1.78</c:v>
                </c:pt>
                <c:pt idx="1">
                  <c:v>1.966</c:v>
                </c:pt>
                <c:pt idx="2">
                  <c:v>1.8680000000000001</c:v>
                </c:pt>
                <c:pt idx="3">
                  <c:v>2.6280000000000001</c:v>
                </c:pt>
                <c:pt idx="4">
                  <c:v>0</c:v>
                </c:pt>
              </c:numCache>
            </c:numRef>
          </c:val>
          <c:extLst>
            <c:ext xmlns:c16="http://schemas.microsoft.com/office/drawing/2014/chart" uri="{C3380CC4-5D6E-409C-BE32-E72D297353CC}">
              <c16:uniqueId val="{00000000-E6A2-4BDC-ABC0-DBE56D812E64}"/>
            </c:ext>
          </c:extLst>
        </c:ser>
        <c:ser>
          <c:idx val="1"/>
          <c:order val="1"/>
          <c:tx>
            <c:strRef>
              <c:f>Sheet1!$C$1</c:f>
              <c:strCache>
                <c:ptCount val="1"/>
                <c:pt idx="0">
                  <c:v>Embedded IoT Solutions</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venir Next LT Pro" panose="020B05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Q3 FY25</c:v>
                </c:pt>
                <c:pt idx="1">
                  <c:v>Q4 FY25</c:v>
                </c:pt>
                <c:pt idx="2">
                  <c:v>Q1 FY26</c:v>
                </c:pt>
                <c:pt idx="3">
                  <c:v>Q2 FY26</c:v>
                </c:pt>
                <c:pt idx="4">
                  <c:v>Q3 FY26E</c:v>
                </c:pt>
              </c:strCache>
            </c:strRef>
          </c:cat>
          <c:val>
            <c:numRef>
              <c:f>Sheet1!$C$2:$C$6</c:f>
              <c:numCache>
                <c:formatCode>General</c:formatCode>
                <c:ptCount val="5"/>
                <c:pt idx="0">
                  <c:v>11.99</c:v>
                </c:pt>
                <c:pt idx="1">
                  <c:v>10.218999999999999</c:v>
                </c:pt>
                <c:pt idx="2">
                  <c:v>11.467000000000001</c:v>
                </c:pt>
                <c:pt idx="3">
                  <c:v>13.865</c:v>
                </c:pt>
              </c:numCache>
            </c:numRef>
          </c:val>
          <c:extLst>
            <c:ext xmlns:c16="http://schemas.microsoft.com/office/drawing/2014/chart" uri="{C3380CC4-5D6E-409C-BE32-E72D297353CC}">
              <c16:uniqueId val="{00000001-E6A2-4BDC-ABC0-DBE56D812E64}"/>
            </c:ext>
          </c:extLst>
        </c:ser>
        <c:ser>
          <c:idx val="2"/>
          <c:order val="2"/>
          <c:tx>
            <c:strRef>
              <c:f>Sheet1!$D$1</c:f>
              <c:strCache>
                <c:ptCount val="1"/>
                <c:pt idx="0">
                  <c:v>IoT Systems Solutions</c:v>
                </c:pt>
              </c:strCache>
            </c:strRef>
          </c:tx>
          <c:spPr>
            <a:solidFill>
              <a:schemeClr val="accent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venir Next LT Pro" panose="020B05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Q3 FY25</c:v>
                </c:pt>
                <c:pt idx="1">
                  <c:v>Q4 FY25</c:v>
                </c:pt>
                <c:pt idx="2">
                  <c:v>Q1 FY26</c:v>
                </c:pt>
                <c:pt idx="3">
                  <c:v>Q2 FY26</c:v>
                </c:pt>
                <c:pt idx="4">
                  <c:v>Q3 FY26E</c:v>
                </c:pt>
              </c:strCache>
            </c:strRef>
          </c:cat>
          <c:val>
            <c:numRef>
              <c:f>Sheet1!$D$2:$D$6</c:f>
              <c:numCache>
                <c:formatCode>General</c:formatCode>
                <c:ptCount val="5"/>
                <c:pt idx="0">
                  <c:v>14.731</c:v>
                </c:pt>
                <c:pt idx="1">
                  <c:v>16.654</c:v>
                </c:pt>
                <c:pt idx="2">
                  <c:v>16.459</c:v>
                </c:pt>
                <c:pt idx="3">
                  <c:v>13.281000000000001</c:v>
                </c:pt>
              </c:numCache>
            </c:numRef>
          </c:val>
          <c:extLst>
            <c:ext xmlns:c16="http://schemas.microsoft.com/office/drawing/2014/chart" uri="{C3380CC4-5D6E-409C-BE32-E72D297353CC}">
              <c16:uniqueId val="{00000002-E6A2-4BDC-ABC0-DBE56D812E64}"/>
            </c:ext>
          </c:extLst>
        </c:ser>
        <c:ser>
          <c:idx val="3"/>
          <c:order val="3"/>
          <c:tx>
            <c:strRef>
              <c:f>Sheet1!$E$1</c:f>
              <c:strCache>
                <c:ptCount val="1"/>
                <c:pt idx="0">
                  <c:v>Total</c:v>
                </c:pt>
              </c:strCache>
            </c:strRef>
          </c:tx>
          <c:spPr>
            <a:noFill/>
            <a:ln>
              <a:noFill/>
            </a:ln>
            <a:effectLst/>
          </c:spPr>
          <c:invertIfNegative val="0"/>
          <c:dPt>
            <c:idx val="4"/>
            <c:invertIfNegative val="0"/>
            <c:bubble3D val="0"/>
            <c:spPr>
              <a:solidFill>
                <a:schemeClr val="accent5"/>
              </a:solidFill>
              <a:ln>
                <a:noFill/>
              </a:ln>
              <a:effectLst/>
            </c:spPr>
            <c:extLst>
              <c:ext xmlns:c16="http://schemas.microsoft.com/office/drawing/2014/chart" uri="{C3380CC4-5D6E-409C-BE32-E72D297353CC}">
                <c16:uniqueId val="{00000004-E6A2-4BDC-ABC0-DBE56D812E64}"/>
              </c:ext>
            </c:extLst>
          </c:dPt>
          <c:dLbls>
            <c:dLbl>
              <c:idx val="4"/>
              <c:delete val="1"/>
              <c:extLst>
                <c:ext xmlns:c15="http://schemas.microsoft.com/office/drawing/2012/chart" uri="{CE6537A1-D6FC-4f65-9D91-7224C49458BB}"/>
                <c:ext xmlns:c16="http://schemas.microsoft.com/office/drawing/2014/chart" uri="{C3380CC4-5D6E-409C-BE32-E72D297353CC}">
                  <c16:uniqueId val="{00000004-E6A2-4BDC-ABC0-DBE56D812E64}"/>
                </c:ext>
              </c:extLst>
            </c:dLbl>
            <c:numFmt formatCode="&quot;$&quot;#,##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venir Next LT Pro" panose="020B0504020202020204"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Q3 FY25</c:v>
                </c:pt>
                <c:pt idx="1">
                  <c:v>Q4 FY25</c:v>
                </c:pt>
                <c:pt idx="2">
                  <c:v>Q1 FY26</c:v>
                </c:pt>
                <c:pt idx="3">
                  <c:v>Q2 FY26</c:v>
                </c:pt>
                <c:pt idx="4">
                  <c:v>Q3 FY26E</c:v>
                </c:pt>
              </c:strCache>
            </c:strRef>
          </c:cat>
          <c:val>
            <c:numRef>
              <c:f>Sheet1!$E$2:$E$6</c:f>
              <c:numCache>
                <c:formatCode>_("$"* #,##0.0_);_("$"* \(#,##0.0\);_("$"* "-"??_);_(@_)</c:formatCode>
                <c:ptCount val="5"/>
                <c:pt idx="0">
                  <c:v>28.500999999999998</c:v>
                </c:pt>
                <c:pt idx="1">
                  <c:v>28.838999999999999</c:v>
                </c:pt>
                <c:pt idx="2">
                  <c:v>29.794</c:v>
                </c:pt>
                <c:pt idx="3">
                  <c:v>29.774000000000001</c:v>
                </c:pt>
                <c:pt idx="4">
                  <c:v>30.5</c:v>
                </c:pt>
              </c:numCache>
            </c:numRef>
          </c:val>
          <c:extLst>
            <c:ext xmlns:c16="http://schemas.microsoft.com/office/drawing/2014/chart" uri="{C3380CC4-5D6E-409C-BE32-E72D297353CC}">
              <c16:uniqueId val="{00000003-E6A2-4BDC-ABC0-DBE56D812E64}"/>
            </c:ext>
          </c:extLst>
        </c:ser>
        <c:dLbls>
          <c:showLegendKey val="0"/>
          <c:showVal val="0"/>
          <c:showCatName val="0"/>
          <c:showSerName val="0"/>
          <c:showPercent val="0"/>
          <c:showBubbleSize val="0"/>
        </c:dLbls>
        <c:gapWidth val="55"/>
        <c:overlap val="100"/>
        <c:axId val="130379535"/>
        <c:axId val="130382415"/>
      </c:barChart>
      <c:catAx>
        <c:axId val="1303795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venir Next LT Pro" panose="020B0504020202020204" pitchFamily="34" charset="0"/>
                <a:ea typeface="+mn-ea"/>
                <a:cs typeface="+mn-cs"/>
              </a:defRPr>
            </a:pPr>
            <a:endParaRPr lang="en-US"/>
          </a:p>
        </c:txPr>
        <c:crossAx val="130382415"/>
        <c:crosses val="autoZero"/>
        <c:auto val="1"/>
        <c:lblAlgn val="ctr"/>
        <c:lblOffset val="50"/>
        <c:noMultiLvlLbl val="0"/>
      </c:catAx>
      <c:valAx>
        <c:axId val="130382415"/>
        <c:scaling>
          <c:orientation val="minMax"/>
          <c:max val="34"/>
          <c:min val="0"/>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0379535"/>
        <c:crosses val="autoZero"/>
        <c:crossBetween val="between"/>
      </c:valAx>
      <c:spPr>
        <a:noFill/>
        <a:ln>
          <a:noFill/>
        </a:ln>
        <a:effectLst/>
      </c:spPr>
    </c:plotArea>
    <c:legend>
      <c:legendPos val="tr"/>
      <c:legendEntry>
        <c:idx val="0"/>
        <c:delete val="1"/>
      </c:legendEntry>
      <c:layout>
        <c:manualLayout>
          <c:xMode val="edge"/>
          <c:yMode val="edge"/>
          <c:x val="0"/>
          <c:y val="3.3275559625479643E-2"/>
          <c:w val="0.44985686789151347"/>
          <c:h val="0.1510064110038170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2"/>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504811898512628E-4"/>
          <c:y val="0.18588570412961924"/>
          <c:w val="0.98625161854768151"/>
          <c:h val="0.71104128483835383"/>
        </c:manualLayout>
      </c:layout>
      <c:barChart>
        <c:barDir val="col"/>
        <c:grouping val="clustered"/>
        <c:varyColors val="0"/>
        <c:ser>
          <c:idx val="0"/>
          <c:order val="0"/>
          <c:tx>
            <c:strRef>
              <c:f>Sheet1!$B$1</c:f>
              <c:strCache>
                <c:ptCount val="1"/>
                <c:pt idx="0">
                  <c:v>Non-GAAP Gross Margin</c:v>
                </c:pt>
              </c:strCache>
            </c:strRef>
          </c:tx>
          <c:spPr>
            <a:solidFill>
              <a:schemeClr val="accent1"/>
            </a:solidFill>
            <a:ln>
              <a:noFill/>
            </a:ln>
            <a:effectLst/>
          </c:spPr>
          <c:invertIfNegative val="0"/>
          <c:dPt>
            <c:idx val="4"/>
            <c:invertIfNegative val="0"/>
            <c:bubble3D val="0"/>
            <c:spPr>
              <a:solidFill>
                <a:schemeClr val="accent5"/>
              </a:solidFill>
              <a:ln>
                <a:noFill/>
              </a:ln>
              <a:effectLst/>
            </c:spPr>
            <c:extLst>
              <c:ext xmlns:c16="http://schemas.microsoft.com/office/drawing/2014/chart" uri="{C3380CC4-5D6E-409C-BE32-E72D297353CC}">
                <c16:uniqueId val="{00000008-B15A-49D1-9234-26B56B735943}"/>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venir Next LT Pro" panose="020B05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Q3 FY25</c:v>
                </c:pt>
                <c:pt idx="1">
                  <c:v>Q4 FY25</c:v>
                </c:pt>
                <c:pt idx="2">
                  <c:v>Q1 FY26</c:v>
                </c:pt>
                <c:pt idx="3">
                  <c:v>Q2 FY26</c:v>
                </c:pt>
                <c:pt idx="4">
                  <c:v>Q3 FY26E</c:v>
                </c:pt>
              </c:strCache>
            </c:strRef>
          </c:cat>
          <c:val>
            <c:numRef>
              <c:f>Sheet1!$B$2:$B$6</c:f>
              <c:numCache>
                <c:formatCode>0.0%</c:formatCode>
                <c:ptCount val="5"/>
                <c:pt idx="0">
                  <c:v>0.441</c:v>
                </c:pt>
                <c:pt idx="1">
                  <c:v>0.40600000000000003</c:v>
                </c:pt>
                <c:pt idx="2">
                  <c:v>0.45300000000000001</c:v>
                </c:pt>
                <c:pt idx="3">
                  <c:v>0.44</c:v>
                </c:pt>
                <c:pt idx="4">
                  <c:v>0.44</c:v>
                </c:pt>
              </c:numCache>
            </c:numRef>
          </c:val>
          <c:extLst>
            <c:ext xmlns:c16="http://schemas.microsoft.com/office/drawing/2014/chart" uri="{C3380CC4-5D6E-409C-BE32-E72D297353CC}">
              <c16:uniqueId val="{00000000-B15A-49D1-9234-26B56B735943}"/>
            </c:ext>
          </c:extLst>
        </c:ser>
        <c:dLbls>
          <c:showLegendKey val="0"/>
          <c:showVal val="0"/>
          <c:showCatName val="0"/>
          <c:showSerName val="0"/>
          <c:showPercent val="0"/>
          <c:showBubbleSize val="0"/>
        </c:dLbls>
        <c:gapWidth val="55"/>
        <c:overlap val="-50"/>
        <c:axId val="1647840496"/>
        <c:axId val="1647831856"/>
      </c:barChart>
      <c:lineChart>
        <c:grouping val="standard"/>
        <c:varyColors val="0"/>
        <c:ser>
          <c:idx val="1"/>
          <c:order val="1"/>
          <c:tx>
            <c:strRef>
              <c:f>Sheet1!$C$1</c:f>
              <c:strCache>
                <c:ptCount val="1"/>
                <c:pt idx="0">
                  <c:v>Non-GAAP EPS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venir Next LT Pro" panose="020B05040202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Q3 FY25</c:v>
                </c:pt>
                <c:pt idx="1">
                  <c:v>Q4 FY25</c:v>
                </c:pt>
                <c:pt idx="2">
                  <c:v>Q1 FY26</c:v>
                </c:pt>
                <c:pt idx="3">
                  <c:v>Q2 FY26</c:v>
                </c:pt>
                <c:pt idx="4">
                  <c:v>Q3 FY26E</c:v>
                </c:pt>
              </c:strCache>
            </c:strRef>
          </c:cat>
          <c:val>
            <c:numRef>
              <c:f>Sheet1!$C$2:$C$6</c:f>
              <c:numCache>
                <c:formatCode>_("$"* #,##0.00_);_("$"* \(#,##0.00\);_("$"* "-"??_);_(@_)</c:formatCode>
                <c:ptCount val="5"/>
                <c:pt idx="0">
                  <c:v>0.03</c:v>
                </c:pt>
                <c:pt idx="1">
                  <c:v>0.01</c:v>
                </c:pt>
                <c:pt idx="2">
                  <c:v>0.04</c:v>
                </c:pt>
                <c:pt idx="3">
                  <c:v>0.04</c:v>
                </c:pt>
                <c:pt idx="4">
                  <c:v>4.4999999999999998E-2</c:v>
                </c:pt>
              </c:numCache>
            </c:numRef>
          </c:val>
          <c:smooth val="0"/>
          <c:extLst>
            <c:ext xmlns:c16="http://schemas.microsoft.com/office/drawing/2014/chart" uri="{C3380CC4-5D6E-409C-BE32-E72D297353CC}">
              <c16:uniqueId val="{00000001-B15A-49D1-9234-26B56B735943}"/>
            </c:ext>
          </c:extLst>
        </c:ser>
        <c:dLbls>
          <c:showLegendKey val="0"/>
          <c:showVal val="0"/>
          <c:showCatName val="0"/>
          <c:showSerName val="0"/>
          <c:showPercent val="0"/>
          <c:showBubbleSize val="0"/>
        </c:dLbls>
        <c:marker val="1"/>
        <c:smooth val="0"/>
        <c:axId val="1078903647"/>
        <c:axId val="1078899871"/>
      </c:lineChart>
      <c:catAx>
        <c:axId val="164784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75000"/>
                    <a:lumOff val="25000"/>
                  </a:schemeClr>
                </a:solidFill>
                <a:latin typeface="Avenir Next LT Pro" panose="020B0504020202020204" pitchFamily="34" charset="0"/>
                <a:ea typeface="+mn-ea"/>
                <a:cs typeface="+mn-cs"/>
              </a:defRPr>
            </a:pPr>
            <a:endParaRPr lang="en-US"/>
          </a:p>
        </c:txPr>
        <c:crossAx val="1647831856"/>
        <c:crosses val="autoZero"/>
        <c:auto val="1"/>
        <c:lblAlgn val="ctr"/>
        <c:lblOffset val="100"/>
        <c:noMultiLvlLbl val="0"/>
      </c:catAx>
      <c:valAx>
        <c:axId val="1647831856"/>
        <c:scaling>
          <c:orientation val="minMax"/>
          <c:max val="0.5"/>
        </c:scaling>
        <c:delete val="0"/>
        <c:axPos val="l"/>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47840496"/>
        <c:crosses val="autoZero"/>
        <c:crossBetween val="between"/>
      </c:valAx>
      <c:valAx>
        <c:axId val="1078899871"/>
        <c:scaling>
          <c:orientation val="minMax"/>
          <c:max val="0.1"/>
        </c:scaling>
        <c:delete val="0"/>
        <c:axPos val="r"/>
        <c:numFmt formatCode="_(&quot;$&quot;* #,##0.00_);_(&quot;$&quot;* \(#,##0.00\);_(&quot;$&quot;* &quot;-&quot;??_);_(@_)"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78903647"/>
        <c:crosses val="max"/>
        <c:crossBetween val="between"/>
      </c:valAx>
      <c:catAx>
        <c:axId val="1078903647"/>
        <c:scaling>
          <c:orientation val="minMax"/>
        </c:scaling>
        <c:delete val="1"/>
        <c:axPos val="b"/>
        <c:numFmt formatCode="General" sourceLinked="1"/>
        <c:majorTickMark val="out"/>
        <c:minorTickMark val="none"/>
        <c:tickLblPos val="nextTo"/>
        <c:crossAx val="1078899871"/>
        <c:crosses val="autoZero"/>
        <c:auto val="1"/>
        <c:lblAlgn val="ctr"/>
        <c:lblOffset val="100"/>
        <c:noMultiLvlLbl val="0"/>
      </c:catAx>
      <c:spPr>
        <a:noFill/>
        <a:ln>
          <a:noFill/>
        </a:ln>
        <a:effectLst/>
      </c:spPr>
    </c:plotArea>
    <c:legend>
      <c:legendPos val="tr"/>
      <c:layout>
        <c:manualLayout>
          <c:xMode val="edge"/>
          <c:yMode val="edge"/>
          <c:x val="1.3333333333333334E-2"/>
          <c:y val="3.0502596323356342E-2"/>
          <c:w val="0.41926701662292215"/>
          <c:h val="0.1210060048847822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venir Next LT Pro" panose="020B0504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accent4"/>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3407"/>
          </a:xfrm>
          <a:prstGeom prst="rect">
            <a:avLst/>
          </a:prstGeom>
        </p:spPr>
        <p:txBody>
          <a:bodyPr vert="horz" lIns="92816" tIns="46408" rIns="92816" bIns="46408" rtlCol="0"/>
          <a:lstStyle>
            <a:lvl1pPr algn="l">
              <a:defRPr sz="1200"/>
            </a:lvl1pPr>
          </a:lstStyle>
          <a:p>
            <a:endParaRPr lang="en-US"/>
          </a:p>
        </p:txBody>
      </p:sp>
      <p:sp>
        <p:nvSpPr>
          <p:cNvPr id="3" name="Date Placeholder 2"/>
          <p:cNvSpPr>
            <a:spLocks noGrp="1"/>
          </p:cNvSpPr>
          <p:nvPr>
            <p:ph type="dt" idx="1"/>
          </p:nvPr>
        </p:nvSpPr>
        <p:spPr>
          <a:xfrm>
            <a:off x="3970938" y="1"/>
            <a:ext cx="3037840" cy="463407"/>
          </a:xfrm>
          <a:prstGeom prst="rect">
            <a:avLst/>
          </a:prstGeom>
        </p:spPr>
        <p:txBody>
          <a:bodyPr vert="horz" lIns="92816" tIns="46408" rIns="92816" bIns="46408" rtlCol="0"/>
          <a:lstStyle>
            <a:lvl1pPr algn="r">
              <a:defRPr sz="1200"/>
            </a:lvl1pPr>
          </a:lstStyle>
          <a:p>
            <a:fld id="{277A0AA2-9945-447B-B045-CF99BEFED05E}" type="datetimeFigureOut">
              <a:rPr lang="en-US" smtClean="0"/>
              <a:t>4/2/2026</a:t>
            </a:fld>
            <a:endParaRPr lang="en-US"/>
          </a:p>
        </p:txBody>
      </p:sp>
      <p:sp>
        <p:nvSpPr>
          <p:cNvPr id="4" name="Slide Image Placeholder 3"/>
          <p:cNvSpPr>
            <a:spLocks noGrp="1" noRot="1" noChangeAspect="1"/>
          </p:cNvSpPr>
          <p:nvPr>
            <p:ph type="sldImg" idx="2"/>
          </p:nvPr>
        </p:nvSpPr>
        <p:spPr>
          <a:xfrm>
            <a:off x="735013" y="1154113"/>
            <a:ext cx="5540375" cy="3117850"/>
          </a:xfrm>
          <a:prstGeom prst="rect">
            <a:avLst/>
          </a:prstGeom>
          <a:noFill/>
          <a:ln w="12700">
            <a:solidFill>
              <a:prstClr val="black"/>
            </a:solidFill>
          </a:ln>
        </p:spPr>
        <p:txBody>
          <a:bodyPr vert="horz" lIns="92816" tIns="46408" rIns="92816" bIns="46408"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16" tIns="46408" rIns="92816" bIns="464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0"/>
            <a:ext cx="3037840" cy="463406"/>
          </a:xfrm>
          <a:prstGeom prst="rect">
            <a:avLst/>
          </a:prstGeom>
        </p:spPr>
        <p:txBody>
          <a:bodyPr vert="horz" lIns="92816" tIns="46408" rIns="92816" bIns="4640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70"/>
            <a:ext cx="3037840" cy="463406"/>
          </a:xfrm>
          <a:prstGeom prst="rect">
            <a:avLst/>
          </a:prstGeom>
        </p:spPr>
        <p:txBody>
          <a:bodyPr vert="horz" lIns="92816" tIns="46408" rIns="92816" bIns="46408" rtlCol="0" anchor="b"/>
          <a:lstStyle>
            <a:lvl1pPr algn="r">
              <a:defRPr sz="1200"/>
            </a:lvl1pPr>
          </a:lstStyle>
          <a:p>
            <a:fld id="{4C9B8FE2-A797-42DC-A256-E11BFFEE9487}" type="slidenum">
              <a:rPr lang="en-US" smtClean="0"/>
              <a:t>‹#›</a:t>
            </a:fld>
            <a:endParaRPr lang="en-US"/>
          </a:p>
        </p:txBody>
      </p:sp>
    </p:spTree>
    <p:extLst>
      <p:ext uri="{BB962C8B-B14F-4D97-AF65-F5344CB8AC3E}">
        <p14:creationId xmlns:p14="http://schemas.microsoft.com/office/powerpoint/2010/main" val="1084268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3536F2-51ED-4A29-9626-A5D9452F08C9}" type="slidenum">
              <a:rPr lang="id-ID" smtClean="0"/>
              <a:t>1</a:t>
            </a:fld>
            <a:endParaRPr lang="id-ID"/>
          </a:p>
        </p:txBody>
      </p:sp>
    </p:spTree>
    <p:extLst>
      <p:ext uri="{BB962C8B-B14F-4D97-AF65-F5344CB8AC3E}">
        <p14:creationId xmlns:p14="http://schemas.microsoft.com/office/powerpoint/2010/main" val="3908024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7DD3B-0109-873D-A76D-752C6C09AD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858FFD-EC4F-D405-C152-6B2B20945D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EB86AD-D0E1-1703-F573-A12CC797BA4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59A46D5-333D-2285-7703-D0F593C92AD1}"/>
              </a:ext>
            </a:extLst>
          </p:cNvPr>
          <p:cNvSpPr>
            <a:spLocks noGrp="1"/>
          </p:cNvSpPr>
          <p:nvPr>
            <p:ph type="sldNum" sz="quarter" idx="5"/>
          </p:nvPr>
        </p:nvSpPr>
        <p:spPr/>
        <p:txBody>
          <a:bodyPr/>
          <a:lstStyle/>
          <a:p>
            <a:fld id="{4C9B8FE2-A797-42DC-A256-E11BFFEE9487}" type="slidenum">
              <a:rPr lang="en-US" smtClean="0"/>
              <a:t>3</a:t>
            </a:fld>
            <a:endParaRPr lang="en-US"/>
          </a:p>
        </p:txBody>
      </p:sp>
    </p:spTree>
    <p:extLst>
      <p:ext uri="{BB962C8B-B14F-4D97-AF65-F5344CB8AC3E}">
        <p14:creationId xmlns:p14="http://schemas.microsoft.com/office/powerpoint/2010/main" val="25175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A02DB-1170-B27D-AD22-BC5C89B582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CC51AC-CFB1-D7FB-0C02-98F9900230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3A1EA4-8A56-B452-E78C-C19ABB23CE0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B4DF9BA-8151-20FE-0384-A4EFB3CB8205}"/>
              </a:ext>
            </a:extLst>
          </p:cNvPr>
          <p:cNvSpPr>
            <a:spLocks noGrp="1"/>
          </p:cNvSpPr>
          <p:nvPr>
            <p:ph type="sldNum" sz="quarter" idx="5"/>
          </p:nvPr>
        </p:nvSpPr>
        <p:spPr/>
        <p:txBody>
          <a:bodyPr/>
          <a:lstStyle/>
          <a:p>
            <a:fld id="{4C9B8FE2-A797-42DC-A256-E11BFFEE9487}" type="slidenum">
              <a:rPr lang="en-US" smtClean="0"/>
              <a:t>5</a:t>
            </a:fld>
            <a:endParaRPr lang="en-US"/>
          </a:p>
        </p:txBody>
      </p:sp>
    </p:spTree>
    <p:extLst>
      <p:ext uri="{BB962C8B-B14F-4D97-AF65-F5344CB8AC3E}">
        <p14:creationId xmlns:p14="http://schemas.microsoft.com/office/powerpoint/2010/main" val="1779429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9B8FE2-A797-42DC-A256-E11BFFEE9487}" type="slidenum">
              <a:rPr lang="en-US" smtClean="0"/>
              <a:t>6</a:t>
            </a:fld>
            <a:endParaRPr lang="en-US"/>
          </a:p>
        </p:txBody>
      </p:sp>
    </p:spTree>
    <p:extLst>
      <p:ext uri="{BB962C8B-B14F-4D97-AF65-F5344CB8AC3E}">
        <p14:creationId xmlns:p14="http://schemas.microsoft.com/office/powerpoint/2010/main" val="1124025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66C00-48B5-E28F-567E-A3E5F4DE92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3D964E-A17B-0C27-6A53-5889605DF6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DF9D5C-D4BD-FF84-B3A0-7E8A18D5009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CDCD17E-49EE-2E01-D407-F0F9020E5D80}"/>
              </a:ext>
            </a:extLst>
          </p:cNvPr>
          <p:cNvSpPr>
            <a:spLocks noGrp="1"/>
          </p:cNvSpPr>
          <p:nvPr>
            <p:ph type="sldNum" sz="quarter" idx="5"/>
          </p:nvPr>
        </p:nvSpPr>
        <p:spPr/>
        <p:txBody>
          <a:bodyPr/>
          <a:lstStyle/>
          <a:p>
            <a:fld id="{4C9B8FE2-A797-42DC-A256-E11BFFEE9487}" type="slidenum">
              <a:rPr lang="en-US" smtClean="0"/>
              <a:t>8</a:t>
            </a:fld>
            <a:endParaRPr lang="en-US"/>
          </a:p>
        </p:txBody>
      </p:sp>
    </p:spTree>
    <p:extLst>
      <p:ext uri="{BB962C8B-B14F-4D97-AF65-F5344CB8AC3E}">
        <p14:creationId xmlns:p14="http://schemas.microsoft.com/office/powerpoint/2010/main" val="163561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9B8FE2-A797-42DC-A256-E11BFFEE9487}" type="slidenum">
              <a:rPr lang="en-US" smtClean="0"/>
              <a:t>13</a:t>
            </a:fld>
            <a:endParaRPr lang="en-US"/>
          </a:p>
        </p:txBody>
      </p:sp>
    </p:spTree>
    <p:extLst>
      <p:ext uri="{BB962C8B-B14F-4D97-AF65-F5344CB8AC3E}">
        <p14:creationId xmlns:p14="http://schemas.microsoft.com/office/powerpoint/2010/main" val="3053713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9B8FE2-A797-42DC-A256-E11BFFEE9487}" type="slidenum">
              <a:rPr lang="en-US" smtClean="0"/>
              <a:t>14</a:t>
            </a:fld>
            <a:endParaRPr lang="en-US"/>
          </a:p>
        </p:txBody>
      </p:sp>
    </p:spTree>
    <p:extLst>
      <p:ext uri="{BB962C8B-B14F-4D97-AF65-F5344CB8AC3E}">
        <p14:creationId xmlns:p14="http://schemas.microsoft.com/office/powerpoint/2010/main" val="803993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851">
              <a:defRPr/>
            </a:pPr>
            <a:endParaRPr lang="en-US" dirty="0">
              <a:latin typeface="Avenir Next LT Pro" panose="020B0504020202020204" pitchFamily="34" charset="0"/>
            </a:endParaRPr>
          </a:p>
        </p:txBody>
      </p:sp>
      <p:sp>
        <p:nvSpPr>
          <p:cNvPr id="4" name="Slide Number Placeholder 3"/>
          <p:cNvSpPr>
            <a:spLocks noGrp="1"/>
          </p:cNvSpPr>
          <p:nvPr>
            <p:ph type="sldNum" sz="quarter" idx="5"/>
          </p:nvPr>
        </p:nvSpPr>
        <p:spPr/>
        <p:txBody>
          <a:bodyPr/>
          <a:lstStyle/>
          <a:p>
            <a:fld id="{4C9B8FE2-A797-42DC-A256-E11BFFEE9487}" type="slidenum">
              <a:rPr lang="en-US" smtClean="0"/>
              <a:t>15</a:t>
            </a:fld>
            <a:endParaRPr lang="en-US"/>
          </a:p>
        </p:txBody>
      </p:sp>
    </p:spTree>
    <p:extLst>
      <p:ext uri="{BB962C8B-B14F-4D97-AF65-F5344CB8AC3E}">
        <p14:creationId xmlns:p14="http://schemas.microsoft.com/office/powerpoint/2010/main" val="2371862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5.svg"/><Relationship Id="rId5" Type="http://schemas.openxmlformats.org/officeDocument/2006/relationships/image" Target="../media/image14.svg"/><Relationship Id="rId4" Type="http://schemas.openxmlformats.org/officeDocument/2006/relationships/image" Target="../media/image5.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7AB63-3254-4657-AEA0-9A8FED8A31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FE3E25-483C-4E2D-B150-5319CE286A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903E23-BE80-46FD-A428-2229C28494C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404F08E-DFE1-484F-85C3-8B2F9A166822}"/>
              </a:ext>
            </a:extLst>
          </p:cNvPr>
          <p:cNvSpPr>
            <a:spLocks noGrp="1"/>
          </p:cNvSpPr>
          <p:nvPr>
            <p:ph type="ftr" sz="quarter" idx="11"/>
          </p:nvPr>
        </p:nvSpPr>
        <p:spPr/>
        <p:txBody>
          <a:bodyPr/>
          <a:lstStyle/>
          <a:p>
            <a:r>
              <a:rPr lang="en-US"/>
              <a:t>Strictly Private &amp; Confidential</a:t>
            </a:r>
          </a:p>
        </p:txBody>
      </p:sp>
      <p:sp>
        <p:nvSpPr>
          <p:cNvPr id="6" name="Slide Number Placeholder 5">
            <a:extLst>
              <a:ext uri="{FF2B5EF4-FFF2-40B4-BE49-F238E27FC236}">
                <a16:creationId xmlns:a16="http://schemas.microsoft.com/office/drawing/2014/main" id="{E450A963-A204-4EFF-84C6-9A08BEE5924E}"/>
              </a:ext>
            </a:extLst>
          </p:cNvPr>
          <p:cNvSpPr>
            <a:spLocks noGrp="1"/>
          </p:cNvSpPr>
          <p:nvPr>
            <p:ph type="sldNum" sz="quarter" idx="12"/>
          </p:nvPr>
        </p:nvSpPr>
        <p:spPr/>
        <p:txBody>
          <a:bodyPr/>
          <a:lstStyle/>
          <a:p>
            <a:fld id="{3B829181-4CF5-4287-91ED-483B21DEC50C}" type="slidenum">
              <a:rPr lang="en-US" smtClean="0"/>
              <a:t>‹#›</a:t>
            </a:fld>
            <a:endParaRPr lang="en-US"/>
          </a:p>
        </p:txBody>
      </p:sp>
    </p:spTree>
    <p:extLst>
      <p:ext uri="{BB962C8B-B14F-4D97-AF65-F5344CB8AC3E}">
        <p14:creationId xmlns:p14="http://schemas.microsoft.com/office/powerpoint/2010/main" val="8299393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CF650B1-4D91-4A32-9D6E-8BB81D934315}"/>
              </a:ext>
            </a:extLst>
          </p:cNvPr>
          <p:cNvSpPr/>
          <p:nvPr userDrawn="1"/>
        </p:nvSpPr>
        <p:spPr>
          <a:xfrm>
            <a:off x="0" y="0"/>
            <a:ext cx="12192000" cy="685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C2575E-31A2-4AE3-806C-A6F7AEA18A62}"/>
              </a:ext>
            </a:extLst>
          </p:cNvPr>
          <p:cNvSpPr>
            <a:spLocks noGrp="1"/>
          </p:cNvSpPr>
          <p:nvPr>
            <p:ph type="title"/>
          </p:nvPr>
        </p:nvSpPr>
        <p:spPr>
          <a:xfrm>
            <a:off x="1229360" y="2914638"/>
            <a:ext cx="4866640" cy="1569018"/>
          </a:xfrm>
        </p:spPr>
        <p:txBody>
          <a:bodyPr anchor="t" anchorCtr="0"/>
          <a:lstStyle>
            <a:lvl1pPr>
              <a:defRPr sz="4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44F35C99-1B5F-4FF0-8042-4600F0F2211A}"/>
              </a:ext>
            </a:extLst>
          </p:cNvPr>
          <p:cNvSpPr>
            <a:spLocks noGrp="1"/>
          </p:cNvSpPr>
          <p:nvPr>
            <p:ph type="body" idx="1"/>
          </p:nvPr>
        </p:nvSpPr>
        <p:spPr>
          <a:xfrm>
            <a:off x="1229360" y="4696143"/>
            <a:ext cx="4866640" cy="1500187"/>
          </a:xfrm>
        </p:spPr>
        <p:txBody>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6" name="Graphic 5">
            <a:extLst>
              <a:ext uri="{FF2B5EF4-FFF2-40B4-BE49-F238E27FC236}">
                <a16:creationId xmlns:a16="http://schemas.microsoft.com/office/drawing/2014/main" id="{77A5259E-E917-6EBA-B364-EBB778BBDD5C}"/>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10048942" y="308702"/>
            <a:ext cx="1819933" cy="293181"/>
          </a:xfrm>
          <a:prstGeom prst="rect">
            <a:avLst/>
          </a:prstGeom>
        </p:spPr>
      </p:pic>
      <p:sp>
        <p:nvSpPr>
          <p:cNvPr id="9" name="Oval 8">
            <a:extLst>
              <a:ext uri="{FF2B5EF4-FFF2-40B4-BE49-F238E27FC236}">
                <a16:creationId xmlns:a16="http://schemas.microsoft.com/office/drawing/2014/main" id="{19CB309F-D376-B194-AF31-7950922E3FB6}"/>
              </a:ext>
            </a:extLst>
          </p:cNvPr>
          <p:cNvSpPr/>
          <p:nvPr userDrawn="1"/>
        </p:nvSpPr>
        <p:spPr>
          <a:xfrm>
            <a:off x="396240" y="2841918"/>
            <a:ext cx="628706" cy="628704"/>
          </a:xfrm>
          <a:prstGeom prst="ellipse">
            <a:avLst/>
          </a:prstGeom>
          <a:no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2800" b="1">
              <a:solidFill>
                <a:schemeClr val="accent2"/>
              </a:solidFill>
              <a:latin typeface="Avenir Next LT Pro" panose="020B0504020202020204" pitchFamily="34" charset="0"/>
            </a:endParaRPr>
          </a:p>
        </p:txBody>
      </p:sp>
      <p:sp>
        <p:nvSpPr>
          <p:cNvPr id="10" name="Text Placeholder 5">
            <a:extLst>
              <a:ext uri="{FF2B5EF4-FFF2-40B4-BE49-F238E27FC236}">
                <a16:creationId xmlns:a16="http://schemas.microsoft.com/office/drawing/2014/main" id="{EBDB49D7-1D28-B69C-6EB6-59FD5E63C2D5}"/>
              </a:ext>
            </a:extLst>
          </p:cNvPr>
          <p:cNvSpPr>
            <a:spLocks noGrp="1"/>
          </p:cNvSpPr>
          <p:nvPr>
            <p:ph type="body" sz="quarter" idx="10" hasCustomPrompt="1"/>
          </p:nvPr>
        </p:nvSpPr>
        <p:spPr>
          <a:xfrm>
            <a:off x="453429" y="2899106"/>
            <a:ext cx="514328" cy="514328"/>
          </a:xfrm>
        </p:spPr>
        <p:txBody>
          <a:bodyPr anchor="ctr" anchorCtr="0"/>
          <a:lstStyle>
            <a:lvl1pPr marL="0" indent="0" algn="ctr">
              <a:buNone/>
              <a:defRPr sz="3200" b="1">
                <a:solidFill>
                  <a:schemeClr val="accent2"/>
                </a:solidFill>
              </a:defRPr>
            </a:lvl1pPr>
            <a:lvl2pPr marL="171450" indent="0">
              <a:buNone/>
              <a:defRPr/>
            </a:lvl2pPr>
            <a:lvl3pPr marL="341313" indent="0">
              <a:buNone/>
              <a:defRPr/>
            </a:lvl3pPr>
            <a:lvl4pPr marL="512762" indent="0">
              <a:buNone/>
              <a:defRPr/>
            </a:lvl4pPr>
            <a:lvl5pPr marL="688975" indent="0">
              <a:buNone/>
              <a:defRPr/>
            </a:lvl5pPr>
          </a:lstStyle>
          <a:p>
            <a:pPr lvl="0"/>
            <a:r>
              <a:rPr lang="en-US"/>
              <a:t>#</a:t>
            </a:r>
          </a:p>
        </p:txBody>
      </p:sp>
      <p:sp>
        <p:nvSpPr>
          <p:cNvPr id="4" name="Footer Placeholder 4">
            <a:extLst>
              <a:ext uri="{FF2B5EF4-FFF2-40B4-BE49-F238E27FC236}">
                <a16:creationId xmlns:a16="http://schemas.microsoft.com/office/drawing/2014/main" id="{504913C5-85EA-1468-DE08-B419BC11E57C}"/>
              </a:ext>
            </a:extLst>
          </p:cNvPr>
          <p:cNvSpPr>
            <a:spLocks noGrp="1"/>
          </p:cNvSpPr>
          <p:nvPr>
            <p:ph type="ftr" sz="quarter" idx="11"/>
          </p:nvPr>
        </p:nvSpPr>
        <p:spPr>
          <a:xfrm>
            <a:off x="10092266" y="6401118"/>
            <a:ext cx="1590859" cy="365125"/>
          </a:xfrm>
        </p:spPr>
        <p:txBody>
          <a:bodyPr/>
          <a:lstStyle>
            <a:lvl1pPr algn="r">
              <a:defRPr sz="850">
                <a:solidFill>
                  <a:schemeClr val="accent4"/>
                </a:solidFill>
                <a:latin typeface="Avenir Next LT Pro" panose="020B0504020202020204" pitchFamily="34" charset="0"/>
                <a:cs typeface="Gotham Book" pitchFamily="50" charset="0"/>
              </a:defRPr>
            </a:lvl1pPr>
          </a:lstStyle>
          <a:p>
            <a:r>
              <a:rPr lang="en-US"/>
              <a:t>Strictly Private &amp; Confidential</a:t>
            </a:r>
          </a:p>
        </p:txBody>
      </p:sp>
      <p:sp>
        <p:nvSpPr>
          <p:cNvPr id="8" name="Slide Number Placeholder 5">
            <a:extLst>
              <a:ext uri="{FF2B5EF4-FFF2-40B4-BE49-F238E27FC236}">
                <a16:creationId xmlns:a16="http://schemas.microsoft.com/office/drawing/2014/main" id="{855BC86B-974E-D32F-0A6C-34C0297F880C}"/>
              </a:ext>
            </a:extLst>
          </p:cNvPr>
          <p:cNvSpPr>
            <a:spLocks noGrp="1"/>
          </p:cNvSpPr>
          <p:nvPr>
            <p:ph type="sldNum" sz="quarter" idx="12"/>
          </p:nvPr>
        </p:nvSpPr>
        <p:spPr>
          <a:xfrm>
            <a:off x="11811000" y="6401118"/>
            <a:ext cx="323088" cy="365125"/>
          </a:xfrm>
        </p:spPr>
        <p:txBody>
          <a:bodyPr/>
          <a:lstStyle>
            <a:lvl1pPr algn="l">
              <a:defRPr sz="850" b="1">
                <a:solidFill>
                  <a:schemeClr val="bg1"/>
                </a:solidFill>
                <a:latin typeface="Avenir Next LT Pro" panose="020B0504020202020204" pitchFamily="34" charset="0"/>
                <a:cs typeface="Gotham Bold" pitchFamily="50" charset="0"/>
              </a:defRPr>
            </a:lvl1pPr>
          </a:lstStyle>
          <a:p>
            <a:fld id="{3B829181-4CF5-4287-91ED-483B21DEC50C}" type="slidenum">
              <a:rPr lang="en-US" smtClean="0"/>
              <a:pPr/>
              <a:t>‹#›</a:t>
            </a:fld>
            <a:endParaRPr lang="en-US"/>
          </a:p>
        </p:txBody>
      </p:sp>
      <p:pic>
        <p:nvPicPr>
          <p:cNvPr id="12" name="Graphic 11">
            <a:extLst>
              <a:ext uri="{FF2B5EF4-FFF2-40B4-BE49-F238E27FC236}">
                <a16:creationId xmlns:a16="http://schemas.microsoft.com/office/drawing/2014/main" id="{0BBE8B45-184D-D69F-4E80-3051083D25F4}"/>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4653" b="20510"/>
          <a:stretch/>
        </p:blipFill>
        <p:spPr>
          <a:xfrm flipH="1">
            <a:off x="5333335" y="2291784"/>
            <a:ext cx="6858663" cy="4566216"/>
          </a:xfrm>
          <a:prstGeom prst="rect">
            <a:avLst/>
          </a:prstGeom>
        </p:spPr>
      </p:pic>
    </p:spTree>
    <p:extLst>
      <p:ext uri="{BB962C8B-B14F-4D97-AF65-F5344CB8AC3E}">
        <p14:creationId xmlns:p14="http://schemas.microsoft.com/office/powerpoint/2010/main" val="6735500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F4CE821-F66E-6515-9A1E-D4D34A6F5F3C}"/>
              </a:ext>
            </a:extLst>
          </p:cNvPr>
          <p:cNvSpPr/>
          <p:nvPr userDrawn="1"/>
        </p:nvSpPr>
        <p:spPr>
          <a:xfrm>
            <a:off x="0" y="0"/>
            <a:ext cx="121920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Graphic 19">
            <a:extLst>
              <a:ext uri="{FF2B5EF4-FFF2-40B4-BE49-F238E27FC236}">
                <a16:creationId xmlns:a16="http://schemas.microsoft.com/office/drawing/2014/main" id="{3B0D77DE-6BE6-8272-BFBE-6AB9B6C4CFF0}"/>
              </a:ext>
            </a:extLst>
          </p:cNvPr>
          <p:cNvSpPr/>
          <p:nvPr/>
        </p:nvSpPr>
        <p:spPr>
          <a:xfrm>
            <a:off x="2765321" y="-1"/>
            <a:ext cx="9426679" cy="6857999"/>
          </a:xfrm>
          <a:custGeom>
            <a:avLst/>
            <a:gdLst>
              <a:gd name="connsiteX0" fmla="*/ 8484013 w 8484012"/>
              <a:gd name="connsiteY0" fmla="*/ 0 h 6172200"/>
              <a:gd name="connsiteX1" fmla="*/ 3810 w 8484012"/>
              <a:gd name="connsiteY1" fmla="*/ 0 h 6172200"/>
              <a:gd name="connsiteX2" fmla="*/ 1914144 w 8484012"/>
              <a:gd name="connsiteY2" fmla="*/ 3083052 h 6172200"/>
              <a:gd name="connsiteX3" fmla="*/ 0 w 8484012"/>
              <a:gd name="connsiteY3" fmla="*/ 6172200 h 6172200"/>
              <a:gd name="connsiteX4" fmla="*/ 8484013 w 8484012"/>
              <a:gd name="connsiteY4" fmla="*/ 6172200 h 6172200"/>
              <a:gd name="connsiteX5" fmla="*/ 8484013 w 8484012"/>
              <a:gd name="connsiteY5"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84012" h="6172200">
                <a:moveTo>
                  <a:pt x="8484013" y="0"/>
                </a:moveTo>
                <a:lnTo>
                  <a:pt x="3810" y="0"/>
                </a:lnTo>
                <a:lnTo>
                  <a:pt x="1914144" y="3083052"/>
                </a:lnTo>
                <a:lnTo>
                  <a:pt x="0" y="6172200"/>
                </a:lnTo>
                <a:lnTo>
                  <a:pt x="8484013" y="6172200"/>
                </a:lnTo>
                <a:lnTo>
                  <a:pt x="8484013" y="0"/>
                </a:lnTo>
                <a:close/>
              </a:path>
            </a:pathLst>
          </a:custGeom>
          <a:solidFill>
            <a:srgbClr val="1C3E66"/>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A8C2575E-31A2-4AE3-806C-A6F7AEA18A62}"/>
              </a:ext>
            </a:extLst>
          </p:cNvPr>
          <p:cNvSpPr>
            <a:spLocks noGrp="1"/>
          </p:cNvSpPr>
          <p:nvPr>
            <p:ph type="title"/>
          </p:nvPr>
        </p:nvSpPr>
        <p:spPr>
          <a:xfrm>
            <a:off x="6959600" y="3181350"/>
            <a:ext cx="4864100" cy="866775"/>
          </a:xfrm>
        </p:spPr>
        <p:txBody>
          <a:bodyPr anchor="t" anchorCtr="0"/>
          <a:lstStyle>
            <a:lvl1pPr>
              <a:defRPr sz="4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44F35C99-1B5F-4FF0-8042-4600F0F2211A}"/>
              </a:ext>
            </a:extLst>
          </p:cNvPr>
          <p:cNvSpPr>
            <a:spLocks noGrp="1"/>
          </p:cNvSpPr>
          <p:nvPr>
            <p:ph type="body" idx="1"/>
          </p:nvPr>
        </p:nvSpPr>
        <p:spPr>
          <a:xfrm>
            <a:off x="6959600" y="4406583"/>
            <a:ext cx="4864100" cy="1500187"/>
          </a:xfrm>
        </p:spPr>
        <p:txBody>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22" name="Graphic 21">
            <a:extLst>
              <a:ext uri="{FF2B5EF4-FFF2-40B4-BE49-F238E27FC236}">
                <a16:creationId xmlns:a16="http://schemas.microsoft.com/office/drawing/2014/main" id="{E49AAB60-8D5E-EA97-7501-80F8D36A2878}"/>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10394550" y="308703"/>
            <a:ext cx="1437617" cy="231592"/>
          </a:xfrm>
          <a:prstGeom prst="rect">
            <a:avLst/>
          </a:prstGeom>
        </p:spPr>
      </p:pic>
      <p:sp>
        <p:nvSpPr>
          <p:cNvPr id="4" name="Oval 3">
            <a:extLst>
              <a:ext uri="{FF2B5EF4-FFF2-40B4-BE49-F238E27FC236}">
                <a16:creationId xmlns:a16="http://schemas.microsoft.com/office/drawing/2014/main" id="{A8DB1C06-6CE1-FF0A-8535-10225FFDC91D}"/>
              </a:ext>
            </a:extLst>
          </p:cNvPr>
          <p:cNvSpPr/>
          <p:nvPr userDrawn="1"/>
        </p:nvSpPr>
        <p:spPr>
          <a:xfrm>
            <a:off x="6116320" y="3116238"/>
            <a:ext cx="628706" cy="628704"/>
          </a:xfrm>
          <a:prstGeom prst="ellipse">
            <a:avLst/>
          </a:prstGeom>
          <a:no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2800" b="1">
              <a:solidFill>
                <a:schemeClr val="accent2"/>
              </a:solidFill>
              <a:latin typeface="Avenir Next LT Pro" panose="020B0504020202020204" pitchFamily="34" charset="0"/>
            </a:endParaRPr>
          </a:p>
        </p:txBody>
      </p:sp>
      <p:sp>
        <p:nvSpPr>
          <p:cNvPr id="6" name="Text Placeholder 5">
            <a:extLst>
              <a:ext uri="{FF2B5EF4-FFF2-40B4-BE49-F238E27FC236}">
                <a16:creationId xmlns:a16="http://schemas.microsoft.com/office/drawing/2014/main" id="{617A3C31-AB0E-227D-C5E7-13878511D98D}"/>
              </a:ext>
            </a:extLst>
          </p:cNvPr>
          <p:cNvSpPr>
            <a:spLocks noGrp="1"/>
          </p:cNvSpPr>
          <p:nvPr>
            <p:ph type="body" sz="quarter" idx="10" hasCustomPrompt="1"/>
          </p:nvPr>
        </p:nvSpPr>
        <p:spPr>
          <a:xfrm>
            <a:off x="6173509" y="3173426"/>
            <a:ext cx="514328" cy="514328"/>
          </a:xfrm>
        </p:spPr>
        <p:txBody>
          <a:bodyPr anchor="ctr" anchorCtr="0"/>
          <a:lstStyle>
            <a:lvl1pPr marL="0" indent="0" algn="ctr">
              <a:buNone/>
              <a:defRPr sz="3200" b="1">
                <a:solidFill>
                  <a:schemeClr val="accent2"/>
                </a:solidFill>
              </a:defRPr>
            </a:lvl1pPr>
            <a:lvl2pPr marL="171450" indent="0">
              <a:buNone/>
              <a:defRPr/>
            </a:lvl2pPr>
            <a:lvl3pPr marL="341313" indent="0">
              <a:buNone/>
              <a:defRPr/>
            </a:lvl3pPr>
            <a:lvl4pPr marL="512762" indent="0">
              <a:buNone/>
              <a:defRPr/>
            </a:lvl4pPr>
            <a:lvl5pPr marL="688975" indent="0">
              <a:buNone/>
              <a:defRPr/>
            </a:lvl5pPr>
          </a:lstStyle>
          <a:p>
            <a:pPr lvl="0"/>
            <a:r>
              <a:rPr lang="en-US"/>
              <a:t>#</a:t>
            </a:r>
          </a:p>
        </p:txBody>
      </p:sp>
      <p:sp>
        <p:nvSpPr>
          <p:cNvPr id="7" name="Footer Placeholder 4">
            <a:extLst>
              <a:ext uri="{FF2B5EF4-FFF2-40B4-BE49-F238E27FC236}">
                <a16:creationId xmlns:a16="http://schemas.microsoft.com/office/drawing/2014/main" id="{D0084D1B-44EA-85BB-6F38-899FE33285E1}"/>
              </a:ext>
            </a:extLst>
          </p:cNvPr>
          <p:cNvSpPr>
            <a:spLocks noGrp="1"/>
          </p:cNvSpPr>
          <p:nvPr>
            <p:ph type="ftr" sz="quarter" idx="11"/>
          </p:nvPr>
        </p:nvSpPr>
        <p:spPr>
          <a:xfrm>
            <a:off x="10092266" y="6401118"/>
            <a:ext cx="1590859" cy="365125"/>
          </a:xfrm>
        </p:spPr>
        <p:txBody>
          <a:bodyPr/>
          <a:lstStyle>
            <a:lvl1pPr algn="r">
              <a:defRPr sz="850">
                <a:solidFill>
                  <a:schemeClr val="accent4"/>
                </a:solidFill>
                <a:latin typeface="Avenir Next LT Pro" panose="020B0504020202020204" pitchFamily="34" charset="0"/>
                <a:cs typeface="Gotham Book" pitchFamily="50" charset="0"/>
              </a:defRPr>
            </a:lvl1pPr>
          </a:lstStyle>
          <a:p>
            <a:r>
              <a:rPr lang="en-US"/>
              <a:t>Strictly Private &amp; Confidential</a:t>
            </a:r>
          </a:p>
        </p:txBody>
      </p:sp>
      <p:sp>
        <p:nvSpPr>
          <p:cNvPr id="8" name="Slide Number Placeholder 5">
            <a:extLst>
              <a:ext uri="{FF2B5EF4-FFF2-40B4-BE49-F238E27FC236}">
                <a16:creationId xmlns:a16="http://schemas.microsoft.com/office/drawing/2014/main" id="{F40D729D-6085-A7C3-40D7-9D97C42E4F23}"/>
              </a:ext>
            </a:extLst>
          </p:cNvPr>
          <p:cNvSpPr>
            <a:spLocks noGrp="1"/>
          </p:cNvSpPr>
          <p:nvPr>
            <p:ph type="sldNum" sz="quarter" idx="12"/>
          </p:nvPr>
        </p:nvSpPr>
        <p:spPr>
          <a:xfrm>
            <a:off x="11811000" y="6401118"/>
            <a:ext cx="323088" cy="365125"/>
          </a:xfrm>
        </p:spPr>
        <p:txBody>
          <a:bodyPr/>
          <a:lstStyle>
            <a:lvl1pPr algn="l">
              <a:defRPr sz="850" b="1">
                <a:solidFill>
                  <a:schemeClr val="accent2"/>
                </a:solidFill>
                <a:latin typeface="Avenir Next LT Pro" panose="020B0504020202020204" pitchFamily="34" charset="0"/>
                <a:cs typeface="Gotham Bold" pitchFamily="50" charset="0"/>
              </a:defRPr>
            </a:lvl1pPr>
          </a:lstStyle>
          <a:p>
            <a:fld id="{3B829181-4CF5-4287-91ED-483B21DEC50C}" type="slidenum">
              <a:rPr lang="en-US" smtClean="0"/>
              <a:pPr/>
              <a:t>‹#›</a:t>
            </a:fld>
            <a:endParaRPr lang="en-US"/>
          </a:p>
        </p:txBody>
      </p:sp>
      <p:pic>
        <p:nvPicPr>
          <p:cNvPr id="10" name="Picture 9">
            <a:extLst>
              <a:ext uri="{FF2B5EF4-FFF2-40B4-BE49-F238E27FC236}">
                <a16:creationId xmlns:a16="http://schemas.microsoft.com/office/drawing/2014/main" id="{5F793169-DD45-0050-93B4-4BB8B2805F09}"/>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841729"/>
            <a:ext cx="5370653" cy="5174542"/>
          </a:xfrm>
          <a:prstGeom prst="rect">
            <a:avLst/>
          </a:prstGeom>
        </p:spPr>
      </p:pic>
    </p:spTree>
    <p:extLst>
      <p:ext uri="{BB962C8B-B14F-4D97-AF65-F5344CB8AC3E}">
        <p14:creationId xmlns:p14="http://schemas.microsoft.com/office/powerpoint/2010/main" val="28616235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F4CE821-F66E-6515-9A1E-D4D34A6F5F3C}"/>
              </a:ext>
            </a:extLst>
          </p:cNvPr>
          <p:cNvSpPr/>
          <p:nvPr userDrawn="1"/>
        </p:nvSpPr>
        <p:spPr>
          <a:xfrm>
            <a:off x="0" y="-15548"/>
            <a:ext cx="12192000" cy="6873547"/>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raphic 19">
            <a:extLst>
              <a:ext uri="{FF2B5EF4-FFF2-40B4-BE49-F238E27FC236}">
                <a16:creationId xmlns:a16="http://schemas.microsoft.com/office/drawing/2014/main" id="{F4B86267-2801-0DC1-A623-FB724D9A6F15}"/>
              </a:ext>
            </a:extLst>
          </p:cNvPr>
          <p:cNvSpPr/>
          <p:nvPr userDrawn="1"/>
        </p:nvSpPr>
        <p:spPr>
          <a:xfrm rot="10800000" flipH="1">
            <a:off x="5403088" y="-15549"/>
            <a:ext cx="6731000" cy="6873547"/>
          </a:xfrm>
          <a:custGeom>
            <a:avLst/>
            <a:gdLst>
              <a:gd name="connsiteX0" fmla="*/ 8484013 w 8484012"/>
              <a:gd name="connsiteY0" fmla="*/ 0 h 6172200"/>
              <a:gd name="connsiteX1" fmla="*/ 3810 w 8484012"/>
              <a:gd name="connsiteY1" fmla="*/ 0 h 6172200"/>
              <a:gd name="connsiteX2" fmla="*/ 1914144 w 8484012"/>
              <a:gd name="connsiteY2" fmla="*/ 3083052 h 6172200"/>
              <a:gd name="connsiteX3" fmla="*/ 0 w 8484012"/>
              <a:gd name="connsiteY3" fmla="*/ 6172200 h 6172200"/>
              <a:gd name="connsiteX4" fmla="*/ 8484013 w 8484012"/>
              <a:gd name="connsiteY4" fmla="*/ 6172200 h 6172200"/>
              <a:gd name="connsiteX5" fmla="*/ 8484013 w 8484012"/>
              <a:gd name="connsiteY5"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84012" h="6172200">
                <a:moveTo>
                  <a:pt x="8484013" y="0"/>
                </a:moveTo>
                <a:lnTo>
                  <a:pt x="3810" y="0"/>
                </a:lnTo>
                <a:lnTo>
                  <a:pt x="1914144" y="3083052"/>
                </a:lnTo>
                <a:lnTo>
                  <a:pt x="0" y="6172200"/>
                </a:lnTo>
                <a:lnTo>
                  <a:pt x="8484013" y="6172200"/>
                </a:lnTo>
                <a:lnTo>
                  <a:pt x="8484013" y="0"/>
                </a:lnTo>
                <a:close/>
              </a:path>
            </a:pathLst>
          </a:custGeom>
          <a:solidFill>
            <a:schemeClr val="accent3"/>
          </a:solidFill>
          <a:ln w="9525" cap="flat">
            <a:noFill/>
            <a:prstDash val="solid"/>
            <a:miter/>
          </a:ln>
        </p:spPr>
        <p:txBody>
          <a:bodyPr rtlCol="0" anchor="ctr"/>
          <a:lstStyle/>
          <a:p>
            <a:endParaRPr lang="en-US"/>
          </a:p>
        </p:txBody>
      </p:sp>
      <p:sp>
        <p:nvSpPr>
          <p:cNvPr id="21" name="Graphic 19">
            <a:extLst>
              <a:ext uri="{FF2B5EF4-FFF2-40B4-BE49-F238E27FC236}">
                <a16:creationId xmlns:a16="http://schemas.microsoft.com/office/drawing/2014/main" id="{3B0D77DE-6BE6-8272-BFBE-6AB9B6C4CFF0}"/>
              </a:ext>
            </a:extLst>
          </p:cNvPr>
          <p:cNvSpPr/>
          <p:nvPr userDrawn="1"/>
        </p:nvSpPr>
        <p:spPr>
          <a:xfrm>
            <a:off x="5461001" y="-15547"/>
            <a:ext cx="6731000" cy="6873547"/>
          </a:xfrm>
          <a:custGeom>
            <a:avLst/>
            <a:gdLst>
              <a:gd name="connsiteX0" fmla="*/ 8484013 w 8484012"/>
              <a:gd name="connsiteY0" fmla="*/ 0 h 6172200"/>
              <a:gd name="connsiteX1" fmla="*/ 3810 w 8484012"/>
              <a:gd name="connsiteY1" fmla="*/ 0 h 6172200"/>
              <a:gd name="connsiteX2" fmla="*/ 1914144 w 8484012"/>
              <a:gd name="connsiteY2" fmla="*/ 3083052 h 6172200"/>
              <a:gd name="connsiteX3" fmla="*/ 0 w 8484012"/>
              <a:gd name="connsiteY3" fmla="*/ 6172200 h 6172200"/>
              <a:gd name="connsiteX4" fmla="*/ 8484013 w 8484012"/>
              <a:gd name="connsiteY4" fmla="*/ 6172200 h 6172200"/>
              <a:gd name="connsiteX5" fmla="*/ 8484013 w 8484012"/>
              <a:gd name="connsiteY5"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84012" h="6172200">
                <a:moveTo>
                  <a:pt x="8484013" y="0"/>
                </a:moveTo>
                <a:lnTo>
                  <a:pt x="3810" y="0"/>
                </a:lnTo>
                <a:lnTo>
                  <a:pt x="1914144" y="3083052"/>
                </a:lnTo>
                <a:lnTo>
                  <a:pt x="0" y="6172200"/>
                </a:lnTo>
                <a:lnTo>
                  <a:pt x="8484013" y="6172200"/>
                </a:lnTo>
                <a:lnTo>
                  <a:pt x="8484013" y="0"/>
                </a:lnTo>
                <a:close/>
              </a:path>
            </a:pathLst>
          </a:custGeom>
          <a:blipFill dpi="0" rotWithShape="1">
            <a:blip r:embed="rId2" cstate="email">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a:ext>
              </a:extLst>
            </a:blip>
            <a:srcRect/>
            <a:stretch>
              <a:fillRect l="-7751" t="-576" r="-424" b="-3703"/>
            </a:stretch>
          </a:blip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A8C2575E-31A2-4AE3-806C-A6F7AEA18A62}"/>
              </a:ext>
            </a:extLst>
          </p:cNvPr>
          <p:cNvSpPr>
            <a:spLocks noGrp="1"/>
          </p:cNvSpPr>
          <p:nvPr>
            <p:ph type="title"/>
          </p:nvPr>
        </p:nvSpPr>
        <p:spPr>
          <a:xfrm>
            <a:off x="1231900" y="2627621"/>
            <a:ext cx="4864100" cy="866775"/>
          </a:xfrm>
        </p:spPr>
        <p:txBody>
          <a:bodyPr anchor="t" anchorCtr="0"/>
          <a:lstStyle>
            <a:lvl1pPr>
              <a:defRPr sz="4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44F35C99-1B5F-4FF0-8042-4600F0F2211A}"/>
              </a:ext>
            </a:extLst>
          </p:cNvPr>
          <p:cNvSpPr>
            <a:spLocks noGrp="1"/>
          </p:cNvSpPr>
          <p:nvPr>
            <p:ph type="body" idx="1"/>
          </p:nvPr>
        </p:nvSpPr>
        <p:spPr>
          <a:xfrm>
            <a:off x="1231900" y="3852854"/>
            <a:ext cx="4864100" cy="347217"/>
          </a:xfrm>
        </p:spPr>
        <p:txBody>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22" name="Graphic 21">
            <a:extLst>
              <a:ext uri="{FF2B5EF4-FFF2-40B4-BE49-F238E27FC236}">
                <a16:creationId xmlns:a16="http://schemas.microsoft.com/office/drawing/2014/main" id="{E49AAB60-8D5E-EA97-7501-80F8D36A2878}"/>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394550" y="308703"/>
            <a:ext cx="1437617" cy="231592"/>
          </a:xfrm>
          <a:prstGeom prst="rect">
            <a:avLst/>
          </a:prstGeom>
        </p:spPr>
      </p:pic>
      <p:sp>
        <p:nvSpPr>
          <p:cNvPr id="7" name="Footer Placeholder 4">
            <a:extLst>
              <a:ext uri="{FF2B5EF4-FFF2-40B4-BE49-F238E27FC236}">
                <a16:creationId xmlns:a16="http://schemas.microsoft.com/office/drawing/2014/main" id="{D0084D1B-44EA-85BB-6F38-899FE33285E1}"/>
              </a:ext>
            </a:extLst>
          </p:cNvPr>
          <p:cNvSpPr>
            <a:spLocks noGrp="1"/>
          </p:cNvSpPr>
          <p:nvPr>
            <p:ph type="ftr" sz="quarter" idx="11"/>
          </p:nvPr>
        </p:nvSpPr>
        <p:spPr>
          <a:xfrm>
            <a:off x="10092266" y="6401118"/>
            <a:ext cx="1590859" cy="365125"/>
          </a:xfrm>
        </p:spPr>
        <p:txBody>
          <a:bodyPr/>
          <a:lstStyle>
            <a:lvl1pPr algn="r">
              <a:defRPr sz="850">
                <a:solidFill>
                  <a:schemeClr val="accent4"/>
                </a:solidFill>
                <a:latin typeface="Avenir Next LT Pro" panose="020B0504020202020204" pitchFamily="34" charset="0"/>
                <a:cs typeface="Gotham Book" pitchFamily="50" charset="0"/>
              </a:defRPr>
            </a:lvl1pPr>
          </a:lstStyle>
          <a:p>
            <a:r>
              <a:rPr lang="en-US"/>
              <a:t>Strictly Private &amp; Confidential</a:t>
            </a:r>
          </a:p>
        </p:txBody>
      </p:sp>
      <p:sp>
        <p:nvSpPr>
          <p:cNvPr id="8" name="Slide Number Placeholder 5">
            <a:extLst>
              <a:ext uri="{FF2B5EF4-FFF2-40B4-BE49-F238E27FC236}">
                <a16:creationId xmlns:a16="http://schemas.microsoft.com/office/drawing/2014/main" id="{F40D729D-6085-A7C3-40D7-9D97C42E4F23}"/>
              </a:ext>
            </a:extLst>
          </p:cNvPr>
          <p:cNvSpPr>
            <a:spLocks noGrp="1"/>
          </p:cNvSpPr>
          <p:nvPr>
            <p:ph type="sldNum" sz="quarter" idx="12"/>
          </p:nvPr>
        </p:nvSpPr>
        <p:spPr>
          <a:xfrm>
            <a:off x="11811000" y="6401118"/>
            <a:ext cx="323088" cy="365125"/>
          </a:xfrm>
        </p:spPr>
        <p:txBody>
          <a:bodyPr/>
          <a:lstStyle>
            <a:lvl1pPr algn="l">
              <a:defRPr sz="850" b="1">
                <a:solidFill>
                  <a:schemeClr val="accent2"/>
                </a:solidFill>
                <a:latin typeface="Avenir Next LT Pro" panose="020B0504020202020204" pitchFamily="34" charset="0"/>
                <a:cs typeface="Gotham Bold" pitchFamily="50" charset="0"/>
              </a:defRPr>
            </a:lvl1pPr>
          </a:lstStyle>
          <a:p>
            <a:fld id="{3B829181-4CF5-4287-91ED-483B21DEC50C}" type="slidenum">
              <a:rPr lang="en-US" smtClean="0"/>
              <a:pPr/>
              <a:t>‹#›</a:t>
            </a:fld>
            <a:endParaRPr lang="en-US"/>
          </a:p>
        </p:txBody>
      </p:sp>
    </p:spTree>
    <p:extLst>
      <p:ext uri="{BB962C8B-B14F-4D97-AF65-F5344CB8AC3E}">
        <p14:creationId xmlns:p14="http://schemas.microsoft.com/office/powerpoint/2010/main" val="40201042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D8CA6-2B0B-43ED-9EBA-A25A39539B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16821D-BBD1-4E04-BA03-BF15B4B8FE68}"/>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56CF48BF-7BEE-4E0B-9217-FB2CC975361F}"/>
              </a:ext>
            </a:extLst>
          </p:cNvPr>
          <p:cNvSpPr>
            <a:spLocks noGrp="1"/>
          </p:cNvSpPr>
          <p:nvPr>
            <p:ph type="ftr" sz="quarter" idx="11"/>
          </p:nvPr>
        </p:nvSpPr>
        <p:spPr/>
        <p:txBody>
          <a:bodyPr/>
          <a:lstStyle/>
          <a:p>
            <a:r>
              <a:rPr lang="en-US"/>
              <a:t>Strictly Private &amp; Confidential</a:t>
            </a:r>
          </a:p>
        </p:txBody>
      </p:sp>
      <p:sp>
        <p:nvSpPr>
          <p:cNvPr id="5" name="Slide Number Placeholder 4">
            <a:extLst>
              <a:ext uri="{FF2B5EF4-FFF2-40B4-BE49-F238E27FC236}">
                <a16:creationId xmlns:a16="http://schemas.microsoft.com/office/drawing/2014/main" id="{FCC04998-EAA0-4276-B13D-FE34D2CB148A}"/>
              </a:ext>
            </a:extLst>
          </p:cNvPr>
          <p:cNvSpPr>
            <a:spLocks noGrp="1"/>
          </p:cNvSpPr>
          <p:nvPr>
            <p:ph type="sldNum" sz="quarter" idx="12"/>
          </p:nvPr>
        </p:nvSpPr>
        <p:spPr/>
        <p:txBody>
          <a:bodyPr/>
          <a:lstStyle/>
          <a:p>
            <a:fld id="{3B829181-4CF5-4287-91ED-483B21DEC50C}" type="slidenum">
              <a:rPr lang="en-US" smtClean="0"/>
              <a:t>‹#›</a:t>
            </a:fld>
            <a:endParaRPr lang="en-US"/>
          </a:p>
        </p:txBody>
      </p:sp>
    </p:spTree>
    <p:extLst>
      <p:ext uri="{BB962C8B-B14F-4D97-AF65-F5344CB8AC3E}">
        <p14:creationId xmlns:p14="http://schemas.microsoft.com/office/powerpoint/2010/main" val="7742282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3C97CC-280E-46DB-912C-163A6739FAD5}"/>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7FC48817-BE45-4919-8BEF-B7D85DFE89E9}"/>
              </a:ext>
            </a:extLst>
          </p:cNvPr>
          <p:cNvSpPr>
            <a:spLocks noGrp="1"/>
          </p:cNvSpPr>
          <p:nvPr>
            <p:ph type="ftr" sz="quarter" idx="11"/>
          </p:nvPr>
        </p:nvSpPr>
        <p:spPr/>
        <p:txBody>
          <a:bodyPr/>
          <a:lstStyle/>
          <a:p>
            <a:r>
              <a:rPr lang="en-US"/>
              <a:t>Strictly Private &amp; Confidential</a:t>
            </a:r>
          </a:p>
        </p:txBody>
      </p:sp>
      <p:sp>
        <p:nvSpPr>
          <p:cNvPr id="4" name="Slide Number Placeholder 3">
            <a:extLst>
              <a:ext uri="{FF2B5EF4-FFF2-40B4-BE49-F238E27FC236}">
                <a16:creationId xmlns:a16="http://schemas.microsoft.com/office/drawing/2014/main" id="{3DACD85E-C103-4EDE-8DE5-C3FCA8D02F7A}"/>
              </a:ext>
            </a:extLst>
          </p:cNvPr>
          <p:cNvSpPr>
            <a:spLocks noGrp="1"/>
          </p:cNvSpPr>
          <p:nvPr>
            <p:ph type="sldNum" sz="quarter" idx="12"/>
          </p:nvPr>
        </p:nvSpPr>
        <p:spPr/>
        <p:txBody>
          <a:bodyPr/>
          <a:lstStyle/>
          <a:p>
            <a:fld id="{3B829181-4CF5-4287-91ED-483B21DEC50C}" type="slidenum">
              <a:rPr lang="en-US" smtClean="0"/>
              <a:t>‹#›</a:t>
            </a:fld>
            <a:endParaRPr lang="en-US"/>
          </a:p>
        </p:txBody>
      </p:sp>
    </p:spTree>
    <p:extLst>
      <p:ext uri="{BB962C8B-B14F-4D97-AF65-F5344CB8AC3E}">
        <p14:creationId xmlns:p14="http://schemas.microsoft.com/office/powerpoint/2010/main" val="662770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6B29E9-4DC0-9237-C71B-9A46E0951F9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16" name="Freeform: Shape 15">
            <a:extLst>
              <a:ext uri="{FF2B5EF4-FFF2-40B4-BE49-F238E27FC236}">
                <a16:creationId xmlns:a16="http://schemas.microsoft.com/office/drawing/2014/main" id="{7D24F125-09FE-9A93-BEA0-091C5825C355}"/>
              </a:ext>
            </a:extLst>
          </p:cNvPr>
          <p:cNvSpPr/>
          <p:nvPr userDrawn="1"/>
        </p:nvSpPr>
        <p:spPr>
          <a:xfrm>
            <a:off x="0" y="0"/>
            <a:ext cx="8402319" cy="6858000"/>
          </a:xfrm>
          <a:custGeom>
            <a:avLst/>
            <a:gdLst>
              <a:gd name="connsiteX0" fmla="*/ 0 w 8402319"/>
              <a:gd name="connsiteY0" fmla="*/ 0 h 6858000"/>
              <a:gd name="connsiteX1" fmla="*/ 6675120 w 8402319"/>
              <a:gd name="connsiteY1" fmla="*/ 0 h 6858000"/>
              <a:gd name="connsiteX2" fmla="*/ 8402320 w 8402319"/>
              <a:gd name="connsiteY2" fmla="*/ 6858000 h 6858000"/>
              <a:gd name="connsiteX3" fmla="*/ 0 w 8402319"/>
              <a:gd name="connsiteY3" fmla="*/ 6858000 h 6858000"/>
              <a:gd name="connsiteX4" fmla="*/ 0 w 8402319"/>
              <a:gd name="connsiteY4" fmla="*/ 0 h 6858000"/>
              <a:gd name="connsiteX5" fmla="*/ 0 w 840231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02319" h="6858000">
                <a:moveTo>
                  <a:pt x="0" y="0"/>
                </a:moveTo>
                <a:lnTo>
                  <a:pt x="6675120" y="0"/>
                </a:lnTo>
                <a:lnTo>
                  <a:pt x="8402320" y="6858000"/>
                </a:lnTo>
                <a:lnTo>
                  <a:pt x="0" y="6858000"/>
                </a:lnTo>
                <a:lnTo>
                  <a:pt x="0" y="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lt1"/>
              </a:solidFill>
              <a:latin typeface="Avenir Next LT Pro" panose="020B0504020202020204" pitchFamily="34" charset="0"/>
            </a:endParaRPr>
          </a:p>
        </p:txBody>
      </p:sp>
      <p:sp>
        <p:nvSpPr>
          <p:cNvPr id="2" name="Title 1">
            <a:extLst>
              <a:ext uri="{FF2B5EF4-FFF2-40B4-BE49-F238E27FC236}">
                <a16:creationId xmlns:a16="http://schemas.microsoft.com/office/drawing/2014/main" id="{A8C2575E-31A2-4AE3-806C-A6F7AEA18A62}"/>
              </a:ext>
            </a:extLst>
          </p:cNvPr>
          <p:cNvSpPr>
            <a:spLocks noGrp="1"/>
          </p:cNvSpPr>
          <p:nvPr>
            <p:ph type="title"/>
          </p:nvPr>
        </p:nvSpPr>
        <p:spPr>
          <a:xfrm>
            <a:off x="401824" y="2853268"/>
            <a:ext cx="4864100" cy="1151464"/>
          </a:xfrm>
        </p:spPr>
        <p:txBody>
          <a:bodyPr anchor="ctr" anchorCtr="0"/>
          <a:lstStyle>
            <a:lvl1pPr>
              <a:defRPr sz="4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44F35C99-1B5F-4FF0-8042-4600F0F2211A}"/>
              </a:ext>
            </a:extLst>
          </p:cNvPr>
          <p:cNvSpPr>
            <a:spLocks noGrp="1"/>
          </p:cNvSpPr>
          <p:nvPr>
            <p:ph type="body" idx="1"/>
          </p:nvPr>
        </p:nvSpPr>
        <p:spPr>
          <a:xfrm>
            <a:off x="401824" y="4220845"/>
            <a:ext cx="4864100" cy="347217"/>
          </a:xfrm>
        </p:spPr>
        <p:txBody>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22" name="Graphic 21">
            <a:extLst>
              <a:ext uri="{FF2B5EF4-FFF2-40B4-BE49-F238E27FC236}">
                <a16:creationId xmlns:a16="http://schemas.microsoft.com/office/drawing/2014/main" id="{E49AAB60-8D5E-EA97-7501-80F8D36A2878}"/>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01824" y="308703"/>
            <a:ext cx="1437617" cy="231592"/>
          </a:xfrm>
          <a:prstGeom prst="rect">
            <a:avLst/>
          </a:prstGeom>
        </p:spPr>
      </p:pic>
      <p:sp>
        <p:nvSpPr>
          <p:cNvPr id="7" name="Footer Placeholder 4">
            <a:extLst>
              <a:ext uri="{FF2B5EF4-FFF2-40B4-BE49-F238E27FC236}">
                <a16:creationId xmlns:a16="http://schemas.microsoft.com/office/drawing/2014/main" id="{D0084D1B-44EA-85BB-6F38-899FE33285E1}"/>
              </a:ext>
            </a:extLst>
          </p:cNvPr>
          <p:cNvSpPr>
            <a:spLocks noGrp="1"/>
          </p:cNvSpPr>
          <p:nvPr>
            <p:ph type="ftr" sz="quarter" idx="11"/>
          </p:nvPr>
        </p:nvSpPr>
        <p:spPr>
          <a:xfrm>
            <a:off x="10092266" y="6401118"/>
            <a:ext cx="1590859" cy="365125"/>
          </a:xfrm>
        </p:spPr>
        <p:txBody>
          <a:bodyPr/>
          <a:lstStyle>
            <a:lvl1pPr algn="r">
              <a:defRPr sz="850">
                <a:solidFill>
                  <a:schemeClr val="accent4"/>
                </a:solidFill>
                <a:latin typeface="Avenir Next LT Pro" panose="020B0504020202020204" pitchFamily="34" charset="0"/>
                <a:cs typeface="Gotham Book" pitchFamily="50" charset="0"/>
              </a:defRPr>
            </a:lvl1pPr>
          </a:lstStyle>
          <a:p>
            <a:r>
              <a:rPr lang="en-US"/>
              <a:t>Strictly Private &amp; Confidential</a:t>
            </a:r>
          </a:p>
        </p:txBody>
      </p:sp>
      <p:sp>
        <p:nvSpPr>
          <p:cNvPr id="8" name="Slide Number Placeholder 5">
            <a:extLst>
              <a:ext uri="{FF2B5EF4-FFF2-40B4-BE49-F238E27FC236}">
                <a16:creationId xmlns:a16="http://schemas.microsoft.com/office/drawing/2014/main" id="{F40D729D-6085-A7C3-40D7-9D97C42E4F23}"/>
              </a:ext>
            </a:extLst>
          </p:cNvPr>
          <p:cNvSpPr>
            <a:spLocks noGrp="1"/>
          </p:cNvSpPr>
          <p:nvPr>
            <p:ph type="sldNum" sz="quarter" idx="12"/>
          </p:nvPr>
        </p:nvSpPr>
        <p:spPr>
          <a:xfrm>
            <a:off x="11811000" y="6401118"/>
            <a:ext cx="323088" cy="365125"/>
          </a:xfrm>
        </p:spPr>
        <p:txBody>
          <a:bodyPr/>
          <a:lstStyle>
            <a:lvl1pPr algn="l">
              <a:defRPr sz="850" b="1">
                <a:solidFill>
                  <a:schemeClr val="accent2"/>
                </a:solidFill>
                <a:latin typeface="Avenir Next LT Pro" panose="020B0504020202020204" pitchFamily="34" charset="0"/>
                <a:cs typeface="Gotham Bold" pitchFamily="50" charset="0"/>
              </a:defRPr>
            </a:lvl1pPr>
          </a:lstStyle>
          <a:p>
            <a:fld id="{3B829181-4CF5-4287-91ED-483B21DEC50C}" type="slidenum">
              <a:rPr lang="en-US" smtClean="0"/>
              <a:pPr/>
              <a:t>‹#›</a:t>
            </a:fld>
            <a:endParaRPr lang="en-US"/>
          </a:p>
        </p:txBody>
      </p:sp>
    </p:spTree>
    <p:extLst>
      <p:ext uri="{BB962C8B-B14F-4D97-AF65-F5344CB8AC3E}">
        <p14:creationId xmlns:p14="http://schemas.microsoft.com/office/powerpoint/2010/main" val="39239441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31C1B-2A95-4F8A-BCA8-390FBD92CA3C}"/>
              </a:ext>
            </a:extLst>
          </p:cNvPr>
          <p:cNvSpPr>
            <a:spLocks noGrp="1"/>
          </p:cNvSpPr>
          <p:nvPr>
            <p:ph type="title"/>
          </p:nvPr>
        </p:nvSpPr>
        <p:spPr>
          <a:xfrm>
            <a:off x="381000" y="392081"/>
            <a:ext cx="7509933" cy="796163"/>
          </a:xfrm>
        </p:spPr>
        <p:txBody>
          <a:bodyPr/>
          <a:lstStyle>
            <a:lvl1pPr>
              <a:defRPr>
                <a:solidFill>
                  <a:schemeClr val="accent1"/>
                </a:solidFill>
                <a:latin typeface="Avenir Next LT Pro" panose="020B05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01696A3C-E2C6-4C77-A054-65C7DDA077D2}"/>
              </a:ext>
            </a:extLst>
          </p:cNvPr>
          <p:cNvSpPr>
            <a:spLocks noGrp="1"/>
          </p:cNvSpPr>
          <p:nvPr>
            <p:ph idx="1"/>
          </p:nvPr>
        </p:nvSpPr>
        <p:spPr>
          <a:xfrm>
            <a:off x="381000" y="1460500"/>
            <a:ext cx="7509933" cy="4351338"/>
          </a:xfrm>
        </p:spPr>
        <p:txBody>
          <a:bodyPr/>
          <a:lstStyle>
            <a:lvl1pPr>
              <a:defRPr>
                <a:latin typeface="Avenir Next LT Pro" panose="020B0504020202020204" pitchFamily="34" charset="0"/>
              </a:defRPr>
            </a:lvl1pPr>
            <a:lvl2pPr>
              <a:defRPr>
                <a:latin typeface="Avenir Next LT Pro" panose="020B0504020202020204" pitchFamily="34" charset="0"/>
              </a:defRPr>
            </a:lvl2pPr>
            <a:lvl3pPr>
              <a:defRPr>
                <a:latin typeface="Avenir Next LT Pro" panose="020B0504020202020204" pitchFamily="34" charset="0"/>
              </a:defRPr>
            </a:lvl3pPr>
            <a:lvl4pPr>
              <a:defRPr>
                <a:latin typeface="Avenir Next LT Pro" panose="020B0504020202020204" pitchFamily="34" charset="0"/>
              </a:defRPr>
            </a:lvl4pPr>
            <a:lvl5pPr>
              <a:defRPr>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0">
            <a:extLst>
              <a:ext uri="{FF2B5EF4-FFF2-40B4-BE49-F238E27FC236}">
                <a16:creationId xmlns:a16="http://schemas.microsoft.com/office/drawing/2014/main" id="{E666123F-71BC-493C-988C-C1F21A212629}"/>
              </a:ext>
            </a:extLst>
          </p:cNvPr>
          <p:cNvSpPr>
            <a:spLocks noGrp="1"/>
          </p:cNvSpPr>
          <p:nvPr>
            <p:ph type="body" sz="quarter" idx="14"/>
          </p:nvPr>
        </p:nvSpPr>
        <p:spPr>
          <a:xfrm>
            <a:off x="381000" y="818149"/>
            <a:ext cx="7509933" cy="354962"/>
          </a:xfrm>
        </p:spPr>
        <p:txBody>
          <a:bodyPr/>
          <a:lstStyle>
            <a:lvl1pPr marL="0" indent="0">
              <a:buNone/>
              <a:defRPr sz="1800">
                <a:solidFill>
                  <a:schemeClr val="accent5"/>
                </a:solidFill>
                <a:latin typeface="Avenir Next LT Pro" panose="020B0504020202020204" pitchFamily="34" charset="0"/>
              </a:defRPr>
            </a:lvl1pPr>
          </a:lstStyle>
          <a:p>
            <a:pPr lvl="0"/>
            <a:r>
              <a:rPr lang="en-US"/>
              <a:t>Click to edit Master text styles</a:t>
            </a:r>
          </a:p>
        </p:txBody>
      </p:sp>
      <p:sp>
        <p:nvSpPr>
          <p:cNvPr id="4" name="Rectangle 3">
            <a:extLst>
              <a:ext uri="{FF2B5EF4-FFF2-40B4-BE49-F238E27FC236}">
                <a16:creationId xmlns:a16="http://schemas.microsoft.com/office/drawing/2014/main" id="{D0ACEB5F-63BE-60A9-C1F5-999EA83AFC39}"/>
              </a:ext>
            </a:extLst>
          </p:cNvPr>
          <p:cNvSpPr/>
          <p:nvPr userDrawn="1"/>
        </p:nvSpPr>
        <p:spPr>
          <a:xfrm>
            <a:off x="-1028417" y="2127575"/>
            <a:ext cx="731520" cy="731520"/>
          </a:xfrm>
          <a:prstGeom prst="rect">
            <a:avLst/>
          </a:prstGeom>
          <a:solidFill>
            <a:srgbClr val="01FF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latin typeface="Avenir Next LT Pro" panose="020B0504020202020204" pitchFamily="34" charset="0"/>
              </a:rPr>
              <a:t>#01FFFE</a:t>
            </a:r>
          </a:p>
        </p:txBody>
      </p:sp>
      <p:sp>
        <p:nvSpPr>
          <p:cNvPr id="6" name="Rectangle 5">
            <a:extLst>
              <a:ext uri="{FF2B5EF4-FFF2-40B4-BE49-F238E27FC236}">
                <a16:creationId xmlns:a16="http://schemas.microsoft.com/office/drawing/2014/main" id="{5344132F-B419-56AC-B67F-1751E26130C6}"/>
              </a:ext>
            </a:extLst>
          </p:cNvPr>
          <p:cNvSpPr/>
          <p:nvPr userDrawn="1"/>
        </p:nvSpPr>
        <p:spPr>
          <a:xfrm>
            <a:off x="-1028417" y="3012988"/>
            <a:ext cx="731520" cy="731520"/>
          </a:xfrm>
          <a:prstGeom prst="rect">
            <a:avLst/>
          </a:prstGeom>
          <a:solidFill>
            <a:srgbClr val="47C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latin typeface="Avenir Next LT Pro" panose="020B0504020202020204" pitchFamily="34" charset="0"/>
              </a:rPr>
              <a:t>#47C3FF</a:t>
            </a:r>
          </a:p>
        </p:txBody>
      </p:sp>
      <p:sp>
        <p:nvSpPr>
          <p:cNvPr id="7" name="Rectangle 6">
            <a:extLst>
              <a:ext uri="{FF2B5EF4-FFF2-40B4-BE49-F238E27FC236}">
                <a16:creationId xmlns:a16="http://schemas.microsoft.com/office/drawing/2014/main" id="{0B407057-A581-3E27-399B-AC036AE09A31}"/>
              </a:ext>
            </a:extLst>
          </p:cNvPr>
          <p:cNvSpPr/>
          <p:nvPr userDrawn="1"/>
        </p:nvSpPr>
        <p:spPr>
          <a:xfrm>
            <a:off x="-1028417" y="3898401"/>
            <a:ext cx="731520" cy="731520"/>
          </a:xfrm>
          <a:prstGeom prst="rect">
            <a:avLst/>
          </a:prstGeom>
          <a:solidFill>
            <a:srgbClr val="E422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latin typeface="Avenir Next LT Pro" panose="020B0504020202020204" pitchFamily="34" charset="0"/>
              </a:rPr>
              <a:t>#E4229D</a:t>
            </a:r>
          </a:p>
        </p:txBody>
      </p:sp>
      <p:sp>
        <p:nvSpPr>
          <p:cNvPr id="8" name="Rectangle 7">
            <a:extLst>
              <a:ext uri="{FF2B5EF4-FFF2-40B4-BE49-F238E27FC236}">
                <a16:creationId xmlns:a16="http://schemas.microsoft.com/office/drawing/2014/main" id="{82EEB7A9-562E-209B-4852-3E1D25B4DE92}"/>
              </a:ext>
            </a:extLst>
          </p:cNvPr>
          <p:cNvSpPr/>
          <p:nvPr userDrawn="1"/>
        </p:nvSpPr>
        <p:spPr>
          <a:xfrm>
            <a:off x="-1028417" y="4783813"/>
            <a:ext cx="731520" cy="731520"/>
          </a:xfrm>
          <a:prstGeom prst="rect">
            <a:avLst/>
          </a:prstGeom>
          <a:solidFill>
            <a:srgbClr val="ED1E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latin typeface="Avenir Next LT Pro" panose="020B0504020202020204" pitchFamily="34" charset="0"/>
              </a:rPr>
              <a:t>ED1E79</a:t>
            </a:r>
          </a:p>
        </p:txBody>
      </p:sp>
      <p:sp>
        <p:nvSpPr>
          <p:cNvPr id="11" name="Rectangle 10">
            <a:extLst>
              <a:ext uri="{FF2B5EF4-FFF2-40B4-BE49-F238E27FC236}">
                <a16:creationId xmlns:a16="http://schemas.microsoft.com/office/drawing/2014/main" id="{A2408BF2-14F7-D739-B32D-84B951F2D2F7}"/>
              </a:ext>
            </a:extLst>
          </p:cNvPr>
          <p:cNvSpPr/>
          <p:nvPr userDrawn="1"/>
        </p:nvSpPr>
        <p:spPr>
          <a:xfrm>
            <a:off x="-1028417" y="356749"/>
            <a:ext cx="731520" cy="731520"/>
          </a:xfrm>
          <a:prstGeom prst="rect">
            <a:avLst/>
          </a:prstGeom>
          <a:solidFill>
            <a:srgbClr val="001B3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spcBef>
                <a:spcPts val="300"/>
              </a:spcBef>
            </a:pPr>
            <a:r>
              <a:rPr lang="en-US" sz="900">
                <a:latin typeface="Avenir Next LT Pro" panose="020B0504020202020204" pitchFamily="34" charset="0"/>
              </a:rPr>
              <a:t>#001B30</a:t>
            </a:r>
          </a:p>
        </p:txBody>
      </p:sp>
      <p:sp>
        <p:nvSpPr>
          <p:cNvPr id="15" name="Rectangle 14">
            <a:extLst>
              <a:ext uri="{FF2B5EF4-FFF2-40B4-BE49-F238E27FC236}">
                <a16:creationId xmlns:a16="http://schemas.microsoft.com/office/drawing/2014/main" id="{288651CB-F283-44B9-2D99-7ED674B3EB98}"/>
              </a:ext>
            </a:extLst>
          </p:cNvPr>
          <p:cNvSpPr/>
          <p:nvPr userDrawn="1"/>
        </p:nvSpPr>
        <p:spPr>
          <a:xfrm>
            <a:off x="-1028417" y="1242162"/>
            <a:ext cx="731520" cy="731520"/>
          </a:xfrm>
          <a:prstGeom prst="rect">
            <a:avLst/>
          </a:prstGeom>
          <a:solidFill>
            <a:srgbClr val="1F4C8E"/>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spcBef>
                <a:spcPts val="300"/>
              </a:spcBef>
            </a:pPr>
            <a:r>
              <a:rPr lang="en-US" sz="900">
                <a:latin typeface="Avenir Next LT Pro" panose="020B0504020202020204" pitchFamily="34" charset="0"/>
              </a:rPr>
              <a:t>#1F4C8E</a:t>
            </a:r>
          </a:p>
        </p:txBody>
      </p:sp>
      <p:sp>
        <p:nvSpPr>
          <p:cNvPr id="5" name="Rectangle 4">
            <a:extLst>
              <a:ext uri="{FF2B5EF4-FFF2-40B4-BE49-F238E27FC236}">
                <a16:creationId xmlns:a16="http://schemas.microsoft.com/office/drawing/2014/main" id="{0E5D2E1F-D6A1-ED50-8E01-ECD243616319}"/>
              </a:ext>
            </a:extLst>
          </p:cNvPr>
          <p:cNvSpPr/>
          <p:nvPr userDrawn="1"/>
        </p:nvSpPr>
        <p:spPr>
          <a:xfrm>
            <a:off x="8085221" y="0"/>
            <a:ext cx="4106779"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lumMod val="65000"/>
                  </a:schemeClr>
                </a:solidFill>
              </a:rPr>
              <a:t>Image area</a:t>
            </a:r>
          </a:p>
        </p:txBody>
      </p:sp>
      <p:sp>
        <p:nvSpPr>
          <p:cNvPr id="10" name="Footer Placeholder 4">
            <a:extLst>
              <a:ext uri="{FF2B5EF4-FFF2-40B4-BE49-F238E27FC236}">
                <a16:creationId xmlns:a16="http://schemas.microsoft.com/office/drawing/2014/main" id="{F211B452-9F31-D54A-E001-513DCD79B59B}"/>
              </a:ext>
            </a:extLst>
          </p:cNvPr>
          <p:cNvSpPr>
            <a:spLocks noGrp="1"/>
          </p:cNvSpPr>
          <p:nvPr>
            <p:ph type="ftr" sz="quarter" idx="11"/>
          </p:nvPr>
        </p:nvSpPr>
        <p:spPr>
          <a:xfrm>
            <a:off x="9900709" y="6328085"/>
            <a:ext cx="1464034" cy="365125"/>
          </a:xfrm>
        </p:spPr>
        <p:txBody>
          <a:bodyPr/>
          <a:lstStyle>
            <a:lvl1pPr algn="r">
              <a:defRPr sz="800" b="0">
                <a:solidFill>
                  <a:schemeClr val="bg1"/>
                </a:solidFill>
                <a:latin typeface="Avenir Next LT Pro" panose="020B0504020202020204" pitchFamily="34" charset="0"/>
              </a:defRPr>
            </a:lvl1pPr>
          </a:lstStyle>
          <a:p>
            <a:r>
              <a:rPr lang="en-US"/>
              <a:t>Strictly Private &amp; Confidential</a:t>
            </a:r>
          </a:p>
        </p:txBody>
      </p:sp>
      <p:sp>
        <p:nvSpPr>
          <p:cNvPr id="16" name="Slide Number Placeholder 5">
            <a:extLst>
              <a:ext uri="{FF2B5EF4-FFF2-40B4-BE49-F238E27FC236}">
                <a16:creationId xmlns:a16="http://schemas.microsoft.com/office/drawing/2014/main" id="{40EA1260-CD4D-9F21-004E-8B53C6F681DE}"/>
              </a:ext>
            </a:extLst>
          </p:cNvPr>
          <p:cNvSpPr>
            <a:spLocks noGrp="1"/>
          </p:cNvSpPr>
          <p:nvPr>
            <p:ph type="sldNum" sz="quarter" idx="12"/>
          </p:nvPr>
        </p:nvSpPr>
        <p:spPr>
          <a:xfrm>
            <a:off x="11476930" y="6328085"/>
            <a:ext cx="173564" cy="365125"/>
          </a:xfrm>
        </p:spPr>
        <p:txBody>
          <a:bodyPr/>
          <a:lstStyle>
            <a:lvl1pPr algn="r">
              <a:defRPr sz="800" b="0">
                <a:solidFill>
                  <a:schemeClr val="bg1"/>
                </a:solidFill>
              </a:defRPr>
            </a:lvl1pPr>
          </a:lstStyle>
          <a:p>
            <a:fld id="{3B829181-4CF5-4287-91ED-483B21DEC50C}" type="slidenum">
              <a:rPr lang="en-US" smtClean="0"/>
              <a:pPr/>
              <a:t>‹#›</a:t>
            </a:fld>
            <a:endParaRPr lang="en-US"/>
          </a:p>
        </p:txBody>
      </p:sp>
      <p:sp>
        <p:nvSpPr>
          <p:cNvPr id="17" name="Text Placeholder 9">
            <a:extLst>
              <a:ext uri="{FF2B5EF4-FFF2-40B4-BE49-F238E27FC236}">
                <a16:creationId xmlns:a16="http://schemas.microsoft.com/office/drawing/2014/main" id="{FDDD06F7-3CEC-CC66-D9DA-6250B72326F2}"/>
              </a:ext>
            </a:extLst>
          </p:cNvPr>
          <p:cNvSpPr>
            <a:spLocks noGrp="1"/>
          </p:cNvSpPr>
          <p:nvPr>
            <p:ph type="body" sz="quarter" idx="13" hasCustomPrompt="1"/>
          </p:nvPr>
        </p:nvSpPr>
        <p:spPr>
          <a:xfrm>
            <a:off x="1901370" y="6426430"/>
            <a:ext cx="5989563" cy="326646"/>
          </a:xfrm>
        </p:spPr>
        <p:txBody>
          <a:bodyPr anchor="t" anchorCtr="0"/>
          <a:lstStyle>
            <a:lvl1pPr marL="0" indent="0">
              <a:lnSpc>
                <a:spcPct val="100000"/>
              </a:lnSpc>
              <a:spcBef>
                <a:spcPts val="100"/>
              </a:spcBef>
              <a:buNone/>
              <a:defRPr sz="700" b="0">
                <a:latin typeface="Avenir Next LT Pro" panose="020B0504020202020204" pitchFamily="34" charset="0"/>
              </a:defRPr>
            </a:lvl1pPr>
            <a:lvl2pPr marL="171450" indent="0">
              <a:buNone/>
              <a:defRPr/>
            </a:lvl2pPr>
          </a:lstStyle>
          <a:p>
            <a:pPr lvl="0"/>
            <a:r>
              <a:rPr lang="en-US"/>
              <a:t>Click to add footnote(s).</a:t>
            </a:r>
          </a:p>
        </p:txBody>
      </p:sp>
      <p:grpSp>
        <p:nvGrpSpPr>
          <p:cNvPr id="30" name="Group 29">
            <a:extLst>
              <a:ext uri="{FF2B5EF4-FFF2-40B4-BE49-F238E27FC236}">
                <a16:creationId xmlns:a16="http://schemas.microsoft.com/office/drawing/2014/main" id="{CCD7CBFA-F74F-DA22-1362-93E3BA1F29A6}"/>
              </a:ext>
            </a:extLst>
          </p:cNvPr>
          <p:cNvGrpSpPr/>
          <p:nvPr userDrawn="1"/>
        </p:nvGrpSpPr>
        <p:grpSpPr>
          <a:xfrm>
            <a:off x="11447295" y="6439133"/>
            <a:ext cx="744705" cy="133568"/>
            <a:chOff x="11447295" y="6439133"/>
            <a:chExt cx="744705" cy="133568"/>
          </a:xfrm>
        </p:grpSpPr>
        <p:cxnSp>
          <p:nvCxnSpPr>
            <p:cNvPr id="18" name="Straight Connector 17">
              <a:extLst>
                <a:ext uri="{FF2B5EF4-FFF2-40B4-BE49-F238E27FC236}">
                  <a16:creationId xmlns:a16="http://schemas.microsoft.com/office/drawing/2014/main" id="{08E88267-EE15-D307-396A-E41307BA4884}"/>
                </a:ext>
              </a:extLst>
            </p:cNvPr>
            <p:cNvCxnSpPr>
              <a:cxnSpLocks/>
            </p:cNvCxnSpPr>
            <p:nvPr userDrawn="1"/>
          </p:nvCxnSpPr>
          <p:spPr>
            <a:xfrm>
              <a:off x="11447295" y="6458260"/>
              <a:ext cx="0" cy="104775"/>
            </a:xfrm>
            <a:prstGeom prst="line">
              <a:avLst/>
            </a:prstGeom>
            <a:ln w="762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02E1EB1D-C273-8DBB-9FA5-78FFA742BE8F}"/>
                </a:ext>
              </a:extLst>
            </p:cNvPr>
            <p:cNvGrpSpPr/>
            <p:nvPr userDrawn="1"/>
          </p:nvGrpSpPr>
          <p:grpSpPr>
            <a:xfrm>
              <a:off x="11814189" y="6439133"/>
              <a:ext cx="377811" cy="133568"/>
              <a:chOff x="11814189" y="6439133"/>
              <a:chExt cx="377811" cy="133568"/>
            </a:xfrm>
          </p:grpSpPr>
          <p:sp>
            <p:nvSpPr>
              <p:cNvPr id="21" name="Rectangle 20">
                <a:extLst>
                  <a:ext uri="{FF2B5EF4-FFF2-40B4-BE49-F238E27FC236}">
                    <a16:creationId xmlns:a16="http://schemas.microsoft.com/office/drawing/2014/main" id="{AF5CAC3F-C0F9-5C25-DA5B-1C869A7F6B2C}"/>
                  </a:ext>
                </a:extLst>
              </p:cNvPr>
              <p:cNvSpPr/>
              <p:nvPr userDrawn="1"/>
            </p:nvSpPr>
            <p:spPr>
              <a:xfrm>
                <a:off x="11884038" y="6439133"/>
                <a:ext cx="307962" cy="13356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allelogram 21">
                <a:extLst>
                  <a:ext uri="{FF2B5EF4-FFF2-40B4-BE49-F238E27FC236}">
                    <a16:creationId xmlns:a16="http://schemas.microsoft.com/office/drawing/2014/main" id="{910A1D51-90DB-5A0D-AD07-DA0813F36F54}"/>
                  </a:ext>
                </a:extLst>
              </p:cNvPr>
              <p:cNvSpPr/>
              <p:nvPr userDrawn="1"/>
            </p:nvSpPr>
            <p:spPr>
              <a:xfrm>
                <a:off x="11814189" y="6439133"/>
                <a:ext cx="327025" cy="133568"/>
              </a:xfrm>
              <a:prstGeom prst="parallelogram">
                <a:avLst>
                  <a:gd name="adj" fmla="val 54714"/>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grpSp>
      </p:grpSp>
      <p:grpSp>
        <p:nvGrpSpPr>
          <p:cNvPr id="27" name="Group 26">
            <a:extLst>
              <a:ext uri="{FF2B5EF4-FFF2-40B4-BE49-F238E27FC236}">
                <a16:creationId xmlns:a16="http://schemas.microsoft.com/office/drawing/2014/main" id="{B6B88375-4744-7D69-02C2-1542BD5F8C5E}"/>
              </a:ext>
            </a:extLst>
          </p:cNvPr>
          <p:cNvGrpSpPr/>
          <p:nvPr userDrawn="1"/>
        </p:nvGrpSpPr>
        <p:grpSpPr>
          <a:xfrm>
            <a:off x="0" y="6436556"/>
            <a:ext cx="1598181" cy="142754"/>
            <a:chOff x="0" y="6436556"/>
            <a:chExt cx="1598181" cy="142754"/>
          </a:xfrm>
        </p:grpSpPr>
        <p:pic>
          <p:nvPicPr>
            <p:cNvPr id="28" name="Graphic 27">
              <a:extLst>
                <a:ext uri="{FF2B5EF4-FFF2-40B4-BE49-F238E27FC236}">
                  <a16:creationId xmlns:a16="http://schemas.microsoft.com/office/drawing/2014/main" id="{5B7CF1CA-CC1C-9E6B-6448-6F4CAE96355F}"/>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713105" y="6436556"/>
              <a:ext cx="885076" cy="142754"/>
            </a:xfrm>
            <a:prstGeom prst="rect">
              <a:avLst/>
            </a:prstGeom>
          </p:spPr>
        </p:pic>
        <p:pic>
          <p:nvPicPr>
            <p:cNvPr id="29" name="Graphic 28">
              <a:extLst>
                <a:ext uri="{FF2B5EF4-FFF2-40B4-BE49-F238E27FC236}">
                  <a16:creationId xmlns:a16="http://schemas.microsoft.com/office/drawing/2014/main" id="{55D91A18-051E-A1F6-0D70-24FF1B8EE99F}"/>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14916" t="1" b="-1"/>
            <a:stretch/>
          </p:blipFill>
          <p:spPr>
            <a:xfrm>
              <a:off x="0" y="6440837"/>
              <a:ext cx="538597" cy="138473"/>
            </a:xfrm>
            <a:prstGeom prst="rect">
              <a:avLst/>
            </a:prstGeom>
          </p:spPr>
        </p:pic>
      </p:grpSp>
    </p:spTree>
    <p:extLst>
      <p:ext uri="{BB962C8B-B14F-4D97-AF65-F5344CB8AC3E}">
        <p14:creationId xmlns:p14="http://schemas.microsoft.com/office/powerpoint/2010/main" val="23870396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Slide-op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86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ner-slide general">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E005255-A26A-C41D-C70E-B458AC46DE44}"/>
              </a:ext>
            </a:extLst>
          </p:cNvPr>
          <p:cNvGrpSpPr/>
          <p:nvPr userDrawn="1"/>
        </p:nvGrpSpPr>
        <p:grpSpPr>
          <a:xfrm>
            <a:off x="11708162" y="6518751"/>
            <a:ext cx="483838" cy="138473"/>
            <a:chOff x="11302688" y="2719604"/>
            <a:chExt cx="483838" cy="138473"/>
          </a:xfrm>
        </p:grpSpPr>
        <p:sp>
          <p:nvSpPr>
            <p:cNvPr id="9" name="Rectangle 8">
              <a:extLst>
                <a:ext uri="{FF2B5EF4-FFF2-40B4-BE49-F238E27FC236}">
                  <a16:creationId xmlns:a16="http://schemas.microsoft.com/office/drawing/2014/main" id="{4A40071C-69E2-1984-B59A-718EFF9E1911}"/>
                </a:ext>
              </a:extLst>
            </p:cNvPr>
            <p:cNvSpPr/>
            <p:nvPr/>
          </p:nvSpPr>
          <p:spPr>
            <a:xfrm>
              <a:off x="11387243" y="2719604"/>
              <a:ext cx="399283" cy="13847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Roboto" panose="02000000000000000000" pitchFamily="2" charset="0"/>
                <a:ea typeface="Roboto" panose="02000000000000000000" pitchFamily="2" charset="0"/>
                <a:cs typeface="Roboto" panose="02000000000000000000" pitchFamily="2" charset="0"/>
              </a:endParaRPr>
            </a:p>
          </p:txBody>
        </p:sp>
        <p:sp>
          <p:nvSpPr>
            <p:cNvPr id="10" name="Triangle 9">
              <a:extLst>
                <a:ext uri="{FF2B5EF4-FFF2-40B4-BE49-F238E27FC236}">
                  <a16:creationId xmlns:a16="http://schemas.microsoft.com/office/drawing/2014/main" id="{BB00A942-25F2-63EB-EF76-06D9FA2703A9}"/>
                </a:ext>
              </a:extLst>
            </p:cNvPr>
            <p:cNvSpPr/>
            <p:nvPr/>
          </p:nvSpPr>
          <p:spPr>
            <a:xfrm>
              <a:off x="11302688" y="2719604"/>
              <a:ext cx="162238" cy="138473"/>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Roboto" panose="02000000000000000000" pitchFamily="2" charset="0"/>
                <a:ea typeface="Roboto" panose="02000000000000000000" pitchFamily="2" charset="0"/>
                <a:cs typeface="Roboto" panose="02000000000000000000" pitchFamily="2" charset="0"/>
              </a:endParaRPr>
            </a:p>
          </p:txBody>
        </p:sp>
      </p:grpSp>
      <p:sp>
        <p:nvSpPr>
          <p:cNvPr id="3" name="TextBox 2">
            <a:extLst>
              <a:ext uri="{FF2B5EF4-FFF2-40B4-BE49-F238E27FC236}">
                <a16:creationId xmlns:a16="http://schemas.microsoft.com/office/drawing/2014/main" id="{9C04D680-285B-64B6-FD7E-CA9645450CAD}"/>
              </a:ext>
            </a:extLst>
          </p:cNvPr>
          <p:cNvSpPr txBox="1"/>
          <p:nvPr userDrawn="1"/>
        </p:nvSpPr>
        <p:spPr>
          <a:xfrm>
            <a:off x="10932453" y="6472571"/>
            <a:ext cx="667658" cy="230832"/>
          </a:xfrm>
          <a:prstGeom prst="rect">
            <a:avLst/>
          </a:prstGeom>
          <a:noFill/>
        </p:spPr>
        <p:txBody>
          <a:bodyPr wrap="square" rtlCol="0">
            <a:spAutoFit/>
          </a:bodyPr>
          <a:lstStyle/>
          <a:p>
            <a:pPr algn="r"/>
            <a:fld id="{260E2A6B-A809-4840-BF14-8648BC0BDF87}" type="slidenum">
              <a:rPr lang="id-ID" sz="900" b="0" i="0" strike="noStrike" spc="0" smtClean="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pPr algn="r"/>
              <a:t>‹#›</a:t>
            </a:fld>
            <a:endParaRPr lang="id-ID" sz="900" b="0" i="0" strike="noStrike" spc="0">
              <a:solidFill>
                <a:schemeClr val="bg1">
                  <a:lumMod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4" name="TextBox 3">
            <a:extLst>
              <a:ext uri="{FF2B5EF4-FFF2-40B4-BE49-F238E27FC236}">
                <a16:creationId xmlns:a16="http://schemas.microsoft.com/office/drawing/2014/main" id="{57780B2A-E5B2-856A-C09E-F7BF5286EE14}"/>
              </a:ext>
            </a:extLst>
          </p:cNvPr>
          <p:cNvSpPr txBox="1"/>
          <p:nvPr userDrawn="1"/>
        </p:nvSpPr>
        <p:spPr>
          <a:xfrm>
            <a:off x="10058401" y="6463144"/>
            <a:ext cx="1342534" cy="230832"/>
          </a:xfrm>
          <a:prstGeom prst="rect">
            <a:avLst/>
          </a:prstGeom>
          <a:noFill/>
        </p:spPr>
        <p:txBody>
          <a:bodyPr wrap="square" rtlCol="0">
            <a:spAutoFit/>
          </a:bodyPr>
          <a:lstStyle/>
          <a:p>
            <a:pPr algn="r"/>
            <a:r>
              <a:rPr lang="en-US" sz="900" b="0" i="0" spc="0" err="1">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www.lantronix.com</a:t>
            </a:r>
            <a:r>
              <a:rPr lang="en-US" sz="900" b="0" i="0" spc="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  |</a:t>
            </a:r>
            <a:endParaRPr lang="id-ID" sz="900" b="0" i="0" spc="0">
              <a:solidFill>
                <a:schemeClr val="bg1">
                  <a:lumMod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8" name="Content Placeholder 7">
            <a:extLst>
              <a:ext uri="{FF2B5EF4-FFF2-40B4-BE49-F238E27FC236}">
                <a16:creationId xmlns:a16="http://schemas.microsoft.com/office/drawing/2014/main" id="{C7006024-1B84-61FF-7FA5-EDF2CEB48316}"/>
              </a:ext>
            </a:extLst>
          </p:cNvPr>
          <p:cNvSpPr>
            <a:spLocks noGrp="1"/>
          </p:cNvSpPr>
          <p:nvPr>
            <p:ph sz="quarter" idx="13"/>
          </p:nvPr>
        </p:nvSpPr>
        <p:spPr>
          <a:xfrm>
            <a:off x="518120" y="1805917"/>
            <a:ext cx="6733581" cy="4364126"/>
          </a:xfrm>
          <a:prstGeom prst="rect">
            <a:avLst/>
          </a:prstGeom>
        </p:spPr>
        <p:txBody>
          <a:bodyPr/>
          <a:lstStyle>
            <a:lvl1pPr marL="252000" indent="-252000" algn="l" defTabSz="914377" rtl="0" eaLnBrk="1" latinLnBrk="0" hangingPunct="1">
              <a:lnSpc>
                <a:spcPct val="90000"/>
              </a:lnSpc>
              <a:buClr>
                <a:schemeClr val="accent1"/>
              </a:buClr>
              <a:buFontTx/>
              <a:buBlip>
                <a:blip r:embed="rId2"/>
              </a:buBlip>
              <a:defRPr lang="en-US" sz="1400" b="0" i="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685783" indent="-252000" algn="l" defTabSz="914377" rtl="0" eaLnBrk="1" latinLnBrk="0" hangingPunct="1">
              <a:lnSpc>
                <a:spcPct val="90000"/>
              </a:lnSpc>
              <a:buClr>
                <a:schemeClr val="accent1"/>
              </a:buClr>
              <a:buFontTx/>
              <a:buBlip>
                <a:blip r:embed="rId2"/>
              </a:buBlip>
              <a:defRPr lang="en-US" sz="1400" b="0" i="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1142971" indent="-216000" algn="l" defTabSz="914377" rtl="0" eaLnBrk="1" latinLnBrk="0" hangingPunct="1">
              <a:lnSpc>
                <a:spcPct val="90000"/>
              </a:lnSpc>
              <a:buClr>
                <a:schemeClr val="accent1"/>
              </a:buClr>
              <a:buFontTx/>
              <a:buBlip>
                <a:blip r:embed="rId2"/>
              </a:buBlip>
              <a:defRPr lang="en-US" sz="1400" b="0" i="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600160" indent="-180000" algn="l" defTabSz="914377" rtl="0" eaLnBrk="1" latinLnBrk="0" hangingPunct="1">
              <a:lnSpc>
                <a:spcPct val="90000"/>
              </a:lnSpc>
              <a:buClr>
                <a:schemeClr val="accent1"/>
              </a:buClr>
              <a:buFontTx/>
              <a:buBlip>
                <a:blip r:embed="rId2"/>
              </a:buBlip>
              <a:defRPr lang="en-US" sz="1400" b="0" i="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2057349" indent="-180000" algn="l" defTabSz="914377" rtl="0" eaLnBrk="1" latinLnBrk="0" hangingPunct="1">
              <a:lnSpc>
                <a:spcPct val="90000"/>
              </a:lnSpc>
              <a:buClr>
                <a:schemeClr val="accent1"/>
              </a:buClr>
              <a:buFontTx/>
              <a:buBlip>
                <a:blip r:embed="rId2"/>
              </a:buBlip>
              <a:defRPr lang="en-US" sz="1400" b="0" i="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9">
            <a:extLst>
              <a:ext uri="{FF2B5EF4-FFF2-40B4-BE49-F238E27FC236}">
                <a16:creationId xmlns:a16="http://schemas.microsoft.com/office/drawing/2014/main" id="{9C5F5679-DC68-2135-3123-472EFB5DB3E4}"/>
              </a:ext>
            </a:extLst>
          </p:cNvPr>
          <p:cNvSpPr>
            <a:spLocks noGrp="1"/>
          </p:cNvSpPr>
          <p:nvPr>
            <p:ph type="title"/>
          </p:nvPr>
        </p:nvSpPr>
        <p:spPr>
          <a:xfrm>
            <a:off x="518120" y="242391"/>
            <a:ext cx="10311582" cy="515241"/>
          </a:xfrm>
          <a:prstGeom prst="rect">
            <a:avLst/>
          </a:prstGeom>
        </p:spPr>
        <p:txBody>
          <a:bodyPr/>
          <a:lstStyle>
            <a:lvl1pPr>
              <a:defRPr lang="en-US" sz="3600" b="1" i="0" kern="1200" dirty="0">
                <a:solidFill>
                  <a:schemeClr val="accent4"/>
                </a:solidFill>
                <a:latin typeface="Roboto Black" panose="02000000000000000000" pitchFamily="2" charset="0"/>
                <a:ea typeface="Roboto Black" panose="02000000000000000000" pitchFamily="2" charset="0"/>
                <a:cs typeface="Roboto Black" panose="02000000000000000000" pitchFamily="2" charset="0"/>
              </a:defRPr>
            </a:lvl1pPr>
          </a:lstStyle>
          <a:p>
            <a:r>
              <a:rPr lang="en-US"/>
              <a:t>Click to edit Master title style</a:t>
            </a:r>
          </a:p>
        </p:txBody>
      </p:sp>
      <p:pic>
        <p:nvPicPr>
          <p:cNvPr id="18" name="Graphic 17">
            <a:extLst>
              <a:ext uri="{FF2B5EF4-FFF2-40B4-BE49-F238E27FC236}">
                <a16:creationId xmlns:a16="http://schemas.microsoft.com/office/drawing/2014/main" id="{AE42D953-D2EA-F01F-F329-42E3AFF6D994}"/>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13105" y="6514341"/>
            <a:ext cx="885076" cy="142754"/>
          </a:xfrm>
          <a:prstGeom prst="rect">
            <a:avLst/>
          </a:prstGeom>
        </p:spPr>
      </p:pic>
      <p:pic>
        <p:nvPicPr>
          <p:cNvPr id="19" name="Graphic 18">
            <a:extLst>
              <a:ext uri="{FF2B5EF4-FFF2-40B4-BE49-F238E27FC236}">
                <a16:creationId xmlns:a16="http://schemas.microsoft.com/office/drawing/2014/main" id="{3F60FE5A-7DC6-C5D3-3A19-85B9A1436E38}"/>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14916" t="1" b="-1"/>
          <a:stretch/>
        </p:blipFill>
        <p:spPr>
          <a:xfrm>
            <a:off x="0" y="6518622"/>
            <a:ext cx="538597" cy="138473"/>
          </a:xfrm>
          <a:prstGeom prst="rect">
            <a:avLst/>
          </a:prstGeom>
        </p:spPr>
      </p:pic>
      <p:sp>
        <p:nvSpPr>
          <p:cNvPr id="26" name="Text Placeholder 25">
            <a:extLst>
              <a:ext uri="{FF2B5EF4-FFF2-40B4-BE49-F238E27FC236}">
                <a16:creationId xmlns:a16="http://schemas.microsoft.com/office/drawing/2014/main" id="{F74B7FFE-F3E3-2135-116D-C588DF2169D1}"/>
              </a:ext>
            </a:extLst>
          </p:cNvPr>
          <p:cNvSpPr>
            <a:spLocks noGrp="1"/>
          </p:cNvSpPr>
          <p:nvPr>
            <p:ph type="body" sz="quarter" idx="14"/>
          </p:nvPr>
        </p:nvSpPr>
        <p:spPr>
          <a:xfrm>
            <a:off x="518120" y="834943"/>
            <a:ext cx="5391150" cy="417069"/>
          </a:xfrm>
          <a:prstGeom prst="rect">
            <a:avLst/>
          </a:prstGeom>
        </p:spPr>
        <p:txBody>
          <a:bodyPr/>
          <a:lstStyle>
            <a:lvl1pPr marL="0" indent="0">
              <a:buNone/>
              <a:defRPr sz="2200"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457189" indent="0">
              <a:buNone/>
              <a:defRPr sz="2000"/>
            </a:lvl2pPr>
            <a:lvl3pPr marL="914377" indent="0">
              <a:buNone/>
              <a:defRPr sz="2000"/>
            </a:lvl3pPr>
            <a:lvl4pPr marL="1371566" indent="0">
              <a:buNone/>
              <a:defRPr sz="2000"/>
            </a:lvl4pPr>
            <a:lvl5pPr marL="1828755" indent="0">
              <a:buNone/>
              <a:defRPr sz="2000"/>
            </a:lvl5pPr>
          </a:lstStyle>
          <a:p>
            <a:pPr lvl="0"/>
            <a:r>
              <a:rPr lang="en-US"/>
              <a:t>Click to edit Master text styles</a:t>
            </a:r>
          </a:p>
        </p:txBody>
      </p:sp>
    </p:spTree>
    <p:extLst>
      <p:ext uri="{BB962C8B-B14F-4D97-AF65-F5344CB8AC3E}">
        <p14:creationId xmlns:p14="http://schemas.microsoft.com/office/powerpoint/2010/main" val="1090509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logo-text--Above_header_right_pictur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E005255-A26A-C41D-C70E-B458AC46DE44}"/>
              </a:ext>
            </a:extLst>
          </p:cNvPr>
          <p:cNvGrpSpPr/>
          <p:nvPr userDrawn="1"/>
        </p:nvGrpSpPr>
        <p:grpSpPr>
          <a:xfrm>
            <a:off x="11708162" y="6518751"/>
            <a:ext cx="483838" cy="138473"/>
            <a:chOff x="11302688" y="2719604"/>
            <a:chExt cx="483838" cy="138473"/>
          </a:xfrm>
        </p:grpSpPr>
        <p:sp>
          <p:nvSpPr>
            <p:cNvPr id="9" name="Rectangle 8">
              <a:extLst>
                <a:ext uri="{FF2B5EF4-FFF2-40B4-BE49-F238E27FC236}">
                  <a16:creationId xmlns:a16="http://schemas.microsoft.com/office/drawing/2014/main" id="{4A40071C-69E2-1984-B59A-718EFF9E1911}"/>
                </a:ext>
              </a:extLst>
            </p:cNvPr>
            <p:cNvSpPr/>
            <p:nvPr/>
          </p:nvSpPr>
          <p:spPr>
            <a:xfrm>
              <a:off x="11387243" y="2719604"/>
              <a:ext cx="399283" cy="13847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Roboto" panose="02000000000000000000" pitchFamily="2" charset="0"/>
                <a:ea typeface="Roboto" panose="02000000000000000000" pitchFamily="2" charset="0"/>
                <a:cs typeface="Roboto" panose="02000000000000000000" pitchFamily="2" charset="0"/>
              </a:endParaRPr>
            </a:p>
          </p:txBody>
        </p:sp>
        <p:sp>
          <p:nvSpPr>
            <p:cNvPr id="10" name="Triangle 9">
              <a:extLst>
                <a:ext uri="{FF2B5EF4-FFF2-40B4-BE49-F238E27FC236}">
                  <a16:creationId xmlns:a16="http://schemas.microsoft.com/office/drawing/2014/main" id="{BB00A942-25F2-63EB-EF76-06D9FA2703A9}"/>
                </a:ext>
              </a:extLst>
            </p:cNvPr>
            <p:cNvSpPr/>
            <p:nvPr/>
          </p:nvSpPr>
          <p:spPr>
            <a:xfrm>
              <a:off x="11302688" y="2719604"/>
              <a:ext cx="162238" cy="138473"/>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Roboto" panose="02000000000000000000" pitchFamily="2" charset="0"/>
                <a:ea typeface="Roboto" panose="02000000000000000000" pitchFamily="2" charset="0"/>
                <a:cs typeface="Roboto" panose="02000000000000000000" pitchFamily="2" charset="0"/>
              </a:endParaRPr>
            </a:p>
          </p:txBody>
        </p:sp>
      </p:grpSp>
      <p:sp>
        <p:nvSpPr>
          <p:cNvPr id="15" name="Picture Placeholder 14">
            <a:extLst>
              <a:ext uri="{FF2B5EF4-FFF2-40B4-BE49-F238E27FC236}">
                <a16:creationId xmlns:a16="http://schemas.microsoft.com/office/drawing/2014/main" id="{F5AD690F-5C04-0FBB-D063-38CFA6EC2463}"/>
              </a:ext>
            </a:extLst>
          </p:cNvPr>
          <p:cNvSpPr>
            <a:spLocks noGrp="1"/>
          </p:cNvSpPr>
          <p:nvPr>
            <p:ph type="pic" sz="quarter" idx="10"/>
          </p:nvPr>
        </p:nvSpPr>
        <p:spPr>
          <a:xfrm>
            <a:off x="6452277" y="1"/>
            <a:ext cx="5739723" cy="6858000"/>
          </a:xfrm>
          <a:prstGeom prst="rect">
            <a:avLst/>
          </a:prstGeom>
        </p:spPr>
        <p:txBody>
          <a:bodyPr/>
          <a:lstStyle>
            <a:lvl1pPr>
              <a:defRPr b="0" i="0">
                <a:latin typeface="Roboto" panose="02000000000000000000" pitchFamily="2" charset="0"/>
                <a:ea typeface="Roboto" panose="02000000000000000000" pitchFamily="2" charset="0"/>
                <a:cs typeface="Roboto" panose="02000000000000000000" pitchFamily="2" charset="0"/>
              </a:defRPr>
            </a:lvl1pPr>
          </a:lstStyle>
          <a:p>
            <a:endParaRPr lang="en-US"/>
          </a:p>
        </p:txBody>
      </p:sp>
      <p:sp>
        <p:nvSpPr>
          <p:cNvPr id="25" name="Content Placeholder 7">
            <a:extLst>
              <a:ext uri="{FF2B5EF4-FFF2-40B4-BE49-F238E27FC236}">
                <a16:creationId xmlns:a16="http://schemas.microsoft.com/office/drawing/2014/main" id="{CDAC0F68-7C57-3F29-DECB-AB2CF54612A9}"/>
              </a:ext>
            </a:extLst>
          </p:cNvPr>
          <p:cNvSpPr>
            <a:spLocks noGrp="1"/>
          </p:cNvSpPr>
          <p:nvPr>
            <p:ph sz="quarter" idx="13"/>
          </p:nvPr>
        </p:nvSpPr>
        <p:spPr>
          <a:xfrm>
            <a:off x="633181" y="3459954"/>
            <a:ext cx="4755819" cy="2616719"/>
          </a:xfrm>
          <a:prstGeom prst="rect">
            <a:avLst/>
          </a:prstGeom>
        </p:spPr>
        <p:txBody>
          <a:bodyPr/>
          <a:lstStyle>
            <a:lvl1pPr marL="252000" indent="-252000" algn="l" defTabSz="914377" rtl="0" eaLnBrk="1" latinLnBrk="0" hangingPunct="1">
              <a:lnSpc>
                <a:spcPct val="90000"/>
              </a:lnSpc>
              <a:buClr>
                <a:schemeClr val="accent1"/>
              </a:buClr>
              <a:buFontTx/>
              <a:buBlip>
                <a:blip r:embed="rId2"/>
              </a:buBlip>
              <a:defRPr lang="en-US" sz="1400" b="0" i="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685783" indent="-252000" algn="l" defTabSz="914377" rtl="0" eaLnBrk="1" latinLnBrk="0" hangingPunct="1">
              <a:lnSpc>
                <a:spcPct val="90000"/>
              </a:lnSpc>
              <a:buClr>
                <a:schemeClr val="accent1"/>
              </a:buClr>
              <a:buFontTx/>
              <a:buBlip>
                <a:blip r:embed="rId2"/>
              </a:buBlip>
              <a:defRPr lang="en-US" sz="1400" b="0" i="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1142971" indent="-216000" algn="l" defTabSz="914377" rtl="0" eaLnBrk="1" latinLnBrk="0" hangingPunct="1">
              <a:lnSpc>
                <a:spcPct val="90000"/>
              </a:lnSpc>
              <a:buClr>
                <a:schemeClr val="accent1"/>
              </a:buClr>
              <a:buFontTx/>
              <a:buBlip>
                <a:blip r:embed="rId2"/>
              </a:buBlip>
              <a:defRPr lang="en-US" sz="1400" b="0" i="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600160" indent="-180000" algn="l" defTabSz="914377" rtl="0" eaLnBrk="1" latinLnBrk="0" hangingPunct="1">
              <a:lnSpc>
                <a:spcPct val="90000"/>
              </a:lnSpc>
              <a:buClr>
                <a:schemeClr val="accent1"/>
              </a:buClr>
              <a:buFontTx/>
              <a:buBlip>
                <a:blip r:embed="rId2"/>
              </a:buBlip>
              <a:defRPr lang="en-US" sz="1400" b="0" i="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2057349" indent="-180000" algn="l" defTabSz="914377" rtl="0" eaLnBrk="1" latinLnBrk="0" hangingPunct="1">
              <a:lnSpc>
                <a:spcPct val="90000"/>
              </a:lnSpc>
              <a:buClr>
                <a:schemeClr val="accent1"/>
              </a:buClr>
              <a:buFontTx/>
              <a:buBlip>
                <a:blip r:embed="rId2"/>
              </a:buBlip>
              <a:defRPr lang="en-US" sz="1400" b="0" i="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ext Placeholder 25">
            <a:extLst>
              <a:ext uri="{FF2B5EF4-FFF2-40B4-BE49-F238E27FC236}">
                <a16:creationId xmlns:a16="http://schemas.microsoft.com/office/drawing/2014/main" id="{97BEAFF6-879B-24D1-A4CB-7E708326435D}"/>
              </a:ext>
            </a:extLst>
          </p:cNvPr>
          <p:cNvSpPr>
            <a:spLocks noGrp="1"/>
          </p:cNvSpPr>
          <p:nvPr>
            <p:ph type="body" sz="quarter" idx="14"/>
          </p:nvPr>
        </p:nvSpPr>
        <p:spPr>
          <a:xfrm>
            <a:off x="633181" y="2478926"/>
            <a:ext cx="4708342" cy="627744"/>
          </a:xfrm>
          <a:prstGeom prst="rect">
            <a:avLst/>
          </a:prstGeom>
        </p:spPr>
        <p:txBody>
          <a:bodyPr/>
          <a:lstStyle>
            <a:lvl1pPr marL="0" indent="0">
              <a:buNone/>
              <a:defRPr sz="2200" b="0" i="0">
                <a:latin typeface="Roboto Light" panose="02000000000000000000" pitchFamily="2" charset="0"/>
                <a:ea typeface="Roboto Light" panose="02000000000000000000" pitchFamily="2" charset="0"/>
                <a:cs typeface="Roboto Light" panose="02000000000000000000" pitchFamily="2" charset="0"/>
              </a:defRPr>
            </a:lvl1pPr>
            <a:lvl2pPr marL="457189" indent="0">
              <a:buNone/>
              <a:defRPr sz="2000"/>
            </a:lvl2pPr>
            <a:lvl3pPr marL="914377" indent="0">
              <a:buNone/>
              <a:defRPr sz="2000"/>
            </a:lvl3pPr>
            <a:lvl4pPr marL="1371566" indent="0">
              <a:buNone/>
              <a:defRPr sz="2000"/>
            </a:lvl4pPr>
            <a:lvl5pPr marL="1828755" indent="0">
              <a:buNone/>
              <a:defRPr sz="2000"/>
            </a:lvl5pPr>
          </a:lstStyle>
          <a:p>
            <a:pPr lvl="0"/>
            <a:r>
              <a:rPr lang="en-US"/>
              <a:t>Click to edit Master text styles</a:t>
            </a:r>
          </a:p>
        </p:txBody>
      </p:sp>
      <p:sp>
        <p:nvSpPr>
          <p:cNvPr id="7" name="TextBox 6">
            <a:extLst>
              <a:ext uri="{FF2B5EF4-FFF2-40B4-BE49-F238E27FC236}">
                <a16:creationId xmlns:a16="http://schemas.microsoft.com/office/drawing/2014/main" id="{69B186BB-70E7-243E-B8D8-2A040C84DD8B}"/>
              </a:ext>
            </a:extLst>
          </p:cNvPr>
          <p:cNvSpPr txBox="1"/>
          <p:nvPr userDrawn="1"/>
        </p:nvSpPr>
        <p:spPr>
          <a:xfrm>
            <a:off x="10932453" y="6472571"/>
            <a:ext cx="667658" cy="230832"/>
          </a:xfrm>
          <a:prstGeom prst="rect">
            <a:avLst/>
          </a:prstGeom>
          <a:noFill/>
        </p:spPr>
        <p:txBody>
          <a:bodyPr wrap="square" rtlCol="0">
            <a:spAutoFit/>
          </a:bodyPr>
          <a:lstStyle/>
          <a:p>
            <a:pPr algn="r"/>
            <a:fld id="{260E2A6B-A809-4840-BF14-8648BC0BDF87}" type="slidenum">
              <a:rPr lang="id-ID" sz="900" b="0" i="0" strike="noStrike" spc="0" smtClean="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pPr algn="r"/>
              <a:t>‹#›</a:t>
            </a:fld>
            <a:endParaRPr lang="id-ID" sz="900" b="0" i="0" strike="noStrike" spc="0">
              <a:solidFill>
                <a:schemeClr val="bg1">
                  <a:lumMod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8" name="TextBox 7">
            <a:extLst>
              <a:ext uri="{FF2B5EF4-FFF2-40B4-BE49-F238E27FC236}">
                <a16:creationId xmlns:a16="http://schemas.microsoft.com/office/drawing/2014/main" id="{124112FF-A865-F3DD-3005-BB3095C750B1}"/>
              </a:ext>
            </a:extLst>
          </p:cNvPr>
          <p:cNvSpPr txBox="1"/>
          <p:nvPr userDrawn="1"/>
        </p:nvSpPr>
        <p:spPr>
          <a:xfrm>
            <a:off x="10058401" y="6463144"/>
            <a:ext cx="1342534" cy="230832"/>
          </a:xfrm>
          <a:prstGeom prst="rect">
            <a:avLst/>
          </a:prstGeom>
          <a:noFill/>
        </p:spPr>
        <p:txBody>
          <a:bodyPr wrap="square" rtlCol="0">
            <a:spAutoFit/>
          </a:bodyPr>
          <a:lstStyle/>
          <a:p>
            <a:pPr algn="r"/>
            <a:r>
              <a:rPr lang="en-US" sz="900" b="0" i="0" spc="0" err="1">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www.lantronix.com</a:t>
            </a:r>
            <a:r>
              <a:rPr lang="en-US" sz="900" b="0" i="0" spc="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  |</a:t>
            </a:r>
            <a:endParaRPr lang="id-ID" sz="900" b="0" i="0" spc="0">
              <a:solidFill>
                <a:schemeClr val="bg1">
                  <a:lumMod val="50000"/>
                </a:schemeClr>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a:extLst>
              <a:ext uri="{FF2B5EF4-FFF2-40B4-BE49-F238E27FC236}">
                <a16:creationId xmlns:a16="http://schemas.microsoft.com/office/drawing/2014/main" id="{63BC3528-A521-1DB0-4C18-E94EC1B5C3FC}"/>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13105" y="6514341"/>
            <a:ext cx="885076" cy="142754"/>
          </a:xfrm>
          <a:prstGeom prst="rect">
            <a:avLst/>
          </a:prstGeom>
        </p:spPr>
      </p:pic>
      <p:pic>
        <p:nvPicPr>
          <p:cNvPr id="4" name="Graphic 3">
            <a:extLst>
              <a:ext uri="{FF2B5EF4-FFF2-40B4-BE49-F238E27FC236}">
                <a16:creationId xmlns:a16="http://schemas.microsoft.com/office/drawing/2014/main" id="{F7C5B6EB-8A80-085D-1917-561694A2315B}"/>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14916" t="1" b="-1"/>
          <a:stretch/>
        </p:blipFill>
        <p:spPr>
          <a:xfrm>
            <a:off x="0" y="6518622"/>
            <a:ext cx="538597" cy="138473"/>
          </a:xfrm>
          <a:prstGeom prst="rect">
            <a:avLst/>
          </a:prstGeom>
        </p:spPr>
      </p:pic>
      <p:sp>
        <p:nvSpPr>
          <p:cNvPr id="6" name="Text Placeholder 5">
            <a:extLst>
              <a:ext uri="{FF2B5EF4-FFF2-40B4-BE49-F238E27FC236}">
                <a16:creationId xmlns:a16="http://schemas.microsoft.com/office/drawing/2014/main" id="{AD0DE09F-587E-D3BB-0B83-ADE0580367F6}"/>
              </a:ext>
            </a:extLst>
          </p:cNvPr>
          <p:cNvSpPr>
            <a:spLocks noGrp="1"/>
          </p:cNvSpPr>
          <p:nvPr>
            <p:ph type="body" sz="quarter" idx="16"/>
          </p:nvPr>
        </p:nvSpPr>
        <p:spPr>
          <a:xfrm>
            <a:off x="633181" y="1345190"/>
            <a:ext cx="4755819" cy="1262063"/>
          </a:xfrm>
          <a:prstGeom prst="rect">
            <a:avLst/>
          </a:prstGeom>
        </p:spPr>
        <p:txBody>
          <a:bodyPr/>
          <a:lstStyle>
            <a:lvl1pPr marL="0" indent="0">
              <a:buNone/>
              <a:defRPr sz="3600" b="1" i="0">
                <a:solidFill>
                  <a:srgbClr val="114063"/>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pic>
        <p:nvPicPr>
          <p:cNvPr id="14" name="Graphic 13">
            <a:extLst>
              <a:ext uri="{FF2B5EF4-FFF2-40B4-BE49-F238E27FC236}">
                <a16:creationId xmlns:a16="http://schemas.microsoft.com/office/drawing/2014/main" id="{5824A2D8-2FAF-3F16-76E4-D272C5F1C831}"/>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flipH="1" flipV="1">
            <a:off x="6013703" y="1085312"/>
            <a:ext cx="862632" cy="128477"/>
          </a:xfrm>
          <a:prstGeom prst="rect">
            <a:avLst/>
          </a:prstGeom>
        </p:spPr>
      </p:pic>
      <p:pic>
        <p:nvPicPr>
          <p:cNvPr id="16" name="Graphic 15">
            <a:extLst>
              <a:ext uri="{FF2B5EF4-FFF2-40B4-BE49-F238E27FC236}">
                <a16:creationId xmlns:a16="http://schemas.microsoft.com/office/drawing/2014/main" id="{BF53C03A-1105-C263-A4C8-30874409AE9C}"/>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l="11604" b="-5130"/>
          <a:stretch/>
        </p:blipFill>
        <p:spPr>
          <a:xfrm flipH="1" flipV="1">
            <a:off x="11659745" y="1075316"/>
            <a:ext cx="532255" cy="138473"/>
          </a:xfrm>
          <a:prstGeom prst="rect">
            <a:avLst/>
          </a:prstGeom>
        </p:spPr>
      </p:pic>
      <p:grpSp>
        <p:nvGrpSpPr>
          <p:cNvPr id="17" name="Group 16">
            <a:extLst>
              <a:ext uri="{FF2B5EF4-FFF2-40B4-BE49-F238E27FC236}">
                <a16:creationId xmlns:a16="http://schemas.microsoft.com/office/drawing/2014/main" id="{B386DF1F-80EB-71B9-7143-4EFC3A3F5082}"/>
              </a:ext>
            </a:extLst>
          </p:cNvPr>
          <p:cNvGrpSpPr/>
          <p:nvPr userDrawn="1"/>
        </p:nvGrpSpPr>
        <p:grpSpPr>
          <a:xfrm rot="10800000">
            <a:off x="0" y="1075316"/>
            <a:ext cx="483838" cy="138473"/>
            <a:chOff x="11302688" y="2719604"/>
            <a:chExt cx="483838" cy="138473"/>
          </a:xfrm>
        </p:grpSpPr>
        <p:sp>
          <p:nvSpPr>
            <p:cNvPr id="18" name="Rectangle 17">
              <a:extLst>
                <a:ext uri="{FF2B5EF4-FFF2-40B4-BE49-F238E27FC236}">
                  <a16:creationId xmlns:a16="http://schemas.microsoft.com/office/drawing/2014/main" id="{76DC4396-457F-D38A-DE37-84E1919E9AC0}"/>
                </a:ext>
              </a:extLst>
            </p:cNvPr>
            <p:cNvSpPr/>
            <p:nvPr/>
          </p:nvSpPr>
          <p:spPr>
            <a:xfrm>
              <a:off x="11387243" y="2719604"/>
              <a:ext cx="399283" cy="13847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cs typeface="Roboto" panose="02000000000000000000" pitchFamily="2" charset="0"/>
              </a:endParaRPr>
            </a:p>
          </p:txBody>
        </p:sp>
        <p:sp>
          <p:nvSpPr>
            <p:cNvPr id="19" name="Triangle 18">
              <a:extLst>
                <a:ext uri="{FF2B5EF4-FFF2-40B4-BE49-F238E27FC236}">
                  <a16:creationId xmlns:a16="http://schemas.microsoft.com/office/drawing/2014/main" id="{A93B84F3-68E5-6C66-D6D9-079A06E3B4B5}"/>
                </a:ext>
              </a:extLst>
            </p:cNvPr>
            <p:cNvSpPr/>
            <p:nvPr/>
          </p:nvSpPr>
          <p:spPr>
            <a:xfrm>
              <a:off x="11302688" y="2719604"/>
              <a:ext cx="162238" cy="138473"/>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cs typeface="Roboto" panose="02000000000000000000" pitchFamily="2" charset="0"/>
              </a:endParaRPr>
            </a:p>
          </p:txBody>
        </p:sp>
      </p:grpSp>
      <p:sp>
        <p:nvSpPr>
          <p:cNvPr id="22" name="Text Placeholder 5">
            <a:extLst>
              <a:ext uri="{FF2B5EF4-FFF2-40B4-BE49-F238E27FC236}">
                <a16:creationId xmlns:a16="http://schemas.microsoft.com/office/drawing/2014/main" id="{D99955CE-31B1-CC1D-91ED-0527A05E533F}"/>
              </a:ext>
            </a:extLst>
          </p:cNvPr>
          <p:cNvSpPr>
            <a:spLocks noGrp="1"/>
          </p:cNvSpPr>
          <p:nvPr>
            <p:ph type="body" sz="quarter" idx="17" hasCustomPrompt="1"/>
          </p:nvPr>
        </p:nvSpPr>
        <p:spPr>
          <a:xfrm>
            <a:off x="636475" y="860301"/>
            <a:ext cx="4755819" cy="484890"/>
          </a:xfrm>
          <a:prstGeom prst="rect">
            <a:avLst/>
          </a:prstGeom>
        </p:spPr>
        <p:txBody>
          <a:bodyPr/>
          <a:lstStyle>
            <a:lvl1pPr marL="0" indent="0">
              <a:buNone/>
              <a:defRPr sz="1600" b="1" i="0" spc="200" baseline="0">
                <a:solidFill>
                  <a:schemeClr val="accent3"/>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Tree>
    <p:extLst>
      <p:ext uri="{BB962C8B-B14F-4D97-AF65-F5344CB8AC3E}">
        <p14:creationId xmlns:p14="http://schemas.microsoft.com/office/powerpoint/2010/main" val="2372635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4AFE45-FFAD-C43D-A73A-BED1B0287B9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0"/>
            <a:ext cx="6663313" cy="6858000"/>
          </a:xfrm>
          <a:prstGeom prst="rect">
            <a:avLst/>
          </a:prstGeom>
        </p:spPr>
      </p:pic>
      <p:sp>
        <p:nvSpPr>
          <p:cNvPr id="10" name="Rectangle 9">
            <a:extLst>
              <a:ext uri="{FF2B5EF4-FFF2-40B4-BE49-F238E27FC236}">
                <a16:creationId xmlns:a16="http://schemas.microsoft.com/office/drawing/2014/main" id="{F1935252-B161-4A4D-9C48-1468B2F96CF6}"/>
              </a:ext>
            </a:extLst>
          </p:cNvPr>
          <p:cNvSpPr/>
          <p:nvPr userDrawn="1"/>
        </p:nvSpPr>
        <p:spPr>
          <a:xfrm>
            <a:off x="3744226" y="0"/>
            <a:ext cx="8447774" cy="6858000"/>
          </a:xfrm>
          <a:prstGeom prst="rect">
            <a:avLst/>
          </a:prstGeom>
          <a:solidFill>
            <a:srgbClr val="2E2E2E"/>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spcBef>
                <a:spcPts val="300"/>
              </a:spcBef>
            </a:pPr>
            <a:endParaRPr lang="en-US" sz="900">
              <a:solidFill>
                <a:schemeClr val="bg1"/>
              </a:solidFill>
              <a:latin typeface="Avenir Next LT Pro" panose="020B0504020202020204" pitchFamily="34" charset="0"/>
            </a:endParaRPr>
          </a:p>
        </p:txBody>
      </p:sp>
      <p:sp>
        <p:nvSpPr>
          <p:cNvPr id="2" name="Title 1">
            <a:extLst>
              <a:ext uri="{FF2B5EF4-FFF2-40B4-BE49-F238E27FC236}">
                <a16:creationId xmlns:a16="http://schemas.microsoft.com/office/drawing/2014/main" id="{8F731C1B-2A95-4F8A-BCA8-390FBD92CA3C}"/>
              </a:ext>
            </a:extLst>
          </p:cNvPr>
          <p:cNvSpPr>
            <a:spLocks noGrp="1"/>
          </p:cNvSpPr>
          <p:nvPr>
            <p:ph type="title"/>
          </p:nvPr>
        </p:nvSpPr>
        <p:spPr>
          <a:xfrm>
            <a:off x="4114800" y="392081"/>
            <a:ext cx="7696199" cy="796163"/>
          </a:xfrm>
        </p:spPr>
        <p:txBody>
          <a:bodyPr/>
          <a:lstStyle>
            <a:lvl1pPr>
              <a:defRPr>
                <a:solidFill>
                  <a:schemeClr val="accent2"/>
                </a:solidFill>
                <a:latin typeface="Avenir Next LT Pro" panose="020B05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01696A3C-E2C6-4C77-A054-65C7DDA077D2}"/>
              </a:ext>
            </a:extLst>
          </p:cNvPr>
          <p:cNvSpPr>
            <a:spLocks noGrp="1"/>
          </p:cNvSpPr>
          <p:nvPr>
            <p:ph idx="1"/>
          </p:nvPr>
        </p:nvSpPr>
        <p:spPr>
          <a:xfrm>
            <a:off x="4114800" y="1460499"/>
            <a:ext cx="7696199" cy="4579351"/>
          </a:xfrm>
        </p:spPr>
        <p:txBody>
          <a:bodyPr/>
          <a:lstStyle>
            <a:lvl1pPr>
              <a:buClr>
                <a:schemeClr val="accent3"/>
              </a:buClr>
              <a:defRPr>
                <a:solidFill>
                  <a:schemeClr val="bg1"/>
                </a:solidFill>
                <a:latin typeface="Avenir Next LT Pro" panose="020B0504020202020204" pitchFamily="34" charset="0"/>
              </a:defRPr>
            </a:lvl1pPr>
            <a:lvl2pPr>
              <a:defRPr>
                <a:solidFill>
                  <a:schemeClr val="bg1"/>
                </a:solidFill>
                <a:latin typeface="Avenir Next LT Pro" panose="020B0504020202020204" pitchFamily="34" charset="0"/>
              </a:defRPr>
            </a:lvl2pPr>
            <a:lvl3pPr>
              <a:defRPr>
                <a:solidFill>
                  <a:schemeClr val="bg1"/>
                </a:solidFill>
                <a:latin typeface="Avenir Next LT Pro" panose="020B0504020202020204" pitchFamily="34" charset="0"/>
              </a:defRPr>
            </a:lvl3pPr>
            <a:lvl4pPr>
              <a:defRPr>
                <a:solidFill>
                  <a:schemeClr val="bg1"/>
                </a:solidFill>
                <a:latin typeface="Avenir Next LT Pro" panose="020B0504020202020204" pitchFamily="34" charset="0"/>
              </a:defRPr>
            </a:lvl4pPr>
            <a:lvl5pPr>
              <a:defRPr>
                <a:solidFill>
                  <a:schemeClr val="bg1"/>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0">
            <a:extLst>
              <a:ext uri="{FF2B5EF4-FFF2-40B4-BE49-F238E27FC236}">
                <a16:creationId xmlns:a16="http://schemas.microsoft.com/office/drawing/2014/main" id="{E666123F-71BC-493C-988C-C1F21A212629}"/>
              </a:ext>
            </a:extLst>
          </p:cNvPr>
          <p:cNvSpPr>
            <a:spLocks noGrp="1"/>
          </p:cNvSpPr>
          <p:nvPr>
            <p:ph type="body" sz="quarter" idx="14"/>
          </p:nvPr>
        </p:nvSpPr>
        <p:spPr>
          <a:xfrm>
            <a:off x="4114800" y="818149"/>
            <a:ext cx="7696199" cy="354962"/>
          </a:xfrm>
        </p:spPr>
        <p:txBody>
          <a:bodyPr/>
          <a:lstStyle>
            <a:lvl1pPr marL="0" indent="0">
              <a:buNone/>
              <a:defRPr sz="1600">
                <a:solidFill>
                  <a:schemeClr val="accent4"/>
                </a:solidFill>
                <a:latin typeface="Avenir Next LT Pro" panose="020B0504020202020204" pitchFamily="34" charset="0"/>
              </a:defRPr>
            </a:lvl1pPr>
          </a:lstStyle>
          <a:p>
            <a:pPr lvl="0"/>
            <a:r>
              <a:rPr lang="en-US"/>
              <a:t>Click to edit Master text styles</a:t>
            </a:r>
          </a:p>
        </p:txBody>
      </p:sp>
      <p:sp>
        <p:nvSpPr>
          <p:cNvPr id="12" name="Footer Placeholder 4">
            <a:extLst>
              <a:ext uri="{FF2B5EF4-FFF2-40B4-BE49-F238E27FC236}">
                <a16:creationId xmlns:a16="http://schemas.microsoft.com/office/drawing/2014/main" id="{8D3F3336-D856-4452-B8A6-AA8D8C67B842}"/>
              </a:ext>
            </a:extLst>
          </p:cNvPr>
          <p:cNvSpPr>
            <a:spLocks noGrp="1"/>
          </p:cNvSpPr>
          <p:nvPr>
            <p:ph type="ftr" sz="quarter" idx="11"/>
          </p:nvPr>
        </p:nvSpPr>
        <p:spPr>
          <a:xfrm>
            <a:off x="10092266" y="6401118"/>
            <a:ext cx="1590859" cy="365125"/>
          </a:xfrm>
        </p:spPr>
        <p:txBody>
          <a:bodyPr/>
          <a:lstStyle>
            <a:lvl1pPr algn="r">
              <a:defRPr sz="850">
                <a:solidFill>
                  <a:schemeClr val="accent4"/>
                </a:solidFill>
                <a:latin typeface="Avenir Next LT Pro" panose="020B0504020202020204" pitchFamily="34" charset="0"/>
                <a:cs typeface="Gotham Book" pitchFamily="50" charset="0"/>
              </a:defRPr>
            </a:lvl1pPr>
          </a:lstStyle>
          <a:p>
            <a:r>
              <a:rPr lang="en-US"/>
              <a:t>Strictly Private &amp; Confidential</a:t>
            </a:r>
          </a:p>
        </p:txBody>
      </p:sp>
      <p:sp>
        <p:nvSpPr>
          <p:cNvPr id="13" name="Slide Number Placeholder 5">
            <a:extLst>
              <a:ext uri="{FF2B5EF4-FFF2-40B4-BE49-F238E27FC236}">
                <a16:creationId xmlns:a16="http://schemas.microsoft.com/office/drawing/2014/main" id="{13A2BA53-7F32-439C-B912-90ABC2677A9D}"/>
              </a:ext>
            </a:extLst>
          </p:cNvPr>
          <p:cNvSpPr>
            <a:spLocks noGrp="1"/>
          </p:cNvSpPr>
          <p:nvPr>
            <p:ph type="sldNum" sz="quarter" idx="12"/>
          </p:nvPr>
        </p:nvSpPr>
        <p:spPr>
          <a:xfrm>
            <a:off x="11811000" y="6401118"/>
            <a:ext cx="323088" cy="365125"/>
          </a:xfrm>
        </p:spPr>
        <p:txBody>
          <a:bodyPr/>
          <a:lstStyle>
            <a:lvl1pPr algn="l">
              <a:defRPr sz="850" b="1">
                <a:solidFill>
                  <a:schemeClr val="accent2"/>
                </a:solidFill>
                <a:latin typeface="Avenir Next LT Pro" panose="020B0504020202020204" pitchFamily="34" charset="0"/>
                <a:cs typeface="Gotham Bold" pitchFamily="50" charset="0"/>
              </a:defRPr>
            </a:lvl1pPr>
          </a:lstStyle>
          <a:p>
            <a:fld id="{3B829181-4CF5-4287-91ED-483B21DEC50C}" type="slidenum">
              <a:rPr lang="en-US" smtClean="0"/>
              <a:pPr/>
              <a:t>‹#›</a:t>
            </a:fld>
            <a:endParaRPr lang="en-US"/>
          </a:p>
        </p:txBody>
      </p:sp>
      <p:pic>
        <p:nvPicPr>
          <p:cNvPr id="4" name="Graphic 3">
            <a:extLst>
              <a:ext uri="{FF2B5EF4-FFF2-40B4-BE49-F238E27FC236}">
                <a16:creationId xmlns:a16="http://schemas.microsoft.com/office/drawing/2014/main" id="{E1BF97AB-54FD-8D2D-38D7-DA10CEBC8F23}"/>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9184" y="6488951"/>
            <a:ext cx="1176066" cy="189458"/>
          </a:xfrm>
          <a:prstGeom prst="rect">
            <a:avLst/>
          </a:prstGeom>
        </p:spPr>
      </p:pic>
    </p:spTree>
    <p:extLst>
      <p:ext uri="{BB962C8B-B14F-4D97-AF65-F5344CB8AC3E}">
        <p14:creationId xmlns:p14="http://schemas.microsoft.com/office/powerpoint/2010/main" val="20267244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ansition-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13">
            <a:extLst>
              <a:ext uri="{FF2B5EF4-FFF2-40B4-BE49-F238E27FC236}">
                <a16:creationId xmlns:a16="http://schemas.microsoft.com/office/drawing/2014/main" id="{B26BAB95-24D1-4F76-45EF-AF0FC3ACB258}"/>
              </a:ext>
            </a:extLst>
          </p:cNvPr>
          <p:cNvSpPr>
            <a:spLocks noGrp="1"/>
          </p:cNvSpPr>
          <p:nvPr>
            <p:ph type="title"/>
          </p:nvPr>
        </p:nvSpPr>
        <p:spPr>
          <a:xfrm>
            <a:off x="1663700" y="965727"/>
            <a:ext cx="7848600" cy="697974"/>
          </a:xfrm>
          <a:prstGeom prst="rect">
            <a:avLst/>
          </a:prstGeom>
        </p:spPr>
        <p:txBody>
          <a:bodyPr/>
          <a:lstStyle>
            <a:lvl1pPr>
              <a:defRPr sz="4500" b="1" i="0" spc="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p>
        </p:txBody>
      </p:sp>
      <p:grpSp>
        <p:nvGrpSpPr>
          <p:cNvPr id="4" name="Group 3">
            <a:extLst>
              <a:ext uri="{FF2B5EF4-FFF2-40B4-BE49-F238E27FC236}">
                <a16:creationId xmlns:a16="http://schemas.microsoft.com/office/drawing/2014/main" id="{D10CD29C-482B-9948-5EBA-09C3B29950A7}"/>
              </a:ext>
            </a:extLst>
          </p:cNvPr>
          <p:cNvGrpSpPr/>
          <p:nvPr userDrawn="1"/>
        </p:nvGrpSpPr>
        <p:grpSpPr>
          <a:xfrm>
            <a:off x="11708162" y="6518751"/>
            <a:ext cx="483838" cy="138473"/>
            <a:chOff x="11302688" y="2719604"/>
            <a:chExt cx="483838" cy="138473"/>
          </a:xfrm>
        </p:grpSpPr>
        <p:sp>
          <p:nvSpPr>
            <p:cNvPr id="5" name="Rectangle 4">
              <a:extLst>
                <a:ext uri="{FF2B5EF4-FFF2-40B4-BE49-F238E27FC236}">
                  <a16:creationId xmlns:a16="http://schemas.microsoft.com/office/drawing/2014/main" id="{951412D2-F803-9804-7DD0-DEA7B5F7B19E}"/>
                </a:ext>
              </a:extLst>
            </p:cNvPr>
            <p:cNvSpPr/>
            <p:nvPr/>
          </p:nvSpPr>
          <p:spPr>
            <a:xfrm>
              <a:off x="11387243" y="2719604"/>
              <a:ext cx="399283" cy="13847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Roboto" panose="02000000000000000000" pitchFamily="2" charset="0"/>
                <a:ea typeface="Roboto" panose="02000000000000000000" pitchFamily="2" charset="0"/>
                <a:cs typeface="Roboto" panose="02000000000000000000" pitchFamily="2" charset="0"/>
              </a:endParaRPr>
            </a:p>
          </p:txBody>
        </p:sp>
        <p:sp>
          <p:nvSpPr>
            <p:cNvPr id="6" name="Triangle 5">
              <a:extLst>
                <a:ext uri="{FF2B5EF4-FFF2-40B4-BE49-F238E27FC236}">
                  <a16:creationId xmlns:a16="http://schemas.microsoft.com/office/drawing/2014/main" id="{0BCCF8E8-1CD9-5BAC-3449-B66A3BF4D36C}"/>
                </a:ext>
              </a:extLst>
            </p:cNvPr>
            <p:cNvSpPr/>
            <p:nvPr/>
          </p:nvSpPr>
          <p:spPr>
            <a:xfrm>
              <a:off x="11302688" y="2719604"/>
              <a:ext cx="162238" cy="138473"/>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Roboto" panose="02000000000000000000" pitchFamily="2" charset="0"/>
                <a:ea typeface="Roboto" panose="02000000000000000000" pitchFamily="2" charset="0"/>
                <a:cs typeface="Roboto" panose="02000000000000000000" pitchFamily="2" charset="0"/>
              </a:endParaRPr>
            </a:p>
          </p:txBody>
        </p:sp>
      </p:grpSp>
      <p:sp>
        <p:nvSpPr>
          <p:cNvPr id="7" name="TextBox 6">
            <a:extLst>
              <a:ext uri="{FF2B5EF4-FFF2-40B4-BE49-F238E27FC236}">
                <a16:creationId xmlns:a16="http://schemas.microsoft.com/office/drawing/2014/main" id="{7863CA89-0E1B-5E38-CB6B-F567F0FA4268}"/>
              </a:ext>
            </a:extLst>
          </p:cNvPr>
          <p:cNvSpPr txBox="1"/>
          <p:nvPr userDrawn="1"/>
        </p:nvSpPr>
        <p:spPr>
          <a:xfrm>
            <a:off x="10932453" y="6472571"/>
            <a:ext cx="667658" cy="230832"/>
          </a:xfrm>
          <a:prstGeom prst="rect">
            <a:avLst/>
          </a:prstGeom>
          <a:noFill/>
        </p:spPr>
        <p:txBody>
          <a:bodyPr wrap="square" rtlCol="0">
            <a:spAutoFit/>
          </a:bodyPr>
          <a:lstStyle/>
          <a:p>
            <a:pPr algn="r"/>
            <a:fld id="{260E2A6B-A809-4840-BF14-8648BC0BDF87}" type="slidenum">
              <a:rPr lang="id-ID" sz="900" b="0" i="0" strike="noStrike" spc="0" smtClean="0">
                <a:solidFill>
                  <a:schemeClr val="bg1"/>
                </a:solidFill>
                <a:latin typeface="Roboto" panose="02000000000000000000" pitchFamily="2" charset="0"/>
                <a:ea typeface="Roboto" panose="02000000000000000000" pitchFamily="2" charset="0"/>
                <a:cs typeface="Roboto" panose="02000000000000000000" pitchFamily="2" charset="0"/>
              </a:rPr>
              <a:pPr algn="r"/>
              <a:t>‹#›</a:t>
            </a:fld>
            <a:endParaRPr lang="id-ID" sz="900" b="0" i="0" strike="noStrike" spc="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8" name="TextBox 7">
            <a:extLst>
              <a:ext uri="{FF2B5EF4-FFF2-40B4-BE49-F238E27FC236}">
                <a16:creationId xmlns:a16="http://schemas.microsoft.com/office/drawing/2014/main" id="{7AC44358-1A64-6BF7-0E7F-51F0179D61DE}"/>
              </a:ext>
            </a:extLst>
          </p:cNvPr>
          <p:cNvSpPr txBox="1"/>
          <p:nvPr userDrawn="1"/>
        </p:nvSpPr>
        <p:spPr>
          <a:xfrm>
            <a:off x="10058401" y="6463144"/>
            <a:ext cx="1342534" cy="230832"/>
          </a:xfrm>
          <a:prstGeom prst="rect">
            <a:avLst/>
          </a:prstGeom>
          <a:noFill/>
        </p:spPr>
        <p:txBody>
          <a:bodyPr wrap="square" rtlCol="0">
            <a:spAutoFit/>
          </a:bodyPr>
          <a:lstStyle/>
          <a:p>
            <a:pPr algn="r"/>
            <a:r>
              <a:rPr lang="en-US" sz="900" b="0" i="0" spc="0" err="1">
                <a:solidFill>
                  <a:schemeClr val="bg1"/>
                </a:solidFill>
                <a:latin typeface="Roboto" panose="02000000000000000000" pitchFamily="2" charset="0"/>
                <a:ea typeface="Roboto" panose="02000000000000000000" pitchFamily="2" charset="0"/>
                <a:cs typeface="Roboto" panose="02000000000000000000" pitchFamily="2" charset="0"/>
              </a:rPr>
              <a:t>www.lantronix.com</a:t>
            </a:r>
            <a:r>
              <a:rPr lang="en-US" sz="900" b="0" i="0" spc="0">
                <a:solidFill>
                  <a:schemeClr val="bg1"/>
                </a:solidFill>
                <a:latin typeface="Roboto" panose="02000000000000000000" pitchFamily="2" charset="0"/>
                <a:ea typeface="Roboto" panose="02000000000000000000" pitchFamily="2" charset="0"/>
                <a:cs typeface="Roboto" panose="02000000000000000000" pitchFamily="2" charset="0"/>
              </a:rPr>
              <a:t>  |</a:t>
            </a:r>
            <a:endParaRPr lang="id-ID" sz="900" b="0" i="0" spc="0">
              <a:solidFill>
                <a:schemeClr val="bg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205894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yout with title and subtitl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89D4F31-4C17-C4FB-6DE4-7F662E2CD623}"/>
              </a:ext>
            </a:extLst>
          </p:cNvPr>
          <p:cNvGrpSpPr/>
          <p:nvPr userDrawn="1"/>
        </p:nvGrpSpPr>
        <p:grpSpPr>
          <a:xfrm>
            <a:off x="11708162" y="6518751"/>
            <a:ext cx="483838" cy="138473"/>
            <a:chOff x="11302688" y="2719604"/>
            <a:chExt cx="483838" cy="138473"/>
          </a:xfrm>
        </p:grpSpPr>
        <p:sp>
          <p:nvSpPr>
            <p:cNvPr id="3" name="Rectangle 2">
              <a:extLst>
                <a:ext uri="{FF2B5EF4-FFF2-40B4-BE49-F238E27FC236}">
                  <a16:creationId xmlns:a16="http://schemas.microsoft.com/office/drawing/2014/main" id="{339DFD5D-D81C-B029-B29C-CB28A6049B4E}"/>
                </a:ext>
              </a:extLst>
            </p:cNvPr>
            <p:cNvSpPr/>
            <p:nvPr/>
          </p:nvSpPr>
          <p:spPr>
            <a:xfrm>
              <a:off x="11387243" y="2719604"/>
              <a:ext cx="399283" cy="13847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Roboto" panose="02000000000000000000" pitchFamily="2" charset="0"/>
                <a:ea typeface="Roboto" panose="02000000000000000000" pitchFamily="2" charset="0"/>
                <a:cs typeface="Roboto" panose="02000000000000000000" pitchFamily="2" charset="0"/>
              </a:endParaRPr>
            </a:p>
          </p:txBody>
        </p:sp>
        <p:sp>
          <p:nvSpPr>
            <p:cNvPr id="4" name="Triangle 3">
              <a:extLst>
                <a:ext uri="{FF2B5EF4-FFF2-40B4-BE49-F238E27FC236}">
                  <a16:creationId xmlns:a16="http://schemas.microsoft.com/office/drawing/2014/main" id="{71A011E8-FBEF-0FC8-3663-113E20A6519F}"/>
                </a:ext>
              </a:extLst>
            </p:cNvPr>
            <p:cNvSpPr/>
            <p:nvPr/>
          </p:nvSpPr>
          <p:spPr>
            <a:xfrm>
              <a:off x="11302688" y="2719604"/>
              <a:ext cx="162238" cy="138473"/>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Roboto" panose="02000000000000000000" pitchFamily="2" charset="0"/>
                <a:ea typeface="Roboto" panose="02000000000000000000" pitchFamily="2" charset="0"/>
                <a:cs typeface="Roboto" panose="02000000000000000000" pitchFamily="2" charset="0"/>
              </a:endParaRPr>
            </a:p>
          </p:txBody>
        </p:sp>
      </p:grpSp>
      <p:sp>
        <p:nvSpPr>
          <p:cNvPr id="5" name="TextBox 4">
            <a:extLst>
              <a:ext uri="{FF2B5EF4-FFF2-40B4-BE49-F238E27FC236}">
                <a16:creationId xmlns:a16="http://schemas.microsoft.com/office/drawing/2014/main" id="{092ACA3D-08BB-816E-698A-C51D17A00232}"/>
              </a:ext>
            </a:extLst>
          </p:cNvPr>
          <p:cNvSpPr txBox="1"/>
          <p:nvPr userDrawn="1"/>
        </p:nvSpPr>
        <p:spPr>
          <a:xfrm>
            <a:off x="10932453" y="6472571"/>
            <a:ext cx="667658" cy="230832"/>
          </a:xfrm>
          <a:prstGeom prst="rect">
            <a:avLst/>
          </a:prstGeom>
          <a:noFill/>
        </p:spPr>
        <p:txBody>
          <a:bodyPr wrap="square" rtlCol="0">
            <a:spAutoFit/>
          </a:bodyPr>
          <a:lstStyle/>
          <a:p>
            <a:pPr algn="r"/>
            <a:fld id="{260E2A6B-A809-4840-BF14-8648BC0BDF87}" type="slidenum">
              <a:rPr lang="id-ID" sz="900" b="0" i="0" strike="noStrike" spc="0" smtClean="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pPr algn="r"/>
              <a:t>‹#›</a:t>
            </a:fld>
            <a:endParaRPr lang="id-ID" sz="900" b="0" i="0" strike="noStrike" spc="0">
              <a:solidFill>
                <a:schemeClr val="bg1">
                  <a:lumMod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6" name="TextBox 5">
            <a:extLst>
              <a:ext uri="{FF2B5EF4-FFF2-40B4-BE49-F238E27FC236}">
                <a16:creationId xmlns:a16="http://schemas.microsoft.com/office/drawing/2014/main" id="{0F184A97-EA9B-190E-39E6-049E286356BC}"/>
              </a:ext>
            </a:extLst>
          </p:cNvPr>
          <p:cNvSpPr txBox="1"/>
          <p:nvPr userDrawn="1"/>
        </p:nvSpPr>
        <p:spPr>
          <a:xfrm>
            <a:off x="10058401" y="6463144"/>
            <a:ext cx="1342534" cy="230832"/>
          </a:xfrm>
          <a:prstGeom prst="rect">
            <a:avLst/>
          </a:prstGeom>
          <a:noFill/>
        </p:spPr>
        <p:txBody>
          <a:bodyPr wrap="square" rtlCol="0">
            <a:spAutoFit/>
          </a:bodyPr>
          <a:lstStyle/>
          <a:p>
            <a:pPr algn="r"/>
            <a:r>
              <a:rPr lang="en-US" sz="900" b="0" i="0" spc="0" err="1">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www.lantronix.com</a:t>
            </a:r>
            <a:r>
              <a:rPr lang="en-US" sz="900" b="0" i="0" spc="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  |</a:t>
            </a:r>
            <a:endParaRPr lang="id-ID" sz="900" b="0" i="0" spc="0">
              <a:solidFill>
                <a:schemeClr val="bg1">
                  <a:lumMod val="50000"/>
                </a:schemeClr>
              </a:solidFill>
              <a:latin typeface="Roboto" panose="02000000000000000000" pitchFamily="2" charset="0"/>
              <a:ea typeface="Roboto" panose="02000000000000000000" pitchFamily="2" charset="0"/>
              <a:cs typeface="Roboto" panose="02000000000000000000" pitchFamily="2" charset="0"/>
            </a:endParaRPr>
          </a:p>
        </p:txBody>
      </p:sp>
      <p:pic>
        <p:nvPicPr>
          <p:cNvPr id="7" name="Graphic 6">
            <a:extLst>
              <a:ext uri="{FF2B5EF4-FFF2-40B4-BE49-F238E27FC236}">
                <a16:creationId xmlns:a16="http://schemas.microsoft.com/office/drawing/2014/main" id="{7C9AB76A-8EC1-2988-5242-CB6D966FB41B}"/>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713105" y="6514341"/>
            <a:ext cx="885076" cy="142754"/>
          </a:xfrm>
          <a:prstGeom prst="rect">
            <a:avLst/>
          </a:prstGeom>
        </p:spPr>
      </p:pic>
      <p:pic>
        <p:nvPicPr>
          <p:cNvPr id="8" name="Graphic 7">
            <a:extLst>
              <a:ext uri="{FF2B5EF4-FFF2-40B4-BE49-F238E27FC236}">
                <a16:creationId xmlns:a16="http://schemas.microsoft.com/office/drawing/2014/main" id="{DEA5FCA4-817D-5F19-9E0B-BCE748826C32}"/>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14916" t="1" b="-1"/>
          <a:stretch/>
        </p:blipFill>
        <p:spPr>
          <a:xfrm>
            <a:off x="0" y="6518622"/>
            <a:ext cx="538597" cy="138473"/>
          </a:xfrm>
          <a:prstGeom prst="rect">
            <a:avLst/>
          </a:prstGeom>
        </p:spPr>
      </p:pic>
      <p:sp>
        <p:nvSpPr>
          <p:cNvPr id="12" name="Text Placeholder 25">
            <a:extLst>
              <a:ext uri="{FF2B5EF4-FFF2-40B4-BE49-F238E27FC236}">
                <a16:creationId xmlns:a16="http://schemas.microsoft.com/office/drawing/2014/main" id="{48096312-BDB5-CDC0-8790-74DFA7506419}"/>
              </a:ext>
            </a:extLst>
          </p:cNvPr>
          <p:cNvSpPr>
            <a:spLocks noGrp="1"/>
          </p:cNvSpPr>
          <p:nvPr>
            <p:ph type="body" sz="quarter" idx="14"/>
          </p:nvPr>
        </p:nvSpPr>
        <p:spPr>
          <a:xfrm>
            <a:off x="518120" y="834943"/>
            <a:ext cx="5391150" cy="417069"/>
          </a:xfrm>
          <a:prstGeom prst="rect">
            <a:avLst/>
          </a:prstGeom>
        </p:spPr>
        <p:txBody>
          <a:bodyPr/>
          <a:lstStyle>
            <a:lvl1pPr marL="0" indent="0">
              <a:buNone/>
              <a:defRPr sz="2200"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457189" indent="0">
              <a:buNone/>
              <a:defRPr sz="2000"/>
            </a:lvl2pPr>
            <a:lvl3pPr marL="914377" indent="0">
              <a:buNone/>
              <a:defRPr sz="2000"/>
            </a:lvl3pPr>
            <a:lvl4pPr marL="1371566" indent="0">
              <a:buNone/>
              <a:defRPr sz="2000"/>
            </a:lvl4pPr>
            <a:lvl5pPr marL="1828755" indent="0">
              <a:buNone/>
              <a:defRPr sz="2000"/>
            </a:lvl5pPr>
          </a:lstStyle>
          <a:p>
            <a:pPr lvl="0"/>
            <a:r>
              <a:rPr lang="en-US"/>
              <a:t>Click to edit Master text styles</a:t>
            </a:r>
          </a:p>
        </p:txBody>
      </p:sp>
      <p:sp>
        <p:nvSpPr>
          <p:cNvPr id="14" name="Title 9">
            <a:extLst>
              <a:ext uri="{FF2B5EF4-FFF2-40B4-BE49-F238E27FC236}">
                <a16:creationId xmlns:a16="http://schemas.microsoft.com/office/drawing/2014/main" id="{C500601E-BBE3-79CE-DECD-03CAC512B18F}"/>
              </a:ext>
            </a:extLst>
          </p:cNvPr>
          <p:cNvSpPr>
            <a:spLocks noGrp="1"/>
          </p:cNvSpPr>
          <p:nvPr>
            <p:ph type="title"/>
          </p:nvPr>
        </p:nvSpPr>
        <p:spPr>
          <a:xfrm>
            <a:off x="518120" y="242391"/>
            <a:ext cx="10311582" cy="515241"/>
          </a:xfrm>
          <a:prstGeom prst="rect">
            <a:avLst/>
          </a:prstGeom>
        </p:spPr>
        <p:txBody>
          <a:bodyPr/>
          <a:lstStyle>
            <a:lvl1pPr>
              <a:defRPr lang="en-US" sz="3600" b="1" i="0" kern="1200" dirty="0">
                <a:solidFill>
                  <a:schemeClr val="accent4"/>
                </a:solidFill>
                <a:latin typeface="Roboto Black" panose="02000000000000000000" pitchFamily="2" charset="0"/>
                <a:ea typeface="Roboto Black" panose="02000000000000000000" pitchFamily="2" charset="0"/>
                <a:cs typeface="Roboto Black" panose="02000000000000000000" pitchFamily="2" charset="0"/>
              </a:defRPr>
            </a:lvl1pPr>
          </a:lstStyle>
          <a:p>
            <a:r>
              <a:rPr lang="en-US"/>
              <a:t>Click to edit Master title style</a:t>
            </a:r>
          </a:p>
        </p:txBody>
      </p:sp>
    </p:spTree>
    <p:extLst>
      <p:ext uri="{BB962C8B-B14F-4D97-AF65-F5344CB8AC3E}">
        <p14:creationId xmlns:p14="http://schemas.microsoft.com/office/powerpoint/2010/main" val="38291898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Slide-op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1828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and Content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935252-B161-4A4D-9C48-1468B2F96CF6}"/>
              </a:ext>
            </a:extLst>
          </p:cNvPr>
          <p:cNvSpPr/>
          <p:nvPr userDrawn="1"/>
        </p:nvSpPr>
        <p:spPr>
          <a:xfrm>
            <a:off x="0" y="6309360"/>
            <a:ext cx="12192000" cy="548640"/>
          </a:xfrm>
          <a:prstGeom prst="rect">
            <a:avLst/>
          </a:prstGeom>
          <a:solidFill>
            <a:srgbClr val="2E2E2E"/>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spcBef>
                <a:spcPts val="300"/>
              </a:spcBef>
            </a:pPr>
            <a:endParaRPr lang="en-US" sz="900">
              <a:solidFill>
                <a:schemeClr val="bg1"/>
              </a:solidFill>
              <a:latin typeface="Avenir Next LT Pro" panose="020B0504020202020204" pitchFamily="34" charset="0"/>
            </a:endParaRPr>
          </a:p>
        </p:txBody>
      </p:sp>
      <p:sp>
        <p:nvSpPr>
          <p:cNvPr id="2" name="Title 1">
            <a:extLst>
              <a:ext uri="{FF2B5EF4-FFF2-40B4-BE49-F238E27FC236}">
                <a16:creationId xmlns:a16="http://schemas.microsoft.com/office/drawing/2014/main" id="{8F731C1B-2A95-4F8A-BCA8-390FBD92CA3C}"/>
              </a:ext>
            </a:extLst>
          </p:cNvPr>
          <p:cNvSpPr>
            <a:spLocks noGrp="1"/>
          </p:cNvSpPr>
          <p:nvPr>
            <p:ph type="title"/>
          </p:nvPr>
        </p:nvSpPr>
        <p:spPr>
          <a:xfrm>
            <a:off x="381000" y="392081"/>
            <a:ext cx="11430000" cy="796163"/>
          </a:xfrm>
        </p:spPr>
        <p:txBody>
          <a:bodyPr/>
          <a:lstStyle>
            <a:lvl1pPr>
              <a:defRPr>
                <a:solidFill>
                  <a:schemeClr val="accent1"/>
                </a:solidFill>
                <a:latin typeface="Avenir Next LT Pro" panose="020B05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01696A3C-E2C6-4C77-A054-65C7DDA077D2}"/>
              </a:ext>
            </a:extLst>
          </p:cNvPr>
          <p:cNvSpPr>
            <a:spLocks noGrp="1"/>
          </p:cNvSpPr>
          <p:nvPr>
            <p:ph idx="1"/>
          </p:nvPr>
        </p:nvSpPr>
        <p:spPr>
          <a:xfrm>
            <a:off x="381000" y="1460499"/>
            <a:ext cx="11430000" cy="4579351"/>
          </a:xfrm>
        </p:spPr>
        <p:txBody>
          <a:bodyPr/>
          <a:lstStyle>
            <a:lvl1pPr>
              <a:buClr>
                <a:schemeClr val="accent3"/>
              </a:buClr>
              <a:defRPr>
                <a:latin typeface="Avenir Next LT Pro" panose="020B0504020202020204" pitchFamily="34" charset="0"/>
              </a:defRPr>
            </a:lvl1pPr>
            <a:lvl2pPr>
              <a:defRPr>
                <a:latin typeface="Avenir Next LT Pro" panose="020B0504020202020204" pitchFamily="34" charset="0"/>
              </a:defRPr>
            </a:lvl2pPr>
            <a:lvl3pPr>
              <a:defRPr>
                <a:latin typeface="Avenir Next LT Pro" panose="020B0504020202020204" pitchFamily="34" charset="0"/>
              </a:defRPr>
            </a:lvl3pPr>
            <a:lvl4pPr>
              <a:defRPr>
                <a:latin typeface="Avenir Next LT Pro" panose="020B0504020202020204" pitchFamily="34" charset="0"/>
              </a:defRPr>
            </a:lvl4pPr>
            <a:lvl5pPr>
              <a:defRPr>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0">
            <a:extLst>
              <a:ext uri="{FF2B5EF4-FFF2-40B4-BE49-F238E27FC236}">
                <a16:creationId xmlns:a16="http://schemas.microsoft.com/office/drawing/2014/main" id="{E666123F-71BC-493C-988C-C1F21A212629}"/>
              </a:ext>
            </a:extLst>
          </p:cNvPr>
          <p:cNvSpPr>
            <a:spLocks noGrp="1"/>
          </p:cNvSpPr>
          <p:nvPr>
            <p:ph type="body" sz="quarter" idx="14"/>
          </p:nvPr>
        </p:nvSpPr>
        <p:spPr>
          <a:xfrm>
            <a:off x="381000" y="818149"/>
            <a:ext cx="11430000" cy="354962"/>
          </a:xfrm>
        </p:spPr>
        <p:txBody>
          <a:bodyPr/>
          <a:lstStyle>
            <a:lvl1pPr marL="0" indent="0">
              <a:buNone/>
              <a:defRPr sz="1600">
                <a:solidFill>
                  <a:schemeClr val="accent5"/>
                </a:solidFill>
                <a:latin typeface="Avenir Next LT Pro" panose="020B0504020202020204" pitchFamily="34" charset="0"/>
              </a:defRPr>
            </a:lvl1pPr>
          </a:lstStyle>
          <a:p>
            <a:pPr lvl="0"/>
            <a:r>
              <a:rPr lang="en-US"/>
              <a:t>Click to edit Master text styles</a:t>
            </a:r>
          </a:p>
        </p:txBody>
      </p:sp>
      <p:sp>
        <p:nvSpPr>
          <p:cNvPr id="12" name="Footer Placeholder 4">
            <a:extLst>
              <a:ext uri="{FF2B5EF4-FFF2-40B4-BE49-F238E27FC236}">
                <a16:creationId xmlns:a16="http://schemas.microsoft.com/office/drawing/2014/main" id="{8D3F3336-D856-4452-B8A6-AA8D8C67B842}"/>
              </a:ext>
            </a:extLst>
          </p:cNvPr>
          <p:cNvSpPr>
            <a:spLocks noGrp="1"/>
          </p:cNvSpPr>
          <p:nvPr>
            <p:ph type="ftr" sz="quarter" idx="11"/>
          </p:nvPr>
        </p:nvSpPr>
        <p:spPr>
          <a:xfrm>
            <a:off x="10092266" y="6401118"/>
            <a:ext cx="1590859" cy="365125"/>
          </a:xfrm>
        </p:spPr>
        <p:txBody>
          <a:bodyPr/>
          <a:lstStyle>
            <a:lvl1pPr algn="r">
              <a:defRPr sz="850">
                <a:solidFill>
                  <a:schemeClr val="accent4"/>
                </a:solidFill>
                <a:latin typeface="Avenir Next LT Pro" panose="020B0504020202020204" pitchFamily="34" charset="0"/>
                <a:cs typeface="Gotham Book" pitchFamily="50" charset="0"/>
              </a:defRPr>
            </a:lvl1pPr>
          </a:lstStyle>
          <a:p>
            <a:r>
              <a:rPr lang="en-US"/>
              <a:t>Strictly Private &amp; Confidential</a:t>
            </a:r>
          </a:p>
        </p:txBody>
      </p:sp>
      <p:sp>
        <p:nvSpPr>
          <p:cNvPr id="13" name="Slide Number Placeholder 5">
            <a:extLst>
              <a:ext uri="{FF2B5EF4-FFF2-40B4-BE49-F238E27FC236}">
                <a16:creationId xmlns:a16="http://schemas.microsoft.com/office/drawing/2014/main" id="{13A2BA53-7F32-439C-B912-90ABC2677A9D}"/>
              </a:ext>
            </a:extLst>
          </p:cNvPr>
          <p:cNvSpPr>
            <a:spLocks noGrp="1"/>
          </p:cNvSpPr>
          <p:nvPr>
            <p:ph type="sldNum" sz="quarter" idx="12"/>
          </p:nvPr>
        </p:nvSpPr>
        <p:spPr>
          <a:xfrm>
            <a:off x="11811000" y="6401118"/>
            <a:ext cx="323088" cy="365125"/>
          </a:xfrm>
        </p:spPr>
        <p:txBody>
          <a:bodyPr/>
          <a:lstStyle>
            <a:lvl1pPr algn="l">
              <a:defRPr sz="850" b="1">
                <a:solidFill>
                  <a:schemeClr val="accent2"/>
                </a:solidFill>
                <a:latin typeface="Avenir Next LT Pro" panose="020B0504020202020204" pitchFamily="34" charset="0"/>
                <a:cs typeface="Gotham Bold" pitchFamily="50" charset="0"/>
              </a:defRPr>
            </a:lvl1pPr>
          </a:lstStyle>
          <a:p>
            <a:fld id="{3B829181-4CF5-4287-91ED-483B21DEC50C}" type="slidenum">
              <a:rPr lang="en-US" smtClean="0"/>
              <a:pPr/>
              <a:t>‹#›</a:t>
            </a:fld>
            <a:endParaRPr lang="en-US"/>
          </a:p>
        </p:txBody>
      </p:sp>
      <p:sp>
        <p:nvSpPr>
          <p:cNvPr id="14" name="Text Placeholder 9">
            <a:extLst>
              <a:ext uri="{FF2B5EF4-FFF2-40B4-BE49-F238E27FC236}">
                <a16:creationId xmlns:a16="http://schemas.microsoft.com/office/drawing/2014/main" id="{48BF775F-8CE4-4857-B29C-E99A2776E261}"/>
              </a:ext>
            </a:extLst>
          </p:cNvPr>
          <p:cNvSpPr>
            <a:spLocks noGrp="1"/>
          </p:cNvSpPr>
          <p:nvPr>
            <p:ph type="body" sz="quarter" idx="13" hasCustomPrompt="1"/>
          </p:nvPr>
        </p:nvSpPr>
        <p:spPr>
          <a:xfrm>
            <a:off x="1622425" y="6405000"/>
            <a:ext cx="8308975" cy="357360"/>
          </a:xfrm>
        </p:spPr>
        <p:txBody>
          <a:bodyPr anchor="ctr" anchorCtr="0"/>
          <a:lstStyle>
            <a:lvl1pPr marL="0" indent="0">
              <a:lnSpc>
                <a:spcPct val="100000"/>
              </a:lnSpc>
              <a:spcBef>
                <a:spcPts val="100"/>
              </a:spcBef>
              <a:buNone/>
              <a:defRPr sz="700">
                <a:solidFill>
                  <a:schemeClr val="bg1"/>
                </a:solidFill>
                <a:latin typeface="Avenir Next LT Pro" panose="020B0504020202020204" pitchFamily="34" charset="0"/>
                <a:cs typeface="Gotham Book" pitchFamily="50" charset="0"/>
              </a:defRPr>
            </a:lvl1pPr>
            <a:lvl2pPr marL="171450" indent="0">
              <a:buNone/>
              <a:defRPr/>
            </a:lvl2pPr>
          </a:lstStyle>
          <a:p>
            <a:pPr lvl="0"/>
            <a:r>
              <a:rPr lang="en-US"/>
              <a:t>Click to add footnote(s).</a:t>
            </a:r>
          </a:p>
        </p:txBody>
      </p:sp>
      <p:pic>
        <p:nvPicPr>
          <p:cNvPr id="4" name="Graphic 3">
            <a:extLst>
              <a:ext uri="{FF2B5EF4-FFF2-40B4-BE49-F238E27FC236}">
                <a16:creationId xmlns:a16="http://schemas.microsoft.com/office/drawing/2014/main" id="{E1BF97AB-54FD-8D2D-38D7-DA10CEBC8F23}"/>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189184" y="6488951"/>
            <a:ext cx="1176066" cy="189458"/>
          </a:xfrm>
          <a:prstGeom prst="rect">
            <a:avLst/>
          </a:prstGeom>
        </p:spPr>
      </p:pic>
    </p:spTree>
    <p:extLst>
      <p:ext uri="{BB962C8B-B14F-4D97-AF65-F5344CB8AC3E}">
        <p14:creationId xmlns:p14="http://schemas.microsoft.com/office/powerpoint/2010/main" val="5799664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and Content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935252-B161-4A4D-9C48-1468B2F96CF6}"/>
              </a:ext>
            </a:extLst>
          </p:cNvPr>
          <p:cNvSpPr/>
          <p:nvPr userDrawn="1"/>
        </p:nvSpPr>
        <p:spPr>
          <a:xfrm>
            <a:off x="0" y="0"/>
            <a:ext cx="12192000" cy="6858000"/>
          </a:xfrm>
          <a:prstGeom prst="rect">
            <a:avLst/>
          </a:prstGeom>
          <a:solidFill>
            <a:srgbClr val="2E2E2E"/>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spcBef>
                <a:spcPts val="300"/>
              </a:spcBef>
            </a:pPr>
            <a:endParaRPr lang="en-US" sz="900">
              <a:solidFill>
                <a:schemeClr val="bg1"/>
              </a:solidFill>
              <a:latin typeface="Avenir Next LT Pro" panose="020B0504020202020204" pitchFamily="34" charset="0"/>
            </a:endParaRPr>
          </a:p>
        </p:txBody>
      </p:sp>
      <p:sp>
        <p:nvSpPr>
          <p:cNvPr id="2" name="Title 1">
            <a:extLst>
              <a:ext uri="{FF2B5EF4-FFF2-40B4-BE49-F238E27FC236}">
                <a16:creationId xmlns:a16="http://schemas.microsoft.com/office/drawing/2014/main" id="{8F731C1B-2A95-4F8A-BCA8-390FBD92CA3C}"/>
              </a:ext>
            </a:extLst>
          </p:cNvPr>
          <p:cNvSpPr>
            <a:spLocks noGrp="1"/>
          </p:cNvSpPr>
          <p:nvPr>
            <p:ph type="title"/>
          </p:nvPr>
        </p:nvSpPr>
        <p:spPr>
          <a:xfrm>
            <a:off x="381000" y="392081"/>
            <a:ext cx="11430000" cy="796163"/>
          </a:xfrm>
        </p:spPr>
        <p:txBody>
          <a:bodyPr/>
          <a:lstStyle>
            <a:lvl1pPr>
              <a:defRPr>
                <a:solidFill>
                  <a:schemeClr val="accent2"/>
                </a:solidFill>
                <a:latin typeface="Avenir Next LT Pro" panose="020B05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01696A3C-E2C6-4C77-A054-65C7DDA077D2}"/>
              </a:ext>
            </a:extLst>
          </p:cNvPr>
          <p:cNvSpPr>
            <a:spLocks noGrp="1"/>
          </p:cNvSpPr>
          <p:nvPr>
            <p:ph idx="1"/>
          </p:nvPr>
        </p:nvSpPr>
        <p:spPr>
          <a:xfrm>
            <a:off x="381000" y="1460499"/>
            <a:ext cx="11430000" cy="4579351"/>
          </a:xfrm>
        </p:spPr>
        <p:txBody>
          <a:bodyPr/>
          <a:lstStyle>
            <a:lvl1pPr>
              <a:buClr>
                <a:schemeClr val="accent3"/>
              </a:buClr>
              <a:defRPr>
                <a:solidFill>
                  <a:schemeClr val="bg1"/>
                </a:solidFill>
                <a:latin typeface="Avenir Next LT Pro" panose="020B0504020202020204" pitchFamily="34" charset="0"/>
              </a:defRPr>
            </a:lvl1pPr>
            <a:lvl2pPr>
              <a:defRPr>
                <a:solidFill>
                  <a:schemeClr val="bg1"/>
                </a:solidFill>
                <a:latin typeface="Avenir Next LT Pro" panose="020B0504020202020204" pitchFamily="34" charset="0"/>
              </a:defRPr>
            </a:lvl2pPr>
            <a:lvl3pPr>
              <a:defRPr>
                <a:solidFill>
                  <a:schemeClr val="bg1"/>
                </a:solidFill>
                <a:latin typeface="Avenir Next LT Pro" panose="020B0504020202020204" pitchFamily="34" charset="0"/>
              </a:defRPr>
            </a:lvl3pPr>
            <a:lvl4pPr>
              <a:defRPr>
                <a:solidFill>
                  <a:schemeClr val="bg1"/>
                </a:solidFill>
                <a:latin typeface="Avenir Next LT Pro" panose="020B0504020202020204" pitchFamily="34" charset="0"/>
              </a:defRPr>
            </a:lvl4pPr>
            <a:lvl5pPr>
              <a:defRPr>
                <a:solidFill>
                  <a:schemeClr val="bg1"/>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0">
            <a:extLst>
              <a:ext uri="{FF2B5EF4-FFF2-40B4-BE49-F238E27FC236}">
                <a16:creationId xmlns:a16="http://schemas.microsoft.com/office/drawing/2014/main" id="{E666123F-71BC-493C-988C-C1F21A212629}"/>
              </a:ext>
            </a:extLst>
          </p:cNvPr>
          <p:cNvSpPr>
            <a:spLocks noGrp="1"/>
          </p:cNvSpPr>
          <p:nvPr>
            <p:ph type="body" sz="quarter" idx="14"/>
          </p:nvPr>
        </p:nvSpPr>
        <p:spPr>
          <a:xfrm>
            <a:off x="381000" y="818149"/>
            <a:ext cx="11430000" cy="354962"/>
          </a:xfrm>
        </p:spPr>
        <p:txBody>
          <a:bodyPr/>
          <a:lstStyle>
            <a:lvl1pPr marL="0" indent="0">
              <a:buNone/>
              <a:defRPr sz="1600">
                <a:solidFill>
                  <a:schemeClr val="accent4"/>
                </a:solidFill>
                <a:latin typeface="Avenir Next LT Pro" panose="020B0504020202020204" pitchFamily="34" charset="0"/>
              </a:defRPr>
            </a:lvl1pPr>
          </a:lstStyle>
          <a:p>
            <a:pPr lvl="0"/>
            <a:r>
              <a:rPr lang="en-US"/>
              <a:t>Click to edit Master text styles</a:t>
            </a:r>
          </a:p>
        </p:txBody>
      </p:sp>
      <p:sp>
        <p:nvSpPr>
          <p:cNvPr id="12" name="Footer Placeholder 4">
            <a:extLst>
              <a:ext uri="{FF2B5EF4-FFF2-40B4-BE49-F238E27FC236}">
                <a16:creationId xmlns:a16="http://schemas.microsoft.com/office/drawing/2014/main" id="{8D3F3336-D856-4452-B8A6-AA8D8C67B842}"/>
              </a:ext>
            </a:extLst>
          </p:cNvPr>
          <p:cNvSpPr>
            <a:spLocks noGrp="1"/>
          </p:cNvSpPr>
          <p:nvPr>
            <p:ph type="ftr" sz="quarter" idx="11"/>
          </p:nvPr>
        </p:nvSpPr>
        <p:spPr>
          <a:xfrm>
            <a:off x="10092266" y="6401118"/>
            <a:ext cx="1590859" cy="365125"/>
          </a:xfrm>
        </p:spPr>
        <p:txBody>
          <a:bodyPr/>
          <a:lstStyle>
            <a:lvl1pPr algn="r">
              <a:defRPr sz="850">
                <a:solidFill>
                  <a:schemeClr val="accent4"/>
                </a:solidFill>
                <a:latin typeface="Avenir Next LT Pro" panose="020B0504020202020204" pitchFamily="34" charset="0"/>
                <a:cs typeface="Gotham Book" pitchFamily="50" charset="0"/>
              </a:defRPr>
            </a:lvl1pPr>
          </a:lstStyle>
          <a:p>
            <a:r>
              <a:rPr lang="en-US"/>
              <a:t>Strictly Private &amp; Confidential</a:t>
            </a:r>
          </a:p>
        </p:txBody>
      </p:sp>
      <p:sp>
        <p:nvSpPr>
          <p:cNvPr id="13" name="Slide Number Placeholder 5">
            <a:extLst>
              <a:ext uri="{FF2B5EF4-FFF2-40B4-BE49-F238E27FC236}">
                <a16:creationId xmlns:a16="http://schemas.microsoft.com/office/drawing/2014/main" id="{13A2BA53-7F32-439C-B912-90ABC2677A9D}"/>
              </a:ext>
            </a:extLst>
          </p:cNvPr>
          <p:cNvSpPr>
            <a:spLocks noGrp="1"/>
          </p:cNvSpPr>
          <p:nvPr>
            <p:ph type="sldNum" sz="quarter" idx="12"/>
          </p:nvPr>
        </p:nvSpPr>
        <p:spPr>
          <a:xfrm>
            <a:off x="11811000" y="6401118"/>
            <a:ext cx="323088" cy="365125"/>
          </a:xfrm>
        </p:spPr>
        <p:txBody>
          <a:bodyPr/>
          <a:lstStyle>
            <a:lvl1pPr algn="l">
              <a:defRPr sz="850" b="1">
                <a:solidFill>
                  <a:schemeClr val="accent2"/>
                </a:solidFill>
                <a:latin typeface="Avenir Next LT Pro" panose="020B0504020202020204" pitchFamily="34" charset="0"/>
                <a:cs typeface="Gotham Bold" pitchFamily="50" charset="0"/>
              </a:defRPr>
            </a:lvl1pPr>
          </a:lstStyle>
          <a:p>
            <a:fld id="{3B829181-4CF5-4287-91ED-483B21DEC50C}" type="slidenum">
              <a:rPr lang="en-US" smtClean="0"/>
              <a:pPr/>
              <a:t>‹#›</a:t>
            </a:fld>
            <a:endParaRPr lang="en-US"/>
          </a:p>
        </p:txBody>
      </p:sp>
      <p:sp>
        <p:nvSpPr>
          <p:cNvPr id="14" name="Text Placeholder 9">
            <a:extLst>
              <a:ext uri="{FF2B5EF4-FFF2-40B4-BE49-F238E27FC236}">
                <a16:creationId xmlns:a16="http://schemas.microsoft.com/office/drawing/2014/main" id="{48BF775F-8CE4-4857-B29C-E99A2776E261}"/>
              </a:ext>
            </a:extLst>
          </p:cNvPr>
          <p:cNvSpPr>
            <a:spLocks noGrp="1"/>
          </p:cNvSpPr>
          <p:nvPr>
            <p:ph type="body" sz="quarter" idx="13" hasCustomPrompt="1"/>
          </p:nvPr>
        </p:nvSpPr>
        <p:spPr>
          <a:xfrm>
            <a:off x="1622425" y="6405000"/>
            <a:ext cx="8308975" cy="357360"/>
          </a:xfrm>
        </p:spPr>
        <p:txBody>
          <a:bodyPr anchor="ctr" anchorCtr="0"/>
          <a:lstStyle>
            <a:lvl1pPr marL="0" indent="0">
              <a:lnSpc>
                <a:spcPct val="100000"/>
              </a:lnSpc>
              <a:spcBef>
                <a:spcPts val="100"/>
              </a:spcBef>
              <a:buNone/>
              <a:defRPr sz="700">
                <a:solidFill>
                  <a:schemeClr val="bg1"/>
                </a:solidFill>
                <a:latin typeface="Avenir Next LT Pro" panose="020B0504020202020204" pitchFamily="34" charset="0"/>
                <a:cs typeface="Gotham Book" pitchFamily="50" charset="0"/>
              </a:defRPr>
            </a:lvl1pPr>
            <a:lvl2pPr marL="171450" indent="0">
              <a:buNone/>
              <a:defRPr/>
            </a:lvl2pPr>
          </a:lstStyle>
          <a:p>
            <a:pPr lvl="0"/>
            <a:r>
              <a:rPr lang="en-US"/>
              <a:t>Click to add footnote(s).</a:t>
            </a:r>
          </a:p>
        </p:txBody>
      </p:sp>
      <p:pic>
        <p:nvPicPr>
          <p:cNvPr id="4" name="Graphic 3">
            <a:extLst>
              <a:ext uri="{FF2B5EF4-FFF2-40B4-BE49-F238E27FC236}">
                <a16:creationId xmlns:a16="http://schemas.microsoft.com/office/drawing/2014/main" id="{E1BF97AB-54FD-8D2D-38D7-DA10CEBC8F23}"/>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189184" y="6488951"/>
            <a:ext cx="1176066" cy="189458"/>
          </a:xfrm>
          <a:prstGeom prst="rect">
            <a:avLst/>
          </a:prstGeom>
        </p:spPr>
      </p:pic>
    </p:spTree>
    <p:extLst>
      <p:ext uri="{BB962C8B-B14F-4D97-AF65-F5344CB8AC3E}">
        <p14:creationId xmlns:p14="http://schemas.microsoft.com/office/powerpoint/2010/main" val="42698636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itle and Content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414222-C82D-EDB9-7E51-698FFEFA5140}"/>
              </a:ext>
            </a:extLst>
          </p:cNvPr>
          <p:cNvPicPr>
            <a:picLocks noChangeAspect="1"/>
          </p:cNvPicPr>
          <p:nvPr userDrawn="1"/>
        </p:nvPicPr>
        <p:blipFill>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10" name="Rectangle 9">
            <a:extLst>
              <a:ext uri="{FF2B5EF4-FFF2-40B4-BE49-F238E27FC236}">
                <a16:creationId xmlns:a16="http://schemas.microsoft.com/office/drawing/2014/main" id="{F1935252-B161-4A4D-9C48-1468B2F96CF6}"/>
              </a:ext>
            </a:extLst>
          </p:cNvPr>
          <p:cNvSpPr/>
          <p:nvPr userDrawn="1"/>
        </p:nvSpPr>
        <p:spPr>
          <a:xfrm>
            <a:off x="0" y="0"/>
            <a:ext cx="12192000" cy="6858000"/>
          </a:xfrm>
          <a:prstGeom prst="rect">
            <a:avLst/>
          </a:prstGeom>
          <a:solidFill>
            <a:srgbClr val="2E2E2E">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spcBef>
                <a:spcPts val="300"/>
              </a:spcBef>
            </a:pPr>
            <a:endParaRPr lang="en-US" sz="900">
              <a:solidFill>
                <a:schemeClr val="bg1"/>
              </a:solidFill>
              <a:latin typeface="Avenir Next LT Pro" panose="020B0504020202020204" pitchFamily="34" charset="0"/>
            </a:endParaRPr>
          </a:p>
        </p:txBody>
      </p:sp>
      <p:sp>
        <p:nvSpPr>
          <p:cNvPr id="2" name="Title 1">
            <a:extLst>
              <a:ext uri="{FF2B5EF4-FFF2-40B4-BE49-F238E27FC236}">
                <a16:creationId xmlns:a16="http://schemas.microsoft.com/office/drawing/2014/main" id="{8F731C1B-2A95-4F8A-BCA8-390FBD92CA3C}"/>
              </a:ext>
            </a:extLst>
          </p:cNvPr>
          <p:cNvSpPr>
            <a:spLocks noGrp="1"/>
          </p:cNvSpPr>
          <p:nvPr>
            <p:ph type="title"/>
          </p:nvPr>
        </p:nvSpPr>
        <p:spPr>
          <a:xfrm>
            <a:off x="381000" y="392081"/>
            <a:ext cx="11430000" cy="796163"/>
          </a:xfrm>
        </p:spPr>
        <p:txBody>
          <a:bodyPr/>
          <a:lstStyle>
            <a:lvl1pPr>
              <a:defRPr>
                <a:solidFill>
                  <a:schemeClr val="accent2"/>
                </a:solidFill>
                <a:latin typeface="Avenir Next LT Pro" panose="020B05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01696A3C-E2C6-4C77-A054-65C7DDA077D2}"/>
              </a:ext>
            </a:extLst>
          </p:cNvPr>
          <p:cNvSpPr>
            <a:spLocks noGrp="1"/>
          </p:cNvSpPr>
          <p:nvPr>
            <p:ph idx="1"/>
          </p:nvPr>
        </p:nvSpPr>
        <p:spPr>
          <a:xfrm>
            <a:off x="381000" y="1460499"/>
            <a:ext cx="11430000" cy="4579351"/>
          </a:xfrm>
        </p:spPr>
        <p:txBody>
          <a:bodyPr/>
          <a:lstStyle>
            <a:lvl1pPr>
              <a:buClr>
                <a:schemeClr val="accent3"/>
              </a:buClr>
              <a:defRPr>
                <a:solidFill>
                  <a:schemeClr val="bg1"/>
                </a:solidFill>
                <a:latin typeface="Avenir Next LT Pro" panose="020B0504020202020204" pitchFamily="34" charset="0"/>
              </a:defRPr>
            </a:lvl1pPr>
            <a:lvl2pPr>
              <a:defRPr>
                <a:solidFill>
                  <a:schemeClr val="bg1"/>
                </a:solidFill>
                <a:latin typeface="Avenir Next LT Pro" panose="020B0504020202020204" pitchFamily="34" charset="0"/>
              </a:defRPr>
            </a:lvl2pPr>
            <a:lvl3pPr>
              <a:defRPr>
                <a:solidFill>
                  <a:schemeClr val="bg1"/>
                </a:solidFill>
                <a:latin typeface="Avenir Next LT Pro" panose="020B0504020202020204" pitchFamily="34" charset="0"/>
              </a:defRPr>
            </a:lvl3pPr>
            <a:lvl4pPr>
              <a:defRPr>
                <a:solidFill>
                  <a:schemeClr val="bg1"/>
                </a:solidFill>
                <a:latin typeface="Avenir Next LT Pro" panose="020B0504020202020204" pitchFamily="34" charset="0"/>
              </a:defRPr>
            </a:lvl4pPr>
            <a:lvl5pPr>
              <a:defRPr>
                <a:solidFill>
                  <a:schemeClr val="bg1"/>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0">
            <a:extLst>
              <a:ext uri="{FF2B5EF4-FFF2-40B4-BE49-F238E27FC236}">
                <a16:creationId xmlns:a16="http://schemas.microsoft.com/office/drawing/2014/main" id="{E666123F-71BC-493C-988C-C1F21A212629}"/>
              </a:ext>
            </a:extLst>
          </p:cNvPr>
          <p:cNvSpPr>
            <a:spLocks noGrp="1"/>
          </p:cNvSpPr>
          <p:nvPr>
            <p:ph type="body" sz="quarter" idx="14"/>
          </p:nvPr>
        </p:nvSpPr>
        <p:spPr>
          <a:xfrm>
            <a:off x="381000" y="818149"/>
            <a:ext cx="11430000" cy="354962"/>
          </a:xfrm>
        </p:spPr>
        <p:txBody>
          <a:bodyPr/>
          <a:lstStyle>
            <a:lvl1pPr marL="0" indent="0">
              <a:buNone/>
              <a:defRPr sz="1600">
                <a:solidFill>
                  <a:schemeClr val="accent4"/>
                </a:solidFill>
                <a:latin typeface="Avenir Next LT Pro" panose="020B0504020202020204" pitchFamily="34" charset="0"/>
              </a:defRPr>
            </a:lvl1pPr>
          </a:lstStyle>
          <a:p>
            <a:pPr lvl="0"/>
            <a:r>
              <a:rPr lang="en-US"/>
              <a:t>Click to edit Master text styles</a:t>
            </a:r>
          </a:p>
        </p:txBody>
      </p:sp>
      <p:sp>
        <p:nvSpPr>
          <p:cNvPr id="12" name="Footer Placeholder 4">
            <a:extLst>
              <a:ext uri="{FF2B5EF4-FFF2-40B4-BE49-F238E27FC236}">
                <a16:creationId xmlns:a16="http://schemas.microsoft.com/office/drawing/2014/main" id="{8D3F3336-D856-4452-B8A6-AA8D8C67B842}"/>
              </a:ext>
            </a:extLst>
          </p:cNvPr>
          <p:cNvSpPr>
            <a:spLocks noGrp="1"/>
          </p:cNvSpPr>
          <p:nvPr>
            <p:ph type="ftr" sz="quarter" idx="11"/>
          </p:nvPr>
        </p:nvSpPr>
        <p:spPr>
          <a:xfrm>
            <a:off x="10092266" y="6401118"/>
            <a:ext cx="1590859" cy="365125"/>
          </a:xfrm>
        </p:spPr>
        <p:txBody>
          <a:bodyPr/>
          <a:lstStyle>
            <a:lvl1pPr algn="r">
              <a:defRPr sz="850">
                <a:solidFill>
                  <a:schemeClr val="accent4"/>
                </a:solidFill>
                <a:latin typeface="Avenir Next LT Pro" panose="020B0504020202020204" pitchFamily="34" charset="0"/>
                <a:cs typeface="Gotham Book" pitchFamily="50" charset="0"/>
              </a:defRPr>
            </a:lvl1pPr>
          </a:lstStyle>
          <a:p>
            <a:r>
              <a:rPr lang="en-US"/>
              <a:t>Strictly Private &amp; Confidential</a:t>
            </a:r>
          </a:p>
        </p:txBody>
      </p:sp>
      <p:sp>
        <p:nvSpPr>
          <p:cNvPr id="13" name="Slide Number Placeholder 5">
            <a:extLst>
              <a:ext uri="{FF2B5EF4-FFF2-40B4-BE49-F238E27FC236}">
                <a16:creationId xmlns:a16="http://schemas.microsoft.com/office/drawing/2014/main" id="{13A2BA53-7F32-439C-B912-90ABC2677A9D}"/>
              </a:ext>
            </a:extLst>
          </p:cNvPr>
          <p:cNvSpPr>
            <a:spLocks noGrp="1"/>
          </p:cNvSpPr>
          <p:nvPr>
            <p:ph type="sldNum" sz="quarter" idx="12"/>
          </p:nvPr>
        </p:nvSpPr>
        <p:spPr>
          <a:xfrm>
            <a:off x="11811000" y="6401118"/>
            <a:ext cx="323088" cy="365125"/>
          </a:xfrm>
        </p:spPr>
        <p:txBody>
          <a:bodyPr/>
          <a:lstStyle>
            <a:lvl1pPr algn="l">
              <a:defRPr sz="850" b="1">
                <a:solidFill>
                  <a:schemeClr val="accent2"/>
                </a:solidFill>
                <a:latin typeface="Avenir Next LT Pro" panose="020B0504020202020204" pitchFamily="34" charset="0"/>
                <a:cs typeface="Gotham Bold" pitchFamily="50" charset="0"/>
              </a:defRPr>
            </a:lvl1pPr>
          </a:lstStyle>
          <a:p>
            <a:fld id="{3B829181-4CF5-4287-91ED-483B21DEC50C}" type="slidenum">
              <a:rPr lang="en-US" smtClean="0"/>
              <a:pPr/>
              <a:t>‹#›</a:t>
            </a:fld>
            <a:endParaRPr lang="en-US"/>
          </a:p>
        </p:txBody>
      </p:sp>
      <p:sp>
        <p:nvSpPr>
          <p:cNvPr id="14" name="Text Placeholder 9">
            <a:extLst>
              <a:ext uri="{FF2B5EF4-FFF2-40B4-BE49-F238E27FC236}">
                <a16:creationId xmlns:a16="http://schemas.microsoft.com/office/drawing/2014/main" id="{48BF775F-8CE4-4857-B29C-E99A2776E261}"/>
              </a:ext>
            </a:extLst>
          </p:cNvPr>
          <p:cNvSpPr>
            <a:spLocks noGrp="1"/>
          </p:cNvSpPr>
          <p:nvPr>
            <p:ph type="body" sz="quarter" idx="13" hasCustomPrompt="1"/>
          </p:nvPr>
        </p:nvSpPr>
        <p:spPr>
          <a:xfrm>
            <a:off x="1622425" y="6405000"/>
            <a:ext cx="8308975" cy="357360"/>
          </a:xfrm>
        </p:spPr>
        <p:txBody>
          <a:bodyPr anchor="ctr" anchorCtr="0"/>
          <a:lstStyle>
            <a:lvl1pPr marL="0" indent="0">
              <a:lnSpc>
                <a:spcPct val="100000"/>
              </a:lnSpc>
              <a:spcBef>
                <a:spcPts val="100"/>
              </a:spcBef>
              <a:buNone/>
              <a:defRPr sz="700">
                <a:solidFill>
                  <a:schemeClr val="bg1"/>
                </a:solidFill>
                <a:latin typeface="Avenir Next LT Pro" panose="020B0504020202020204" pitchFamily="34" charset="0"/>
                <a:cs typeface="Gotham Book" pitchFamily="50" charset="0"/>
              </a:defRPr>
            </a:lvl1pPr>
            <a:lvl2pPr marL="171450" indent="0">
              <a:buNone/>
              <a:defRPr/>
            </a:lvl2pPr>
          </a:lstStyle>
          <a:p>
            <a:pPr lvl="0"/>
            <a:r>
              <a:rPr lang="en-US"/>
              <a:t>Click to add footnote(s).</a:t>
            </a:r>
          </a:p>
        </p:txBody>
      </p:sp>
      <p:pic>
        <p:nvPicPr>
          <p:cNvPr id="4" name="Graphic 3">
            <a:extLst>
              <a:ext uri="{FF2B5EF4-FFF2-40B4-BE49-F238E27FC236}">
                <a16:creationId xmlns:a16="http://schemas.microsoft.com/office/drawing/2014/main" id="{E1BF97AB-54FD-8D2D-38D7-DA10CEBC8F23}"/>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89184" y="6488951"/>
            <a:ext cx="1176066" cy="189458"/>
          </a:xfrm>
          <a:prstGeom prst="rect">
            <a:avLst/>
          </a:prstGeom>
        </p:spPr>
      </p:pic>
    </p:spTree>
    <p:extLst>
      <p:ext uri="{BB962C8B-B14F-4D97-AF65-F5344CB8AC3E}">
        <p14:creationId xmlns:p14="http://schemas.microsoft.com/office/powerpoint/2010/main" val="26386310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31C1B-2A95-4F8A-BCA8-390FBD92CA3C}"/>
              </a:ext>
            </a:extLst>
          </p:cNvPr>
          <p:cNvSpPr>
            <a:spLocks noGrp="1"/>
          </p:cNvSpPr>
          <p:nvPr>
            <p:ph type="title"/>
          </p:nvPr>
        </p:nvSpPr>
        <p:spPr>
          <a:xfrm>
            <a:off x="380999" y="392081"/>
            <a:ext cx="11429999" cy="796163"/>
          </a:xfrm>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1696A3C-E2C6-4C77-A054-65C7DDA077D2}"/>
              </a:ext>
            </a:extLst>
          </p:cNvPr>
          <p:cNvSpPr>
            <a:spLocks noGrp="1"/>
          </p:cNvSpPr>
          <p:nvPr>
            <p:ph idx="1"/>
          </p:nvPr>
        </p:nvSpPr>
        <p:spPr>
          <a:xfrm>
            <a:off x="381000" y="1460499"/>
            <a:ext cx="11430000" cy="4579351"/>
          </a:xfrm>
        </p:spPr>
        <p:txBody>
          <a:bodyPr/>
          <a:lstStyle>
            <a:lvl1pPr>
              <a:buClr>
                <a:schemeClr val="accent3"/>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0B2B857-F62E-45BB-821B-5B3AF1E65C13}"/>
              </a:ext>
            </a:extLst>
          </p:cNvPr>
          <p:cNvSpPr>
            <a:spLocks noGrp="1"/>
          </p:cNvSpPr>
          <p:nvPr>
            <p:ph type="ftr" sz="quarter" idx="11"/>
          </p:nvPr>
        </p:nvSpPr>
        <p:spPr>
          <a:xfrm>
            <a:off x="9900709" y="6328085"/>
            <a:ext cx="1464034" cy="365125"/>
          </a:xfrm>
        </p:spPr>
        <p:txBody>
          <a:bodyPr/>
          <a:lstStyle>
            <a:lvl1pPr algn="r">
              <a:defRPr sz="800" b="0">
                <a:solidFill>
                  <a:srgbClr val="6A6F75"/>
                </a:solidFill>
                <a:latin typeface="Avenir Next LT Pro" panose="020B0504020202020204" pitchFamily="34" charset="0"/>
              </a:defRPr>
            </a:lvl1pPr>
          </a:lstStyle>
          <a:p>
            <a:r>
              <a:rPr lang="en-US"/>
              <a:t>Strictly Private &amp; Confidential</a:t>
            </a:r>
          </a:p>
        </p:txBody>
      </p:sp>
      <p:sp>
        <p:nvSpPr>
          <p:cNvPr id="6" name="Slide Number Placeholder 5">
            <a:extLst>
              <a:ext uri="{FF2B5EF4-FFF2-40B4-BE49-F238E27FC236}">
                <a16:creationId xmlns:a16="http://schemas.microsoft.com/office/drawing/2014/main" id="{340D104A-B31A-4CF1-AA0F-EDBA1B3DE56A}"/>
              </a:ext>
            </a:extLst>
          </p:cNvPr>
          <p:cNvSpPr>
            <a:spLocks noGrp="1"/>
          </p:cNvSpPr>
          <p:nvPr>
            <p:ph type="sldNum" sz="quarter" idx="12"/>
          </p:nvPr>
        </p:nvSpPr>
        <p:spPr>
          <a:xfrm>
            <a:off x="11476930" y="6328085"/>
            <a:ext cx="173564" cy="365125"/>
          </a:xfrm>
        </p:spPr>
        <p:txBody>
          <a:bodyPr/>
          <a:lstStyle>
            <a:lvl1pPr algn="r">
              <a:defRPr sz="800" b="0">
                <a:solidFill>
                  <a:srgbClr val="6A6F75"/>
                </a:solidFill>
              </a:defRPr>
            </a:lvl1pPr>
          </a:lstStyle>
          <a:p>
            <a:fld id="{3B829181-4CF5-4287-91ED-483B21DEC50C}" type="slidenum">
              <a:rPr lang="en-US" smtClean="0"/>
              <a:pPr/>
              <a:t>‹#›</a:t>
            </a:fld>
            <a:endParaRPr lang="en-US"/>
          </a:p>
        </p:txBody>
      </p:sp>
      <p:sp>
        <p:nvSpPr>
          <p:cNvPr id="9" name="Text Placeholder 9">
            <a:extLst>
              <a:ext uri="{FF2B5EF4-FFF2-40B4-BE49-F238E27FC236}">
                <a16:creationId xmlns:a16="http://schemas.microsoft.com/office/drawing/2014/main" id="{4761435B-13E7-4377-BCF5-34536EFED9C3}"/>
              </a:ext>
            </a:extLst>
          </p:cNvPr>
          <p:cNvSpPr>
            <a:spLocks noGrp="1"/>
          </p:cNvSpPr>
          <p:nvPr>
            <p:ph type="body" sz="quarter" idx="13" hasCustomPrompt="1"/>
          </p:nvPr>
        </p:nvSpPr>
        <p:spPr>
          <a:xfrm>
            <a:off x="1901370" y="6426430"/>
            <a:ext cx="7969705" cy="326646"/>
          </a:xfrm>
        </p:spPr>
        <p:txBody>
          <a:bodyPr anchor="t" anchorCtr="0"/>
          <a:lstStyle>
            <a:lvl1pPr marL="0" indent="0">
              <a:lnSpc>
                <a:spcPct val="100000"/>
              </a:lnSpc>
              <a:spcBef>
                <a:spcPts val="100"/>
              </a:spcBef>
              <a:buNone/>
              <a:defRPr sz="700" b="0">
                <a:latin typeface="Avenir Next LT Pro" panose="020B0504020202020204" pitchFamily="34" charset="0"/>
              </a:defRPr>
            </a:lvl1pPr>
            <a:lvl2pPr marL="171450" indent="0">
              <a:buNone/>
              <a:defRPr/>
            </a:lvl2pPr>
          </a:lstStyle>
          <a:p>
            <a:pPr lvl="0"/>
            <a:r>
              <a:rPr lang="en-US"/>
              <a:t>Click to add footnote(s).</a:t>
            </a:r>
          </a:p>
        </p:txBody>
      </p:sp>
      <p:sp>
        <p:nvSpPr>
          <p:cNvPr id="11" name="Text Placeholder 10">
            <a:extLst>
              <a:ext uri="{FF2B5EF4-FFF2-40B4-BE49-F238E27FC236}">
                <a16:creationId xmlns:a16="http://schemas.microsoft.com/office/drawing/2014/main" id="{E249B318-BEB9-471D-A0BA-9ACB644741DF}"/>
              </a:ext>
            </a:extLst>
          </p:cNvPr>
          <p:cNvSpPr>
            <a:spLocks noGrp="1"/>
          </p:cNvSpPr>
          <p:nvPr>
            <p:ph type="body" sz="quarter" idx="14"/>
          </p:nvPr>
        </p:nvSpPr>
        <p:spPr>
          <a:xfrm>
            <a:off x="381000" y="818149"/>
            <a:ext cx="11430000" cy="354962"/>
          </a:xfrm>
        </p:spPr>
        <p:txBody>
          <a:bodyPr/>
          <a:lstStyle>
            <a:lvl1pPr marL="0" indent="0">
              <a:buNone/>
              <a:defRPr sz="1800">
                <a:solidFill>
                  <a:schemeClr val="accent5"/>
                </a:solidFill>
              </a:defRPr>
            </a:lvl1pPr>
          </a:lstStyle>
          <a:p>
            <a:pPr lvl="0"/>
            <a:r>
              <a:rPr lang="en-US"/>
              <a:t>Click to edit Master text styles</a:t>
            </a:r>
          </a:p>
        </p:txBody>
      </p:sp>
      <p:cxnSp>
        <p:nvCxnSpPr>
          <p:cNvPr id="13" name="Straight Connector 12">
            <a:extLst>
              <a:ext uri="{FF2B5EF4-FFF2-40B4-BE49-F238E27FC236}">
                <a16:creationId xmlns:a16="http://schemas.microsoft.com/office/drawing/2014/main" id="{730A1DC8-4B18-28C5-DC6B-5E51F01D124A}"/>
              </a:ext>
            </a:extLst>
          </p:cNvPr>
          <p:cNvCxnSpPr>
            <a:cxnSpLocks/>
          </p:cNvCxnSpPr>
          <p:nvPr userDrawn="1"/>
        </p:nvCxnSpPr>
        <p:spPr>
          <a:xfrm>
            <a:off x="11447295" y="6458260"/>
            <a:ext cx="0" cy="104775"/>
          </a:xfrm>
          <a:prstGeom prst="line">
            <a:avLst/>
          </a:prstGeom>
          <a:ln w="7620">
            <a:solidFill>
              <a:srgbClr val="6A6F75"/>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A07BD12F-AEEE-D2F9-1C8A-115289648998}"/>
              </a:ext>
            </a:extLst>
          </p:cNvPr>
          <p:cNvSpPr/>
          <p:nvPr userDrawn="1"/>
        </p:nvSpPr>
        <p:spPr>
          <a:xfrm>
            <a:off x="11884038" y="6439133"/>
            <a:ext cx="307962" cy="13356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Parallelogram 55">
            <a:extLst>
              <a:ext uri="{FF2B5EF4-FFF2-40B4-BE49-F238E27FC236}">
                <a16:creationId xmlns:a16="http://schemas.microsoft.com/office/drawing/2014/main" id="{FD9A08CD-55B6-69EE-1D32-285FA8A35E4E}"/>
              </a:ext>
            </a:extLst>
          </p:cNvPr>
          <p:cNvSpPr/>
          <p:nvPr userDrawn="1"/>
        </p:nvSpPr>
        <p:spPr>
          <a:xfrm>
            <a:off x="11814189" y="6439133"/>
            <a:ext cx="327025" cy="133568"/>
          </a:xfrm>
          <a:prstGeom prst="parallelogram">
            <a:avLst>
              <a:gd name="adj" fmla="val 54714"/>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8" name="Group 7">
            <a:extLst>
              <a:ext uri="{FF2B5EF4-FFF2-40B4-BE49-F238E27FC236}">
                <a16:creationId xmlns:a16="http://schemas.microsoft.com/office/drawing/2014/main" id="{734ACD4F-282F-4B43-74BD-4FE103CC740F}"/>
              </a:ext>
            </a:extLst>
          </p:cNvPr>
          <p:cNvGrpSpPr/>
          <p:nvPr userDrawn="1"/>
        </p:nvGrpSpPr>
        <p:grpSpPr>
          <a:xfrm>
            <a:off x="0" y="6436556"/>
            <a:ext cx="1598181" cy="142754"/>
            <a:chOff x="0" y="6436556"/>
            <a:chExt cx="1598181" cy="142754"/>
          </a:xfrm>
        </p:grpSpPr>
        <p:pic>
          <p:nvPicPr>
            <p:cNvPr id="10" name="Graphic 9">
              <a:extLst>
                <a:ext uri="{FF2B5EF4-FFF2-40B4-BE49-F238E27FC236}">
                  <a16:creationId xmlns:a16="http://schemas.microsoft.com/office/drawing/2014/main" id="{EB4C5E07-1C86-E83A-52A1-5FA81E48D756}"/>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713105" y="6436556"/>
              <a:ext cx="885076" cy="142754"/>
            </a:xfrm>
            <a:prstGeom prst="rect">
              <a:avLst/>
            </a:prstGeom>
          </p:spPr>
        </p:pic>
        <p:pic>
          <p:nvPicPr>
            <p:cNvPr id="12" name="Graphic 11">
              <a:extLst>
                <a:ext uri="{FF2B5EF4-FFF2-40B4-BE49-F238E27FC236}">
                  <a16:creationId xmlns:a16="http://schemas.microsoft.com/office/drawing/2014/main" id="{FA6F0235-F423-2393-E90C-D7E1E654B6FA}"/>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14916" t="1" b="-1"/>
            <a:stretch/>
          </p:blipFill>
          <p:spPr>
            <a:xfrm>
              <a:off x="0" y="6440837"/>
              <a:ext cx="538597" cy="138473"/>
            </a:xfrm>
            <a:prstGeom prst="rect">
              <a:avLst/>
            </a:prstGeom>
          </p:spPr>
        </p:pic>
      </p:grpSp>
    </p:spTree>
    <p:extLst>
      <p:ext uri="{BB962C8B-B14F-4D97-AF65-F5344CB8AC3E}">
        <p14:creationId xmlns:p14="http://schemas.microsoft.com/office/powerpoint/2010/main" val="15038381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31C1B-2A95-4F8A-BCA8-390FBD92CA3C}"/>
              </a:ext>
            </a:extLst>
          </p:cNvPr>
          <p:cNvSpPr>
            <a:spLocks noGrp="1"/>
          </p:cNvSpPr>
          <p:nvPr>
            <p:ph type="title"/>
          </p:nvPr>
        </p:nvSpPr>
        <p:spPr>
          <a:xfrm>
            <a:off x="381000" y="392081"/>
            <a:ext cx="10483254" cy="796163"/>
          </a:xfrm>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1696A3C-E2C6-4C77-A054-65C7DDA077D2}"/>
              </a:ext>
            </a:extLst>
          </p:cNvPr>
          <p:cNvSpPr>
            <a:spLocks noGrp="1"/>
          </p:cNvSpPr>
          <p:nvPr>
            <p:ph idx="1"/>
          </p:nvPr>
        </p:nvSpPr>
        <p:spPr/>
        <p:txBody>
          <a:bodyPr/>
          <a:lstStyle>
            <a:lvl1pPr>
              <a:buClr>
                <a:schemeClr val="accent3"/>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0B2B857-F62E-45BB-821B-5B3AF1E65C13}"/>
              </a:ext>
            </a:extLst>
          </p:cNvPr>
          <p:cNvSpPr>
            <a:spLocks noGrp="1"/>
          </p:cNvSpPr>
          <p:nvPr>
            <p:ph type="ftr" sz="quarter" idx="11"/>
          </p:nvPr>
        </p:nvSpPr>
        <p:spPr>
          <a:xfrm>
            <a:off x="8847665" y="6451455"/>
            <a:ext cx="2683933" cy="365125"/>
          </a:xfrm>
        </p:spPr>
        <p:txBody>
          <a:bodyPr/>
          <a:lstStyle>
            <a:lvl1pPr algn="r">
              <a:defRPr sz="850"/>
            </a:lvl1pPr>
          </a:lstStyle>
          <a:p>
            <a:r>
              <a:rPr lang="en-US"/>
              <a:t>Strictly Private &amp; Confidential</a:t>
            </a:r>
          </a:p>
        </p:txBody>
      </p:sp>
      <p:sp>
        <p:nvSpPr>
          <p:cNvPr id="6" name="Slide Number Placeholder 5">
            <a:extLst>
              <a:ext uri="{FF2B5EF4-FFF2-40B4-BE49-F238E27FC236}">
                <a16:creationId xmlns:a16="http://schemas.microsoft.com/office/drawing/2014/main" id="{340D104A-B31A-4CF1-AA0F-EDBA1B3DE56A}"/>
              </a:ext>
            </a:extLst>
          </p:cNvPr>
          <p:cNvSpPr>
            <a:spLocks noGrp="1"/>
          </p:cNvSpPr>
          <p:nvPr>
            <p:ph type="sldNum" sz="quarter" idx="12"/>
          </p:nvPr>
        </p:nvSpPr>
        <p:spPr>
          <a:xfrm>
            <a:off x="11438466" y="6451455"/>
            <a:ext cx="372533" cy="365125"/>
          </a:xfrm>
        </p:spPr>
        <p:txBody>
          <a:bodyPr/>
          <a:lstStyle>
            <a:lvl1pPr>
              <a:defRPr sz="850" b="1"/>
            </a:lvl1pPr>
          </a:lstStyle>
          <a:p>
            <a:fld id="{3B829181-4CF5-4287-91ED-483B21DEC50C}" type="slidenum">
              <a:rPr lang="en-US" smtClean="0"/>
              <a:pPr/>
              <a:t>‹#›</a:t>
            </a:fld>
            <a:endParaRPr lang="en-US"/>
          </a:p>
        </p:txBody>
      </p:sp>
      <p:cxnSp>
        <p:nvCxnSpPr>
          <p:cNvPr id="8" name="Straight Connector 7">
            <a:extLst>
              <a:ext uri="{FF2B5EF4-FFF2-40B4-BE49-F238E27FC236}">
                <a16:creationId xmlns:a16="http://schemas.microsoft.com/office/drawing/2014/main" id="{96791C43-B232-4C44-8CF2-839C7823AFBB}"/>
              </a:ext>
            </a:extLst>
          </p:cNvPr>
          <p:cNvCxnSpPr/>
          <p:nvPr userDrawn="1"/>
        </p:nvCxnSpPr>
        <p:spPr>
          <a:xfrm>
            <a:off x="381000" y="6412235"/>
            <a:ext cx="1143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9">
            <a:extLst>
              <a:ext uri="{FF2B5EF4-FFF2-40B4-BE49-F238E27FC236}">
                <a16:creationId xmlns:a16="http://schemas.microsoft.com/office/drawing/2014/main" id="{4761435B-13E7-4377-BCF5-34536EFED9C3}"/>
              </a:ext>
            </a:extLst>
          </p:cNvPr>
          <p:cNvSpPr>
            <a:spLocks noGrp="1"/>
          </p:cNvSpPr>
          <p:nvPr>
            <p:ph type="body" sz="quarter" idx="13"/>
          </p:nvPr>
        </p:nvSpPr>
        <p:spPr>
          <a:xfrm>
            <a:off x="381000" y="6459220"/>
            <a:ext cx="11430000" cy="357360"/>
          </a:xfrm>
        </p:spPr>
        <p:txBody>
          <a:bodyPr anchor="t" anchorCtr="0"/>
          <a:lstStyle>
            <a:lvl1pPr marL="0" indent="0">
              <a:lnSpc>
                <a:spcPct val="100000"/>
              </a:lnSpc>
              <a:spcBef>
                <a:spcPts val="100"/>
              </a:spcBef>
              <a:buNone/>
              <a:defRPr sz="750"/>
            </a:lvl1pPr>
            <a:lvl2pPr marL="171450" indent="0">
              <a:buNone/>
              <a:defRPr/>
            </a:lvl2pPr>
          </a:lstStyle>
          <a:p>
            <a:pPr lvl="0"/>
            <a:r>
              <a:rPr lang="en-US"/>
              <a:t>Click to edit Master text styles</a:t>
            </a:r>
          </a:p>
        </p:txBody>
      </p:sp>
      <p:sp>
        <p:nvSpPr>
          <p:cNvPr id="11" name="Text Placeholder 10">
            <a:extLst>
              <a:ext uri="{FF2B5EF4-FFF2-40B4-BE49-F238E27FC236}">
                <a16:creationId xmlns:a16="http://schemas.microsoft.com/office/drawing/2014/main" id="{E249B318-BEB9-471D-A0BA-9ACB644741DF}"/>
              </a:ext>
            </a:extLst>
          </p:cNvPr>
          <p:cNvSpPr>
            <a:spLocks noGrp="1"/>
          </p:cNvSpPr>
          <p:nvPr>
            <p:ph type="body" sz="quarter" idx="14"/>
          </p:nvPr>
        </p:nvSpPr>
        <p:spPr>
          <a:xfrm>
            <a:off x="381000" y="818149"/>
            <a:ext cx="11430000" cy="354962"/>
          </a:xfrm>
        </p:spPr>
        <p:txBody>
          <a:bodyPr/>
          <a:lstStyle>
            <a:lvl1pPr marL="0" indent="0">
              <a:buNone/>
              <a:defRPr sz="1600">
                <a:solidFill>
                  <a:schemeClr val="accent5"/>
                </a:solidFill>
              </a:defRPr>
            </a:lvl1pPr>
          </a:lstStyle>
          <a:p>
            <a:pPr lvl="0"/>
            <a:r>
              <a:rPr lang="en-US"/>
              <a:t>Click to edit Master text styles</a:t>
            </a:r>
          </a:p>
        </p:txBody>
      </p:sp>
    </p:spTree>
    <p:extLst>
      <p:ext uri="{BB962C8B-B14F-4D97-AF65-F5344CB8AC3E}">
        <p14:creationId xmlns:p14="http://schemas.microsoft.com/office/powerpoint/2010/main" val="35060483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2575E-31A2-4AE3-806C-A6F7AEA18A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F35C99-1B5F-4FF0-8042-4600F0F221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CCA18B-12C1-4D7F-B701-24C4A608B89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F2E9104-85B8-4ED3-948A-D6E79EFA9A57}"/>
              </a:ext>
            </a:extLst>
          </p:cNvPr>
          <p:cNvSpPr>
            <a:spLocks noGrp="1"/>
          </p:cNvSpPr>
          <p:nvPr>
            <p:ph type="ftr" sz="quarter" idx="11"/>
          </p:nvPr>
        </p:nvSpPr>
        <p:spPr/>
        <p:txBody>
          <a:bodyPr/>
          <a:lstStyle/>
          <a:p>
            <a:r>
              <a:rPr lang="en-US"/>
              <a:t>Strictly Private &amp; Confidential</a:t>
            </a:r>
          </a:p>
        </p:txBody>
      </p:sp>
      <p:sp>
        <p:nvSpPr>
          <p:cNvPr id="6" name="Slide Number Placeholder 5">
            <a:extLst>
              <a:ext uri="{FF2B5EF4-FFF2-40B4-BE49-F238E27FC236}">
                <a16:creationId xmlns:a16="http://schemas.microsoft.com/office/drawing/2014/main" id="{2E0B755A-8FB9-479F-9538-F0EC4DA6F57C}"/>
              </a:ext>
            </a:extLst>
          </p:cNvPr>
          <p:cNvSpPr>
            <a:spLocks noGrp="1"/>
          </p:cNvSpPr>
          <p:nvPr>
            <p:ph type="sldNum" sz="quarter" idx="12"/>
          </p:nvPr>
        </p:nvSpPr>
        <p:spPr/>
        <p:txBody>
          <a:bodyPr/>
          <a:lstStyle/>
          <a:p>
            <a:fld id="{3B829181-4CF5-4287-91ED-483B21DEC50C}" type="slidenum">
              <a:rPr lang="en-US" smtClean="0"/>
              <a:t>‹#›</a:t>
            </a:fld>
            <a:endParaRPr lang="en-US"/>
          </a:p>
        </p:txBody>
      </p:sp>
    </p:spTree>
    <p:extLst>
      <p:ext uri="{BB962C8B-B14F-4D97-AF65-F5344CB8AC3E}">
        <p14:creationId xmlns:p14="http://schemas.microsoft.com/office/powerpoint/2010/main" val="231105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284FC8-2B0F-8475-510F-50131D141AD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071665" y="-1"/>
            <a:ext cx="7120335" cy="6857999"/>
          </a:xfrm>
          <a:prstGeom prst="rect">
            <a:avLst/>
          </a:prstGeom>
        </p:spPr>
      </p:pic>
      <p:sp>
        <p:nvSpPr>
          <p:cNvPr id="7" name="Freeform: Shape 6">
            <a:extLst>
              <a:ext uri="{FF2B5EF4-FFF2-40B4-BE49-F238E27FC236}">
                <a16:creationId xmlns:a16="http://schemas.microsoft.com/office/drawing/2014/main" id="{1B0882F5-7EF9-445D-9151-D06642F85E0D}"/>
              </a:ext>
            </a:extLst>
          </p:cNvPr>
          <p:cNvSpPr/>
          <p:nvPr userDrawn="1"/>
        </p:nvSpPr>
        <p:spPr>
          <a:xfrm>
            <a:off x="0" y="0"/>
            <a:ext cx="8402319" cy="6858000"/>
          </a:xfrm>
          <a:custGeom>
            <a:avLst/>
            <a:gdLst>
              <a:gd name="connsiteX0" fmla="*/ 0 w 8402319"/>
              <a:gd name="connsiteY0" fmla="*/ 0 h 6858000"/>
              <a:gd name="connsiteX1" fmla="*/ 6675120 w 8402319"/>
              <a:gd name="connsiteY1" fmla="*/ 0 h 6858000"/>
              <a:gd name="connsiteX2" fmla="*/ 8402320 w 8402319"/>
              <a:gd name="connsiteY2" fmla="*/ 6858000 h 6858000"/>
              <a:gd name="connsiteX3" fmla="*/ 0 w 8402319"/>
              <a:gd name="connsiteY3" fmla="*/ 6858000 h 6858000"/>
              <a:gd name="connsiteX4" fmla="*/ 0 w 8402319"/>
              <a:gd name="connsiteY4" fmla="*/ 0 h 6858000"/>
              <a:gd name="connsiteX5" fmla="*/ 0 w 840231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02319" h="6858000">
                <a:moveTo>
                  <a:pt x="0" y="0"/>
                </a:moveTo>
                <a:lnTo>
                  <a:pt x="6675120" y="0"/>
                </a:lnTo>
                <a:lnTo>
                  <a:pt x="8402320" y="6858000"/>
                </a:lnTo>
                <a:lnTo>
                  <a:pt x="0" y="6858000"/>
                </a:lnTo>
                <a:lnTo>
                  <a:pt x="0" y="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lt1"/>
              </a:solidFill>
              <a:latin typeface="Avenir Next LT Pro" panose="020B0504020202020204" pitchFamily="34" charset="0"/>
            </a:endParaRPr>
          </a:p>
        </p:txBody>
      </p:sp>
      <p:sp>
        <p:nvSpPr>
          <p:cNvPr id="2" name="Title 1">
            <a:extLst>
              <a:ext uri="{FF2B5EF4-FFF2-40B4-BE49-F238E27FC236}">
                <a16:creationId xmlns:a16="http://schemas.microsoft.com/office/drawing/2014/main" id="{A8C2575E-31A2-4AE3-806C-A6F7AEA18A62}"/>
              </a:ext>
            </a:extLst>
          </p:cNvPr>
          <p:cNvSpPr>
            <a:spLocks noGrp="1"/>
          </p:cNvSpPr>
          <p:nvPr>
            <p:ph type="title"/>
          </p:nvPr>
        </p:nvSpPr>
        <p:spPr>
          <a:xfrm>
            <a:off x="379407" y="2914639"/>
            <a:ext cx="5716593" cy="514361"/>
          </a:xfrm>
        </p:spPr>
        <p:txBody>
          <a:bodyPr anchor="t" anchorCtr="0"/>
          <a:lstStyle>
            <a:lvl1pPr>
              <a:defRPr sz="4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44F35C99-1B5F-4FF0-8042-4600F0F2211A}"/>
              </a:ext>
            </a:extLst>
          </p:cNvPr>
          <p:cNvSpPr>
            <a:spLocks noGrp="1"/>
          </p:cNvSpPr>
          <p:nvPr>
            <p:ph type="body" idx="1"/>
          </p:nvPr>
        </p:nvSpPr>
        <p:spPr>
          <a:xfrm>
            <a:off x="379407" y="4034473"/>
            <a:ext cx="5716593" cy="1500187"/>
          </a:xfrm>
        </p:spPr>
        <p:txBody>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6" name="Graphic 5">
            <a:extLst>
              <a:ext uri="{FF2B5EF4-FFF2-40B4-BE49-F238E27FC236}">
                <a16:creationId xmlns:a16="http://schemas.microsoft.com/office/drawing/2014/main" id="{77A5259E-E917-6EBA-B364-EBB778BBDD5C}"/>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79407" y="308703"/>
            <a:ext cx="1437617" cy="231592"/>
          </a:xfrm>
          <a:prstGeom prst="rect">
            <a:avLst/>
          </a:prstGeom>
        </p:spPr>
      </p:pic>
      <p:sp>
        <p:nvSpPr>
          <p:cNvPr id="4" name="Footer Placeholder 4">
            <a:extLst>
              <a:ext uri="{FF2B5EF4-FFF2-40B4-BE49-F238E27FC236}">
                <a16:creationId xmlns:a16="http://schemas.microsoft.com/office/drawing/2014/main" id="{504913C5-85EA-1468-DE08-B419BC11E57C}"/>
              </a:ext>
            </a:extLst>
          </p:cNvPr>
          <p:cNvSpPr>
            <a:spLocks noGrp="1"/>
          </p:cNvSpPr>
          <p:nvPr>
            <p:ph type="ftr" sz="quarter" idx="11"/>
          </p:nvPr>
        </p:nvSpPr>
        <p:spPr>
          <a:xfrm>
            <a:off x="10092266" y="6401118"/>
            <a:ext cx="1590859" cy="365125"/>
          </a:xfrm>
        </p:spPr>
        <p:txBody>
          <a:bodyPr/>
          <a:lstStyle>
            <a:lvl1pPr algn="r">
              <a:defRPr sz="850">
                <a:solidFill>
                  <a:schemeClr val="accent4"/>
                </a:solidFill>
                <a:latin typeface="Avenir Next LT Pro" panose="020B0504020202020204" pitchFamily="34" charset="0"/>
                <a:cs typeface="Gotham Book" pitchFamily="50" charset="0"/>
              </a:defRPr>
            </a:lvl1pPr>
          </a:lstStyle>
          <a:p>
            <a:r>
              <a:rPr lang="en-US"/>
              <a:t>Strictly Private &amp; Confidential</a:t>
            </a:r>
          </a:p>
        </p:txBody>
      </p:sp>
      <p:sp>
        <p:nvSpPr>
          <p:cNvPr id="8" name="Slide Number Placeholder 5">
            <a:extLst>
              <a:ext uri="{FF2B5EF4-FFF2-40B4-BE49-F238E27FC236}">
                <a16:creationId xmlns:a16="http://schemas.microsoft.com/office/drawing/2014/main" id="{855BC86B-974E-D32F-0A6C-34C0297F880C}"/>
              </a:ext>
            </a:extLst>
          </p:cNvPr>
          <p:cNvSpPr>
            <a:spLocks noGrp="1"/>
          </p:cNvSpPr>
          <p:nvPr>
            <p:ph type="sldNum" sz="quarter" idx="12"/>
          </p:nvPr>
        </p:nvSpPr>
        <p:spPr>
          <a:xfrm>
            <a:off x="11811000" y="6401118"/>
            <a:ext cx="323088" cy="365125"/>
          </a:xfrm>
        </p:spPr>
        <p:txBody>
          <a:bodyPr/>
          <a:lstStyle>
            <a:lvl1pPr algn="l">
              <a:defRPr sz="850" b="1">
                <a:solidFill>
                  <a:schemeClr val="bg1"/>
                </a:solidFill>
                <a:latin typeface="Avenir Next LT Pro" panose="020B0504020202020204" pitchFamily="34" charset="0"/>
                <a:cs typeface="Gotham Bold" pitchFamily="50" charset="0"/>
              </a:defRPr>
            </a:lvl1pPr>
          </a:lstStyle>
          <a:p>
            <a:fld id="{3B829181-4CF5-4287-91ED-483B21DEC50C}" type="slidenum">
              <a:rPr lang="en-US" smtClean="0"/>
              <a:pPr/>
              <a:t>‹#›</a:t>
            </a:fld>
            <a:endParaRPr lang="en-US"/>
          </a:p>
        </p:txBody>
      </p:sp>
    </p:spTree>
    <p:extLst>
      <p:ext uri="{BB962C8B-B14F-4D97-AF65-F5344CB8AC3E}">
        <p14:creationId xmlns:p14="http://schemas.microsoft.com/office/powerpoint/2010/main" val="14558031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29FEFA-69AE-46FE-A3C9-2008ABA9DF59}"/>
              </a:ext>
            </a:extLst>
          </p:cNvPr>
          <p:cNvSpPr>
            <a:spLocks noGrp="1"/>
          </p:cNvSpPr>
          <p:nvPr>
            <p:ph type="title"/>
          </p:nvPr>
        </p:nvSpPr>
        <p:spPr>
          <a:xfrm>
            <a:off x="381000" y="392081"/>
            <a:ext cx="11430000" cy="796163"/>
          </a:xfrm>
          <a:prstGeom prst="rect">
            <a:avLst/>
          </a:prstGeom>
        </p:spPr>
        <p:txBody>
          <a:bodyPr vert="horz" lIns="0" tIns="0" rIns="0" bIns="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A0AAB030-4381-4A44-B38E-A319A9FF896C}"/>
              </a:ext>
            </a:extLst>
          </p:cNvPr>
          <p:cNvSpPr>
            <a:spLocks noGrp="1"/>
          </p:cNvSpPr>
          <p:nvPr>
            <p:ph type="body" idx="1"/>
          </p:nvPr>
        </p:nvSpPr>
        <p:spPr>
          <a:xfrm>
            <a:off x="381000" y="1460500"/>
            <a:ext cx="11430000"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D45F25-6C74-4A74-A678-48F75ADFAD42}"/>
              </a:ext>
            </a:extLst>
          </p:cNvPr>
          <p:cNvSpPr>
            <a:spLocks noGrp="1"/>
          </p:cNvSpPr>
          <p:nvPr>
            <p:ph type="dt" sz="half" idx="2"/>
          </p:nvPr>
        </p:nvSpPr>
        <p:spPr>
          <a:xfrm>
            <a:off x="381000" y="6451455"/>
            <a:ext cx="2743200" cy="365125"/>
          </a:xfrm>
          <a:prstGeom prst="rect">
            <a:avLst/>
          </a:prstGeom>
        </p:spPr>
        <p:txBody>
          <a:bodyPr vert="horz" lIns="0" tIns="0" rIns="0" bIns="0" rtlCol="0" anchor="ctr">
            <a:noAutofit/>
          </a:bodyPr>
          <a:lstStyle>
            <a:lvl1pPr algn="l">
              <a:defRPr sz="1200">
                <a:solidFill>
                  <a:schemeClr val="tx1">
                    <a:tint val="75000"/>
                  </a:schemeClr>
                </a:solidFill>
                <a:latin typeface="Avenir Next LT Pro" panose="020B0504020202020204" pitchFamily="34" charset="0"/>
              </a:defRPr>
            </a:lvl1pPr>
          </a:lstStyle>
          <a:p>
            <a:endParaRPr lang="en-US"/>
          </a:p>
        </p:txBody>
      </p:sp>
      <p:sp>
        <p:nvSpPr>
          <p:cNvPr id="5" name="Footer Placeholder 4">
            <a:extLst>
              <a:ext uri="{FF2B5EF4-FFF2-40B4-BE49-F238E27FC236}">
                <a16:creationId xmlns:a16="http://schemas.microsoft.com/office/drawing/2014/main" id="{5FBDF76F-DDA4-4F55-891B-64E61C7D8F37}"/>
              </a:ext>
            </a:extLst>
          </p:cNvPr>
          <p:cNvSpPr>
            <a:spLocks noGrp="1"/>
          </p:cNvSpPr>
          <p:nvPr>
            <p:ph type="ftr" sz="quarter" idx="3"/>
          </p:nvPr>
        </p:nvSpPr>
        <p:spPr>
          <a:xfrm>
            <a:off x="4038600" y="6451455"/>
            <a:ext cx="4114800" cy="365125"/>
          </a:xfrm>
          <a:prstGeom prst="rect">
            <a:avLst/>
          </a:prstGeom>
        </p:spPr>
        <p:txBody>
          <a:bodyPr vert="horz" lIns="0" tIns="0" rIns="0" bIns="0" rtlCol="0" anchor="ctr">
            <a:noAutofit/>
          </a:bodyPr>
          <a:lstStyle>
            <a:lvl1pPr algn="ctr">
              <a:defRPr sz="1000">
                <a:solidFill>
                  <a:schemeClr val="tx1">
                    <a:tint val="75000"/>
                  </a:schemeClr>
                </a:solidFill>
                <a:latin typeface="Avenir Next LT Pro" panose="020B0504020202020204" pitchFamily="34" charset="0"/>
              </a:defRPr>
            </a:lvl1pPr>
          </a:lstStyle>
          <a:p>
            <a:r>
              <a:rPr lang="en-US"/>
              <a:t>Strictly Private &amp; Confidential</a:t>
            </a:r>
          </a:p>
        </p:txBody>
      </p:sp>
      <p:sp>
        <p:nvSpPr>
          <p:cNvPr id="6" name="Slide Number Placeholder 5">
            <a:extLst>
              <a:ext uri="{FF2B5EF4-FFF2-40B4-BE49-F238E27FC236}">
                <a16:creationId xmlns:a16="http://schemas.microsoft.com/office/drawing/2014/main" id="{813E0CC8-455F-45C8-872C-BAD3BD236869}"/>
              </a:ext>
            </a:extLst>
          </p:cNvPr>
          <p:cNvSpPr>
            <a:spLocks noGrp="1"/>
          </p:cNvSpPr>
          <p:nvPr>
            <p:ph type="sldNum" sz="quarter" idx="4"/>
          </p:nvPr>
        </p:nvSpPr>
        <p:spPr>
          <a:xfrm>
            <a:off x="9067800" y="6451455"/>
            <a:ext cx="2743200" cy="365125"/>
          </a:xfrm>
          <a:prstGeom prst="rect">
            <a:avLst/>
          </a:prstGeom>
        </p:spPr>
        <p:txBody>
          <a:bodyPr vert="horz" lIns="0" tIns="0" rIns="0" bIns="0" rtlCol="0" anchor="ctr">
            <a:noAutofit/>
          </a:bodyPr>
          <a:lstStyle>
            <a:lvl1pPr algn="r">
              <a:defRPr sz="1000">
                <a:solidFill>
                  <a:schemeClr val="tx1">
                    <a:tint val="75000"/>
                  </a:schemeClr>
                </a:solidFill>
                <a:latin typeface="Avenir Next LT Pro" panose="020B0504020202020204" pitchFamily="34" charset="0"/>
              </a:defRPr>
            </a:lvl1pPr>
          </a:lstStyle>
          <a:p>
            <a:fld id="{3B829181-4CF5-4287-91ED-483B21DEC50C}" type="slidenum">
              <a:rPr lang="en-US" smtClean="0"/>
              <a:pPr/>
              <a:t>‹#›</a:t>
            </a:fld>
            <a:endParaRPr lang="en-US"/>
          </a:p>
        </p:txBody>
      </p:sp>
    </p:spTree>
    <p:extLst>
      <p:ext uri="{BB962C8B-B14F-4D97-AF65-F5344CB8AC3E}">
        <p14:creationId xmlns:p14="http://schemas.microsoft.com/office/powerpoint/2010/main" val="2174470261"/>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69" r:id="rId3"/>
    <p:sldLayoutId id="2147483671" r:id="rId4"/>
    <p:sldLayoutId id="2147483673" r:id="rId5"/>
    <p:sldLayoutId id="2147483668" r:id="rId6"/>
    <p:sldLayoutId id="2147483670" r:id="rId7"/>
    <p:sldLayoutId id="2147483651" r:id="rId8"/>
    <p:sldLayoutId id="2147483664" r:id="rId9"/>
    <p:sldLayoutId id="2147483674" r:id="rId10"/>
    <p:sldLayoutId id="2147483666" r:id="rId11"/>
    <p:sldLayoutId id="2147483675" r:id="rId12"/>
    <p:sldLayoutId id="2147483654" r:id="rId13"/>
    <p:sldLayoutId id="2147483655" r:id="rId14"/>
    <p:sldLayoutId id="2147483683" r:id="rId15"/>
    <p:sldLayoutId id="2147483682" r:id="rId16"/>
    <p:sldLayoutId id="2147483684" r:id="rId17"/>
    <p:sldLayoutId id="2147483685" r:id="rId18"/>
    <p:sldLayoutId id="2147483686" r:id="rId19"/>
    <p:sldLayoutId id="2147483687" r:id="rId20"/>
    <p:sldLayoutId id="2147483688" r:id="rId21"/>
  </p:sldLayoutIdLst>
  <p:hf hdr="0" dt="0"/>
  <p:txStyles>
    <p:titleStyle>
      <a:lvl1pPr algn="l" defTabSz="914400" rtl="0" eaLnBrk="1" latinLnBrk="0" hangingPunct="1">
        <a:lnSpc>
          <a:spcPct val="90000"/>
        </a:lnSpc>
        <a:spcBef>
          <a:spcPct val="0"/>
        </a:spcBef>
        <a:buNone/>
        <a:defRPr sz="2800" b="1" kern="1200">
          <a:solidFill>
            <a:schemeClr val="tx1"/>
          </a:solidFill>
          <a:latin typeface="Avenir Next LT Pro" panose="020B0504020202020204" pitchFamily="34" charset="0"/>
          <a:ea typeface="+mj-ea"/>
          <a:cs typeface="+mj-cs"/>
        </a:defRPr>
      </a:lvl1pPr>
    </p:titleStyle>
    <p:bodyStyle>
      <a:lvl1pPr marL="171450" indent="-171450" algn="l" defTabSz="914400" rtl="0" eaLnBrk="1" latinLnBrk="0" hangingPunct="1">
        <a:lnSpc>
          <a:spcPct val="110000"/>
        </a:lnSpc>
        <a:spcBef>
          <a:spcPts val="900"/>
        </a:spcBef>
        <a:buFont typeface="Arial" panose="020B0604020202020204" pitchFamily="34" charset="0"/>
        <a:buChar char="•"/>
        <a:defRPr sz="1200" kern="1200">
          <a:solidFill>
            <a:schemeClr val="tx1"/>
          </a:solidFill>
          <a:latin typeface="Avenir Next LT Pro" panose="020B0504020202020204" pitchFamily="34" charset="0"/>
          <a:ea typeface="+mn-ea"/>
          <a:cs typeface="+mn-cs"/>
        </a:defRPr>
      </a:lvl1pPr>
      <a:lvl2pPr marL="341313" indent="-169863" algn="l" defTabSz="914400" rtl="0" eaLnBrk="1" latinLnBrk="0" hangingPunct="1">
        <a:lnSpc>
          <a:spcPct val="110000"/>
        </a:lnSpc>
        <a:spcBef>
          <a:spcPts val="300"/>
        </a:spcBef>
        <a:buFont typeface="Avenir Next LT Pro" panose="020B0504020202020204" pitchFamily="34" charset="0"/>
        <a:buChar char="–"/>
        <a:defRPr sz="1200" kern="1200">
          <a:solidFill>
            <a:schemeClr val="tx1"/>
          </a:solidFill>
          <a:latin typeface="Avenir Next LT Pro" panose="020B0504020202020204" pitchFamily="34" charset="0"/>
          <a:ea typeface="+mn-ea"/>
          <a:cs typeface="+mn-cs"/>
        </a:defRPr>
      </a:lvl2pPr>
      <a:lvl3pPr marL="512763" indent="-171450" algn="l" defTabSz="914400" rtl="0" eaLnBrk="1" latinLnBrk="0" hangingPunct="1">
        <a:lnSpc>
          <a:spcPct val="110000"/>
        </a:lnSpc>
        <a:spcBef>
          <a:spcPts val="300"/>
        </a:spcBef>
        <a:buFont typeface="Arial" panose="020B0604020202020204" pitchFamily="34" charset="0"/>
        <a:buChar char="•"/>
        <a:defRPr sz="1200" kern="1200">
          <a:solidFill>
            <a:schemeClr val="tx1"/>
          </a:solidFill>
          <a:latin typeface="Avenir Next LT Pro" panose="020B0504020202020204" pitchFamily="34" charset="0"/>
          <a:ea typeface="+mn-ea"/>
          <a:cs typeface="+mn-cs"/>
        </a:defRPr>
      </a:lvl3pPr>
      <a:lvl4pPr marL="688975" indent="-176213" algn="l" defTabSz="914400" rtl="0" eaLnBrk="1" latinLnBrk="0" hangingPunct="1">
        <a:lnSpc>
          <a:spcPct val="110000"/>
        </a:lnSpc>
        <a:spcBef>
          <a:spcPts val="300"/>
        </a:spcBef>
        <a:buFont typeface="Arial" panose="020B0604020202020204" pitchFamily="34" charset="0"/>
        <a:buChar char="•"/>
        <a:defRPr sz="1200" kern="1200">
          <a:solidFill>
            <a:schemeClr val="tx1"/>
          </a:solidFill>
          <a:latin typeface="Avenir Next LT Pro" panose="020B0504020202020204" pitchFamily="34" charset="0"/>
          <a:ea typeface="+mn-ea"/>
          <a:cs typeface="+mn-cs"/>
        </a:defRPr>
      </a:lvl4pPr>
      <a:lvl5pPr marL="858838" indent="-169863" algn="l" defTabSz="914400" rtl="0" eaLnBrk="1" latinLnBrk="0" hangingPunct="1">
        <a:lnSpc>
          <a:spcPct val="110000"/>
        </a:lnSpc>
        <a:spcBef>
          <a:spcPts val="300"/>
        </a:spcBef>
        <a:buFont typeface="Arial" panose="020B0604020202020204" pitchFamily="34" charset="0"/>
        <a:buChar char="•"/>
        <a:defRPr sz="12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739141"/>
      </p:ext>
    </p:extLst>
  </p:cSld>
  <p:clrMap bg1="lt1" tx1="dk1" bg2="lt2" tx2="dk2" accent1="accent1" accent2="accent2" accent3="accent3" accent4="accent4" accent5="accent5" accent6="accent6" hlink="hlink" folHlink="folHlink"/>
  <p:sldLayoutIdLst>
    <p:sldLayoutId id="2147484073" r:id="rId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6.jpe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8.jpe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6.xml"/><Relationship Id="rId13" Type="http://schemas.openxmlformats.org/officeDocument/2006/relationships/image" Target="../media/image42.png"/><Relationship Id="rId18" Type="http://schemas.openxmlformats.org/officeDocument/2006/relationships/image" Target="../media/image47.png"/><Relationship Id="rId26" Type="http://schemas.microsoft.com/office/2007/relationships/hdphoto" Target="../media/hdphoto5.wdp"/><Relationship Id="rId3" Type="http://schemas.openxmlformats.org/officeDocument/2006/relationships/tags" Target="../tags/tag3.xml"/><Relationship Id="rId21" Type="http://schemas.openxmlformats.org/officeDocument/2006/relationships/image" Target="../media/image50.png"/><Relationship Id="rId7" Type="http://schemas.openxmlformats.org/officeDocument/2006/relationships/tags" Target="../tags/tag7.xml"/><Relationship Id="rId12" Type="http://schemas.openxmlformats.org/officeDocument/2006/relationships/image" Target="../media/image41.png"/><Relationship Id="rId17" Type="http://schemas.openxmlformats.org/officeDocument/2006/relationships/image" Target="../media/image46.png"/><Relationship Id="rId25" Type="http://schemas.openxmlformats.org/officeDocument/2006/relationships/image" Target="../media/image52.png"/><Relationship Id="rId2" Type="http://schemas.openxmlformats.org/officeDocument/2006/relationships/tags" Target="../tags/tag2.xml"/><Relationship Id="rId16" Type="http://schemas.openxmlformats.org/officeDocument/2006/relationships/image" Target="../media/image45.png"/><Relationship Id="rId20" Type="http://schemas.openxmlformats.org/officeDocument/2006/relationships/image" Target="../media/image49.png"/><Relationship Id="rId29" Type="http://schemas.openxmlformats.org/officeDocument/2006/relationships/image" Target="../media/image54.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40.png"/><Relationship Id="rId24" Type="http://schemas.microsoft.com/office/2007/relationships/hdphoto" Target="../media/hdphoto4.wdp"/><Relationship Id="rId32" Type="http://schemas.openxmlformats.org/officeDocument/2006/relationships/image" Target="../media/image57.png"/><Relationship Id="rId5" Type="http://schemas.openxmlformats.org/officeDocument/2006/relationships/tags" Target="../tags/tag5.xml"/><Relationship Id="rId15" Type="http://schemas.openxmlformats.org/officeDocument/2006/relationships/image" Target="../media/image44.png"/><Relationship Id="rId23" Type="http://schemas.openxmlformats.org/officeDocument/2006/relationships/image" Target="../media/image51.png"/><Relationship Id="rId28" Type="http://schemas.microsoft.com/office/2007/relationships/hdphoto" Target="../media/hdphoto6.wdp"/><Relationship Id="rId10" Type="http://schemas.openxmlformats.org/officeDocument/2006/relationships/image" Target="../media/image39.png"/><Relationship Id="rId19" Type="http://schemas.openxmlformats.org/officeDocument/2006/relationships/image" Target="../media/image48.png"/><Relationship Id="rId31" Type="http://schemas.openxmlformats.org/officeDocument/2006/relationships/image" Target="../media/image56.jpeg"/><Relationship Id="rId4" Type="http://schemas.openxmlformats.org/officeDocument/2006/relationships/tags" Target="../tags/tag4.xml"/><Relationship Id="rId9" Type="http://schemas.openxmlformats.org/officeDocument/2006/relationships/notesSlide" Target="../notesSlides/notesSlide8.xml"/><Relationship Id="rId14" Type="http://schemas.openxmlformats.org/officeDocument/2006/relationships/image" Target="../media/image43.png"/><Relationship Id="rId22" Type="http://schemas.microsoft.com/office/2007/relationships/hdphoto" Target="../media/hdphoto3.wdp"/><Relationship Id="rId27" Type="http://schemas.openxmlformats.org/officeDocument/2006/relationships/image" Target="../media/image53.png"/><Relationship Id="rId30" Type="http://schemas.openxmlformats.org/officeDocument/2006/relationships/image" Target="../media/image55.png"/></Relationships>
</file>

<file path=ppt/slides/_rels/slide1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sv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svg"/><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0.svg"/><Relationship Id="rId5" Type="http://schemas.openxmlformats.org/officeDocument/2006/relationships/image" Target="../media/image29.svg"/><Relationship Id="rId4" Type="http://schemas.openxmlformats.org/officeDocument/2006/relationships/image" Target="../media/image28.svg"/><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59CD1C6-1FE2-0C8B-EBF9-4451A7431EFE}"/>
              </a:ext>
            </a:extLst>
          </p:cNvPr>
          <p:cNvSpPr/>
          <p:nvPr/>
        </p:nvSpPr>
        <p:spPr>
          <a:xfrm>
            <a:off x="7333810" y="1"/>
            <a:ext cx="4852291" cy="6858000"/>
          </a:xfrm>
          <a:prstGeom prst="rect">
            <a:avLst/>
          </a:prstGeom>
          <a:solidFill>
            <a:schemeClr val="accent4">
              <a:lumMod val="5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69F0DE7-F73F-4081-6152-622EF5375B14}"/>
              </a:ext>
            </a:extLst>
          </p:cNvPr>
          <p:cNvSpPr/>
          <p:nvPr/>
        </p:nvSpPr>
        <p:spPr>
          <a:xfrm>
            <a:off x="1" y="0"/>
            <a:ext cx="7560920" cy="6858000"/>
          </a:xfrm>
          <a:prstGeom prst="rect">
            <a:avLst/>
          </a:prstGeom>
          <a:gradFill>
            <a:gsLst>
              <a:gs pos="0">
                <a:schemeClr val="accent4">
                  <a:alpha val="0"/>
                </a:schemeClr>
              </a:gs>
              <a:gs pos="100000">
                <a:schemeClr val="accent4">
                  <a:alpha val="50000"/>
                </a:scheme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a:extLst>
              <a:ext uri="{FF2B5EF4-FFF2-40B4-BE49-F238E27FC236}">
                <a16:creationId xmlns:a16="http://schemas.microsoft.com/office/drawing/2014/main" id="{8731CC45-E843-1057-D45F-31A1B239C46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680026" y="325308"/>
            <a:ext cx="4176795" cy="665865"/>
          </a:xfrm>
          <a:prstGeom prst="rect">
            <a:avLst/>
          </a:prstGeom>
        </p:spPr>
      </p:pic>
      <p:sp>
        <p:nvSpPr>
          <p:cNvPr id="23" name="Text Placeholder 3">
            <a:extLst>
              <a:ext uri="{FF2B5EF4-FFF2-40B4-BE49-F238E27FC236}">
                <a16:creationId xmlns:a16="http://schemas.microsoft.com/office/drawing/2014/main" id="{26E28AC3-5435-2B71-59D7-EE0D58519E82}"/>
              </a:ext>
            </a:extLst>
          </p:cNvPr>
          <p:cNvSpPr txBox="1">
            <a:spLocks/>
          </p:cNvSpPr>
          <p:nvPr/>
        </p:nvSpPr>
        <p:spPr>
          <a:xfrm>
            <a:off x="7868821" y="1707779"/>
            <a:ext cx="4031428" cy="366096"/>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400">
              <a:latin typeface="Roboto Light" panose="02000000000000000000" pitchFamily="2" charset="0"/>
              <a:ea typeface="Roboto Light" panose="02000000000000000000" pitchFamily="2" charset="0"/>
              <a:cs typeface="Roboto Light" panose="02000000000000000000" pitchFamily="2" charset="0"/>
            </a:endParaRPr>
          </a:p>
        </p:txBody>
      </p:sp>
      <p:grpSp>
        <p:nvGrpSpPr>
          <p:cNvPr id="6" name="Group 5">
            <a:extLst>
              <a:ext uri="{FF2B5EF4-FFF2-40B4-BE49-F238E27FC236}">
                <a16:creationId xmlns:a16="http://schemas.microsoft.com/office/drawing/2014/main" id="{5CA015AB-E9D9-9615-D59B-98B0E4FBCDD8}"/>
              </a:ext>
            </a:extLst>
          </p:cNvPr>
          <p:cNvGrpSpPr/>
          <p:nvPr/>
        </p:nvGrpSpPr>
        <p:grpSpPr>
          <a:xfrm>
            <a:off x="0" y="2833488"/>
            <a:ext cx="12186101" cy="2948499"/>
            <a:chOff x="0" y="2056483"/>
            <a:chExt cx="12186101" cy="2948499"/>
          </a:xfrm>
        </p:grpSpPr>
        <p:grpSp>
          <p:nvGrpSpPr>
            <p:cNvPr id="4" name="Group 3">
              <a:extLst>
                <a:ext uri="{FF2B5EF4-FFF2-40B4-BE49-F238E27FC236}">
                  <a16:creationId xmlns:a16="http://schemas.microsoft.com/office/drawing/2014/main" id="{51D346D9-F7E3-8249-366F-798BBAA0BA13}"/>
                </a:ext>
              </a:extLst>
            </p:cNvPr>
            <p:cNvGrpSpPr/>
            <p:nvPr/>
          </p:nvGrpSpPr>
          <p:grpSpPr>
            <a:xfrm>
              <a:off x="8054505" y="3831547"/>
              <a:ext cx="4131596" cy="883575"/>
              <a:chOff x="8060404" y="4401515"/>
              <a:chExt cx="4131596" cy="883575"/>
            </a:xfrm>
          </p:grpSpPr>
          <p:sp>
            <p:nvSpPr>
              <p:cNvPr id="26" name="TextBox 25">
                <a:extLst>
                  <a:ext uri="{FF2B5EF4-FFF2-40B4-BE49-F238E27FC236}">
                    <a16:creationId xmlns:a16="http://schemas.microsoft.com/office/drawing/2014/main" id="{1D2B5AA3-CBBB-F3EC-FC9D-656DB092AD6A}"/>
                  </a:ext>
                </a:extLst>
              </p:cNvPr>
              <p:cNvSpPr txBox="1"/>
              <p:nvPr/>
            </p:nvSpPr>
            <p:spPr>
              <a:xfrm>
                <a:off x="8060404" y="4401515"/>
                <a:ext cx="3521419" cy="883575"/>
              </a:xfrm>
              <a:prstGeom prst="rect">
                <a:avLst/>
              </a:prstGeom>
              <a:noFill/>
            </p:spPr>
            <p:txBody>
              <a:bodyPr wrap="square" lIns="91440" tIns="45720" rIns="91440" bIns="45720" rtlCol="0" anchor="t">
                <a:spAutoFit/>
              </a:bodyPr>
              <a:lstStyle/>
              <a:p>
                <a:pPr algn="r">
                  <a:lnSpc>
                    <a:spcPct val="135000"/>
                  </a:lnSpc>
                </a:pPr>
                <a:r>
                  <a:rPr lang="en-US" sz="2000" b="1">
                    <a:solidFill>
                      <a:schemeClr val="bg1"/>
                    </a:solidFill>
                    <a:latin typeface="Avenir Next LT Pro"/>
                    <a:ea typeface="Roboto Light"/>
                    <a:cs typeface="Roboto Light"/>
                  </a:rPr>
                  <a:t>April 2026</a:t>
                </a:r>
                <a:endParaRPr lang="en-US" sz="2000" b="1" dirty="0">
                  <a:solidFill>
                    <a:schemeClr val="bg1"/>
                  </a:solidFill>
                  <a:latin typeface="Avenir Next LT Pro"/>
                  <a:ea typeface="Roboto Light"/>
                  <a:cs typeface="Roboto Light"/>
                </a:endParaRPr>
              </a:p>
              <a:p>
                <a:pPr algn="r">
                  <a:lnSpc>
                    <a:spcPct val="135000"/>
                  </a:lnSpc>
                </a:pPr>
                <a:r>
                  <a:rPr lang="en-US" sz="2000" b="1" dirty="0">
                    <a:solidFill>
                      <a:schemeClr val="bg1"/>
                    </a:solidFill>
                    <a:latin typeface="Avenir Next LT Pro" panose="020B0504020202020204" pitchFamily="34" charset="0"/>
                    <a:ea typeface="Roboto Light" panose="02000000000000000000" pitchFamily="2" charset="0"/>
                    <a:cs typeface="Roboto Light" panose="02000000000000000000" pitchFamily="2" charset="0"/>
                  </a:rPr>
                  <a:t>LTRX:NASDAQ</a:t>
                </a:r>
              </a:p>
            </p:txBody>
          </p:sp>
          <p:grpSp>
            <p:nvGrpSpPr>
              <p:cNvPr id="11" name="Group 10">
                <a:extLst>
                  <a:ext uri="{FF2B5EF4-FFF2-40B4-BE49-F238E27FC236}">
                    <a16:creationId xmlns:a16="http://schemas.microsoft.com/office/drawing/2014/main" id="{CF2A9F6C-2B4B-B8A2-52AF-218ECB7BA777}"/>
                  </a:ext>
                </a:extLst>
              </p:cNvPr>
              <p:cNvGrpSpPr/>
              <p:nvPr/>
            </p:nvGrpSpPr>
            <p:grpSpPr>
              <a:xfrm>
                <a:off x="11708162" y="4625120"/>
                <a:ext cx="483838" cy="138477"/>
                <a:chOff x="11302688" y="4349621"/>
                <a:chExt cx="483838" cy="138477"/>
              </a:xfrm>
            </p:grpSpPr>
            <p:sp>
              <p:nvSpPr>
                <p:cNvPr id="9" name="Rectangle 8">
                  <a:extLst>
                    <a:ext uri="{FF2B5EF4-FFF2-40B4-BE49-F238E27FC236}">
                      <a16:creationId xmlns:a16="http://schemas.microsoft.com/office/drawing/2014/main" id="{AFCC253D-0D75-A63B-0CBB-B1F12155D56B}"/>
                    </a:ext>
                  </a:extLst>
                </p:cNvPr>
                <p:cNvSpPr/>
                <p:nvPr/>
              </p:nvSpPr>
              <p:spPr>
                <a:xfrm>
                  <a:off x="11387243" y="4349625"/>
                  <a:ext cx="399283" cy="13847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venir Next LT Pro" panose="020B0504020202020204" pitchFamily="34" charset="0"/>
                  </a:endParaRPr>
                </a:p>
              </p:txBody>
            </p:sp>
            <p:sp>
              <p:nvSpPr>
                <p:cNvPr id="10" name="Triangle 9">
                  <a:extLst>
                    <a:ext uri="{FF2B5EF4-FFF2-40B4-BE49-F238E27FC236}">
                      <a16:creationId xmlns:a16="http://schemas.microsoft.com/office/drawing/2014/main" id="{FCECF99E-D4FA-025C-2D54-2D811FAAC019}"/>
                    </a:ext>
                  </a:extLst>
                </p:cNvPr>
                <p:cNvSpPr/>
                <p:nvPr/>
              </p:nvSpPr>
              <p:spPr>
                <a:xfrm>
                  <a:off x="11302688" y="4349621"/>
                  <a:ext cx="162238" cy="138473"/>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venir Next LT Pro" panose="020B0504020202020204" pitchFamily="34" charset="0"/>
                  </a:endParaRPr>
                </a:p>
              </p:txBody>
            </p:sp>
          </p:grpSp>
        </p:grpSp>
        <p:pic>
          <p:nvPicPr>
            <p:cNvPr id="34" name="Graphic 33">
              <a:extLst>
                <a:ext uri="{FF2B5EF4-FFF2-40B4-BE49-F238E27FC236}">
                  <a16:creationId xmlns:a16="http://schemas.microsoft.com/office/drawing/2014/main" id="{D3C030B2-A2EC-C4A0-E6C6-046BB697F26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849503" y="2761459"/>
              <a:ext cx="633019" cy="138473"/>
            </a:xfrm>
            <a:prstGeom prst="rect">
              <a:avLst/>
            </a:prstGeom>
          </p:spPr>
        </p:pic>
        <p:grpSp>
          <p:nvGrpSpPr>
            <p:cNvPr id="32" name="Group 31">
              <a:extLst>
                <a:ext uri="{FF2B5EF4-FFF2-40B4-BE49-F238E27FC236}">
                  <a16:creationId xmlns:a16="http://schemas.microsoft.com/office/drawing/2014/main" id="{27479F0E-32DB-3810-FEEC-557464C1C16A}"/>
                </a:ext>
              </a:extLst>
            </p:cNvPr>
            <p:cNvGrpSpPr/>
            <p:nvPr/>
          </p:nvGrpSpPr>
          <p:grpSpPr>
            <a:xfrm>
              <a:off x="0" y="2752978"/>
              <a:ext cx="3878936" cy="143144"/>
              <a:chOff x="-3232727" y="6474925"/>
              <a:chExt cx="3878936" cy="143144"/>
            </a:xfrm>
          </p:grpSpPr>
          <p:sp>
            <p:nvSpPr>
              <p:cNvPr id="24" name="Rectangle 23">
                <a:extLst>
                  <a:ext uri="{FF2B5EF4-FFF2-40B4-BE49-F238E27FC236}">
                    <a16:creationId xmlns:a16="http://schemas.microsoft.com/office/drawing/2014/main" id="{7B61BE3E-4C18-3CD9-158E-8C29A8F47EDF}"/>
                  </a:ext>
                </a:extLst>
              </p:cNvPr>
              <p:cNvSpPr/>
              <p:nvPr/>
            </p:nvSpPr>
            <p:spPr>
              <a:xfrm flipH="1" flipV="1">
                <a:off x="-3232727" y="6474925"/>
                <a:ext cx="3784410" cy="13847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venir Next LT Pro" panose="020B0504020202020204" pitchFamily="34" charset="0"/>
                </a:endParaRPr>
              </a:p>
            </p:txBody>
          </p:sp>
          <p:sp>
            <p:nvSpPr>
              <p:cNvPr id="27" name="Triangle 26">
                <a:extLst>
                  <a:ext uri="{FF2B5EF4-FFF2-40B4-BE49-F238E27FC236}">
                    <a16:creationId xmlns:a16="http://schemas.microsoft.com/office/drawing/2014/main" id="{889B78FB-C1D2-49AC-7648-1BD4B522A083}"/>
                  </a:ext>
                </a:extLst>
              </p:cNvPr>
              <p:cNvSpPr/>
              <p:nvPr/>
            </p:nvSpPr>
            <p:spPr>
              <a:xfrm flipH="1" flipV="1">
                <a:off x="483971" y="6479596"/>
                <a:ext cx="162238" cy="138473"/>
              </a:xfrm>
              <a:prstGeom prst="triangle">
                <a:avLst>
                  <a:gd name="adj" fmla="val 57828"/>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venir Next LT Pro" panose="020B0504020202020204" pitchFamily="34" charset="0"/>
                </a:endParaRPr>
              </a:p>
            </p:txBody>
          </p:sp>
        </p:grpSp>
        <p:sp>
          <p:nvSpPr>
            <p:cNvPr id="25" name="TextBox 24">
              <a:extLst>
                <a:ext uri="{FF2B5EF4-FFF2-40B4-BE49-F238E27FC236}">
                  <a16:creationId xmlns:a16="http://schemas.microsoft.com/office/drawing/2014/main" id="{AE561B49-1498-08A1-57E5-DF1BD7E3F50A}"/>
                </a:ext>
              </a:extLst>
            </p:cNvPr>
            <p:cNvSpPr txBox="1"/>
            <p:nvPr/>
          </p:nvSpPr>
          <p:spPr>
            <a:xfrm>
              <a:off x="0" y="2056483"/>
              <a:ext cx="9510338" cy="2948499"/>
            </a:xfrm>
            <a:prstGeom prst="rect">
              <a:avLst/>
            </a:prstGeom>
            <a:noFill/>
            <a:effectLst/>
          </p:spPr>
          <p:txBody>
            <a:bodyPr wrap="square" rtlCol="0">
              <a:spAutoFit/>
            </a:bodyPr>
            <a:lstStyle/>
            <a:p>
              <a:pPr>
                <a:lnSpc>
                  <a:spcPct val="90000"/>
                </a:lnSpc>
              </a:pPr>
              <a:r>
                <a:rPr lang="en-US" sz="6400" b="1" spc="-150">
                  <a:solidFill>
                    <a:schemeClr val="bg1"/>
                  </a:solidFill>
                  <a:latin typeface="Avenir Next LT Pro" panose="020B0504020202020204" pitchFamily="34" charset="0"/>
                  <a:ea typeface="Roboto" panose="02000000000000000000" pitchFamily="2" charset="0"/>
                  <a:cs typeface="Roboto" panose="02000000000000000000" pitchFamily="2" charset="0"/>
                </a:rPr>
                <a:t>Global Leader</a:t>
              </a:r>
            </a:p>
            <a:p>
              <a:r>
                <a:rPr lang="en-US" sz="6400" b="1" spc="-150">
                  <a:solidFill>
                    <a:schemeClr val="bg1"/>
                  </a:solidFill>
                  <a:latin typeface="Avenir Next LT Pro" panose="020B0504020202020204" pitchFamily="34" charset="0"/>
                  <a:ea typeface="Roboto" panose="02000000000000000000" pitchFamily="2" charset="0"/>
                  <a:cs typeface="Roboto" panose="02000000000000000000" pitchFamily="2" charset="0"/>
                </a:rPr>
                <a:t>in Edge AI &amp; </a:t>
              </a:r>
            </a:p>
            <a:p>
              <a:r>
                <a:rPr lang="en-US" sz="6400" b="1" spc="-150">
                  <a:solidFill>
                    <a:schemeClr val="bg1"/>
                  </a:solidFill>
                  <a:latin typeface="Avenir Next LT Pro" panose="020B0504020202020204" pitchFamily="34" charset="0"/>
                  <a:ea typeface="Roboto" panose="02000000000000000000" pitchFamily="2" charset="0"/>
                  <a:cs typeface="Roboto" panose="02000000000000000000" pitchFamily="2" charset="0"/>
                </a:rPr>
                <a:t>Industrial IoT</a:t>
              </a:r>
            </a:p>
          </p:txBody>
        </p:sp>
      </p:grpSp>
    </p:spTree>
    <p:extLst>
      <p:ext uri="{BB962C8B-B14F-4D97-AF65-F5344CB8AC3E}">
        <p14:creationId xmlns:p14="http://schemas.microsoft.com/office/powerpoint/2010/main" val="4023940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city with lights and a helicopter&#10;&#10;Description automatically generated with medium confidence">
            <a:extLst>
              <a:ext uri="{FF2B5EF4-FFF2-40B4-BE49-F238E27FC236}">
                <a16:creationId xmlns:a16="http://schemas.microsoft.com/office/drawing/2014/main" id="{821E39FF-704F-801B-010B-09B61DB9730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a:fillRect/>
          </a:stretch>
        </p:blipFill>
        <p:spPr>
          <a:xfrm>
            <a:off x="8085138" y="0"/>
            <a:ext cx="4110378" cy="6858000"/>
          </a:xfrm>
          <a:prstGeom prst="rect">
            <a:avLst/>
          </a:prstGeom>
        </p:spPr>
      </p:pic>
      <p:sp>
        <p:nvSpPr>
          <p:cNvPr id="2" name="Title 1">
            <a:extLst>
              <a:ext uri="{FF2B5EF4-FFF2-40B4-BE49-F238E27FC236}">
                <a16:creationId xmlns:a16="http://schemas.microsoft.com/office/drawing/2014/main" id="{97ECE6A3-7C24-7E91-2790-3C41A0186A86}"/>
              </a:ext>
            </a:extLst>
          </p:cNvPr>
          <p:cNvSpPr>
            <a:spLocks noGrp="1"/>
          </p:cNvSpPr>
          <p:nvPr>
            <p:ph type="title"/>
          </p:nvPr>
        </p:nvSpPr>
        <p:spPr/>
        <p:txBody>
          <a:bodyPr/>
          <a:lstStyle/>
          <a:p>
            <a:r>
              <a:rPr lang="en-US"/>
              <a:t>Critical Infrastructure Monitoring</a:t>
            </a:r>
          </a:p>
        </p:txBody>
      </p:sp>
      <p:sp>
        <p:nvSpPr>
          <p:cNvPr id="7" name="Text Placeholder 6">
            <a:extLst>
              <a:ext uri="{FF2B5EF4-FFF2-40B4-BE49-F238E27FC236}">
                <a16:creationId xmlns:a16="http://schemas.microsoft.com/office/drawing/2014/main" id="{4928AE22-6404-13BB-30E1-5175FF14DF70}"/>
              </a:ext>
            </a:extLst>
          </p:cNvPr>
          <p:cNvSpPr>
            <a:spLocks noGrp="1"/>
          </p:cNvSpPr>
          <p:nvPr>
            <p:ph type="body" sz="quarter" idx="14"/>
          </p:nvPr>
        </p:nvSpPr>
        <p:spPr>
          <a:xfrm>
            <a:off x="381000" y="818149"/>
            <a:ext cx="7704138" cy="354962"/>
          </a:xfrm>
        </p:spPr>
        <p:txBody>
          <a:bodyPr/>
          <a:lstStyle/>
          <a:p>
            <a:r>
              <a:rPr lang="en-US"/>
              <a:t>Enabling infrastructure upgrades at national, state, and regional levels</a:t>
            </a:r>
          </a:p>
          <a:p>
            <a:endParaRPr lang="en-US"/>
          </a:p>
        </p:txBody>
      </p:sp>
      <p:sp>
        <p:nvSpPr>
          <p:cNvPr id="5" name="Slide Number Placeholder 4">
            <a:extLst>
              <a:ext uri="{FF2B5EF4-FFF2-40B4-BE49-F238E27FC236}">
                <a16:creationId xmlns:a16="http://schemas.microsoft.com/office/drawing/2014/main" id="{38C810EB-9F9E-3458-06B8-20C27D33FCA0}"/>
              </a:ext>
            </a:extLst>
          </p:cNvPr>
          <p:cNvSpPr>
            <a:spLocks noGrp="1"/>
          </p:cNvSpPr>
          <p:nvPr>
            <p:ph type="sldNum" sz="quarter" idx="12"/>
          </p:nvPr>
        </p:nvSpPr>
        <p:spPr/>
        <p:txBody>
          <a:bodyPr/>
          <a:lstStyle/>
          <a:p>
            <a:fld id="{3B829181-4CF5-4287-91ED-483B21DEC50C}" type="slidenum">
              <a:rPr lang="en-US" smtClean="0"/>
              <a:pPr/>
              <a:t>10</a:t>
            </a:fld>
            <a:endParaRPr lang="en-US"/>
          </a:p>
        </p:txBody>
      </p:sp>
      <p:sp>
        <p:nvSpPr>
          <p:cNvPr id="19" name="Text Placeholder 18">
            <a:extLst>
              <a:ext uri="{FF2B5EF4-FFF2-40B4-BE49-F238E27FC236}">
                <a16:creationId xmlns:a16="http://schemas.microsoft.com/office/drawing/2014/main" id="{FF6F323B-345E-9EDC-9259-C46F39D418FB}"/>
              </a:ext>
            </a:extLst>
          </p:cNvPr>
          <p:cNvSpPr>
            <a:spLocks noGrp="1"/>
          </p:cNvSpPr>
          <p:nvPr>
            <p:ph type="body" sz="quarter" idx="13"/>
          </p:nvPr>
        </p:nvSpPr>
        <p:spPr/>
        <p:txBody>
          <a:bodyPr/>
          <a:lstStyle/>
          <a:p>
            <a:r>
              <a:rPr lang="en-US"/>
              <a:t>Note: The applications on this page are representative and not wholistic of all business covered within the vertical.</a:t>
            </a:r>
          </a:p>
          <a:p>
            <a:endParaRPr lang="en-US"/>
          </a:p>
        </p:txBody>
      </p:sp>
      <p:sp>
        <p:nvSpPr>
          <p:cNvPr id="3" name="Title 1">
            <a:extLst>
              <a:ext uri="{FF2B5EF4-FFF2-40B4-BE49-F238E27FC236}">
                <a16:creationId xmlns:a16="http://schemas.microsoft.com/office/drawing/2014/main" id="{5C33B6B7-CDEB-BB9A-E803-D49C21904B03}"/>
              </a:ext>
            </a:extLst>
          </p:cNvPr>
          <p:cNvSpPr txBox="1">
            <a:spLocks/>
          </p:cNvSpPr>
          <p:nvPr/>
        </p:nvSpPr>
        <p:spPr>
          <a:xfrm>
            <a:off x="628429" y="975894"/>
            <a:ext cx="4708342" cy="995731"/>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a:solidFill>
                <a:schemeClr val="accent4"/>
              </a:solidFill>
              <a:latin typeface="Avenir Next LT Pro" panose="020B0504020202020204" pitchFamily="34" charset="0"/>
              <a:ea typeface="Roboto" panose="02000000000000000000" pitchFamily="2" charset="0"/>
              <a:cs typeface="Roboto" panose="02000000000000000000" pitchFamily="2" charset="0"/>
            </a:endParaRPr>
          </a:p>
        </p:txBody>
      </p:sp>
      <p:sp>
        <p:nvSpPr>
          <p:cNvPr id="8" name="Text Placeholder 5">
            <a:extLst>
              <a:ext uri="{FF2B5EF4-FFF2-40B4-BE49-F238E27FC236}">
                <a16:creationId xmlns:a16="http://schemas.microsoft.com/office/drawing/2014/main" id="{1B9771E1-1391-3E95-32E5-0B7A1D74E158}"/>
              </a:ext>
            </a:extLst>
          </p:cNvPr>
          <p:cNvSpPr txBox="1">
            <a:spLocks/>
          </p:cNvSpPr>
          <p:nvPr/>
        </p:nvSpPr>
        <p:spPr>
          <a:xfrm>
            <a:off x="639265" y="1722785"/>
            <a:ext cx="4635468" cy="724081"/>
          </a:xfrm>
          <a:prstGeom prst="rect">
            <a:avLst/>
          </a:prstGeom>
        </p:spPr>
        <p:txBody>
          <a:bodyPr lIns="91440" tIns="45720" rIns="91440" bIns="45720" anchor="t">
            <a:noAutofit/>
          </a:bodyPr>
          <a:lstStyle>
            <a:lvl1pPr marL="252000" indent="-252000" algn="l" defTabSz="914377" rtl="0" eaLnBrk="1" latinLnBrk="0" hangingPunct="1">
              <a:lnSpc>
                <a:spcPct val="90000"/>
              </a:lnSpc>
              <a:spcBef>
                <a:spcPts val="1000"/>
              </a:spcBef>
              <a:buClr>
                <a:schemeClr val="accent1"/>
              </a:buClr>
              <a:buFontTx/>
              <a:buBlip>
                <a:blip r:embed="rId3"/>
              </a:buBlip>
              <a:defRPr lang="en-US" sz="2000" b="0" kern="1200" dirty="0">
                <a:solidFill>
                  <a:schemeClr val="tx1"/>
                </a:solidFill>
                <a:latin typeface="+mn-lt"/>
                <a:ea typeface="+mn-ea"/>
                <a:cs typeface="+mn-cs"/>
              </a:defRPr>
            </a:lvl1pPr>
            <a:lvl2pPr marL="685783" indent="-252000" algn="l" defTabSz="914377" rtl="0" eaLnBrk="1" latinLnBrk="0" hangingPunct="1">
              <a:lnSpc>
                <a:spcPct val="90000"/>
              </a:lnSpc>
              <a:spcBef>
                <a:spcPts val="500"/>
              </a:spcBef>
              <a:buClr>
                <a:schemeClr val="accent1"/>
              </a:buClr>
              <a:buFontTx/>
              <a:buBlip>
                <a:blip r:embed="rId3"/>
              </a:buBlip>
              <a:defRPr lang="en-US" sz="1800" b="0" kern="1200" dirty="0">
                <a:solidFill>
                  <a:schemeClr val="tx1"/>
                </a:solidFill>
                <a:latin typeface="+mn-lt"/>
                <a:ea typeface="+mn-ea"/>
                <a:cs typeface="+mn-cs"/>
              </a:defRPr>
            </a:lvl2pPr>
            <a:lvl3pPr marL="1142971" indent="-216000" algn="l" defTabSz="914377" rtl="0" eaLnBrk="1" latinLnBrk="0" hangingPunct="1">
              <a:lnSpc>
                <a:spcPct val="90000"/>
              </a:lnSpc>
              <a:spcBef>
                <a:spcPts val="500"/>
              </a:spcBef>
              <a:buClr>
                <a:schemeClr val="accent1"/>
              </a:buClr>
              <a:buFontTx/>
              <a:buBlip>
                <a:blip r:embed="rId3"/>
              </a:buBlip>
              <a:defRPr lang="en-US" sz="1600" b="0" kern="1200" dirty="0">
                <a:solidFill>
                  <a:schemeClr val="tx1"/>
                </a:solidFill>
                <a:latin typeface="+mn-lt"/>
                <a:ea typeface="+mn-ea"/>
                <a:cs typeface="+mn-cs"/>
              </a:defRPr>
            </a:lvl3pPr>
            <a:lvl4pPr marL="1600160" indent="-180000" algn="l" defTabSz="914377" rtl="0" eaLnBrk="1" latinLnBrk="0" hangingPunct="1">
              <a:lnSpc>
                <a:spcPct val="90000"/>
              </a:lnSpc>
              <a:spcBef>
                <a:spcPts val="500"/>
              </a:spcBef>
              <a:buClr>
                <a:schemeClr val="accent1"/>
              </a:buClr>
              <a:buFontTx/>
              <a:buBlip>
                <a:blip r:embed="rId3"/>
              </a:buBlip>
              <a:defRPr lang="en-US" sz="1400" b="0" kern="1200" dirty="0">
                <a:solidFill>
                  <a:schemeClr val="tx1"/>
                </a:solidFill>
                <a:latin typeface="+mn-lt"/>
                <a:ea typeface="+mn-ea"/>
                <a:cs typeface="+mn-cs"/>
              </a:defRPr>
            </a:lvl4pPr>
            <a:lvl5pPr marL="2057349" indent="-180000" algn="l" defTabSz="914377" rtl="0" eaLnBrk="1" latinLnBrk="0" hangingPunct="1">
              <a:lnSpc>
                <a:spcPct val="90000"/>
              </a:lnSpc>
              <a:spcBef>
                <a:spcPts val="500"/>
              </a:spcBef>
              <a:buClr>
                <a:schemeClr val="accent1"/>
              </a:buClr>
              <a:buFontTx/>
              <a:buBlip>
                <a:blip r:embed="rId3"/>
              </a:buBlip>
              <a:defRPr lang="en-US" sz="1200" b="0" kern="1200" dirty="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CA" sz="2200">
              <a:latin typeface="Avenir Next LT Pro" panose="020B0504020202020204" pitchFamily="34" charset="0"/>
              <a:ea typeface="Roboto Light" panose="02000000000000000000" pitchFamily="2" charset="0"/>
              <a:cs typeface="Roboto Light" panose="02000000000000000000" pitchFamily="2" charset="0"/>
            </a:endParaRPr>
          </a:p>
        </p:txBody>
      </p:sp>
      <p:sp>
        <p:nvSpPr>
          <p:cNvPr id="16" name="TextBox 15">
            <a:extLst>
              <a:ext uri="{FF2B5EF4-FFF2-40B4-BE49-F238E27FC236}">
                <a16:creationId xmlns:a16="http://schemas.microsoft.com/office/drawing/2014/main" id="{A0CE4F26-E683-FAE4-C231-B2882F1548E8}"/>
              </a:ext>
            </a:extLst>
          </p:cNvPr>
          <p:cNvSpPr txBox="1"/>
          <p:nvPr/>
        </p:nvSpPr>
        <p:spPr>
          <a:xfrm>
            <a:off x="503523" y="1288501"/>
            <a:ext cx="7262446" cy="5109604"/>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lIns="0" rtlCol="0" anchor="t" anchorCtr="0">
            <a:spAutoFit/>
          </a:bodyPr>
          <a:lstStyle>
            <a:defPPr>
              <a:defRPr lang="en-US"/>
            </a:defPPr>
            <a:lvl1pPr>
              <a:spcAft>
                <a:spcPts val="300"/>
              </a:spcAft>
              <a:defRPr sz="1400" b="1">
                <a:solidFill>
                  <a:schemeClr val="accent1"/>
                </a:solidFill>
                <a:latin typeface="Avenir Next LT Pro" panose="020B0504020202020204" pitchFamily="34" charset="0"/>
              </a:defRPr>
            </a:lvl1pPr>
            <a:lvl2pPr marL="346075" lvl="1" indent="-346075">
              <a:lnSpc>
                <a:spcPct val="110000"/>
              </a:lnSpc>
              <a:spcBef>
                <a:spcPts val="1200"/>
              </a:spcBef>
              <a:spcAft>
                <a:spcPts val="300"/>
              </a:spcAft>
              <a:buClr>
                <a:schemeClr val="accent3"/>
              </a:buClr>
              <a:buFont typeface="Wingdings 3" panose="05040102010807070707" pitchFamily="18" charset="2"/>
              <a:buChar char=""/>
              <a:defRPr sz="1600" b="1">
                <a:solidFill>
                  <a:schemeClr val="accent1"/>
                </a:solidFill>
                <a:latin typeface="Avenir Next LT Pro" panose="020B0504020202020204" pitchFamily="34" charset="0"/>
              </a:defRPr>
            </a:lvl2pPr>
            <a:lvl3pPr marL="630238" lvl="2" indent="-284163">
              <a:lnSpc>
                <a:spcPct val="110000"/>
              </a:lnSpc>
              <a:spcBef>
                <a:spcPts val="1200"/>
              </a:spcBef>
              <a:buFont typeface="Arial" panose="020B0604020202020204" pitchFamily="34" charset="0"/>
              <a:buChar char="•"/>
              <a:defRPr sz="1600" b="0">
                <a:solidFill>
                  <a:schemeClr val="tx1"/>
                </a:solidFill>
                <a:latin typeface="Avenir Next LT Pro" panose="020B0504020202020204" pitchFamily="34" charset="0"/>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spcBef>
                <a:spcPts val="600"/>
              </a:spcBef>
            </a:pPr>
            <a:r>
              <a:rPr lang="en-US"/>
              <a:t>Tier-1 U.S. Mobile Network Operator (MNO)</a:t>
            </a:r>
          </a:p>
          <a:p>
            <a:pPr lvl="2">
              <a:spcBef>
                <a:spcPts val="600"/>
              </a:spcBef>
            </a:pPr>
            <a:r>
              <a:rPr lang="en-US"/>
              <a:t>Solution that allows MNOs to monitor the generators that are in each cell tower site</a:t>
            </a:r>
          </a:p>
          <a:p>
            <a:pPr lvl="1">
              <a:spcBef>
                <a:spcPts val="3200"/>
              </a:spcBef>
            </a:pPr>
            <a:r>
              <a:rPr lang="en-US"/>
              <a:t>Edge IoT Gateway Solutions</a:t>
            </a:r>
          </a:p>
          <a:p>
            <a:pPr lvl="2">
              <a:spcBef>
                <a:spcPts val="600"/>
              </a:spcBef>
            </a:pPr>
            <a:r>
              <a:rPr lang="en-US"/>
              <a:t>First AI-enabled IoT Edge gateways for low-voltage grid solutions</a:t>
            </a:r>
          </a:p>
          <a:p>
            <a:pPr lvl="1">
              <a:spcBef>
                <a:spcPts val="3200"/>
              </a:spcBef>
            </a:pPr>
            <a:r>
              <a:rPr lang="en-US"/>
              <a:t>Grid Resiliency</a:t>
            </a:r>
          </a:p>
          <a:p>
            <a:pPr lvl="2">
              <a:spcBef>
                <a:spcPts val="600"/>
              </a:spcBef>
            </a:pPr>
            <a:r>
              <a:rPr lang="en-US"/>
              <a:t>Smart utilities are improving grid resiliency and flexibility with Edge AI</a:t>
            </a:r>
          </a:p>
          <a:p>
            <a:pPr lvl="2">
              <a:spcBef>
                <a:spcPts val="600"/>
              </a:spcBef>
            </a:pPr>
            <a:endParaRPr lang="en-US"/>
          </a:p>
          <a:p>
            <a:pPr lvl="1">
              <a:spcBef>
                <a:spcPts val="600"/>
              </a:spcBef>
            </a:pPr>
            <a:r>
              <a:rPr lang="en-US"/>
              <a:t>Public transport systems requiring real-time IoT data &amp; decision-making</a:t>
            </a:r>
          </a:p>
          <a:p>
            <a:pPr lvl="2">
              <a:spcBef>
                <a:spcPts val="600"/>
              </a:spcBef>
            </a:pPr>
            <a:r>
              <a:rPr lang="en-US"/>
              <a:t>Smart devices empower city and state agencies to capture data, enabling more efficient management of transportation systems</a:t>
            </a:r>
          </a:p>
          <a:p>
            <a:pPr lvl="2">
              <a:spcBef>
                <a:spcPts val="600"/>
              </a:spcBef>
            </a:pPr>
            <a:endParaRPr lang="en-US"/>
          </a:p>
        </p:txBody>
      </p:sp>
      <p:grpSp>
        <p:nvGrpSpPr>
          <p:cNvPr id="10" name="Group 9">
            <a:extLst>
              <a:ext uri="{FF2B5EF4-FFF2-40B4-BE49-F238E27FC236}">
                <a16:creationId xmlns:a16="http://schemas.microsoft.com/office/drawing/2014/main" id="{6DE0CC6D-5166-9F0B-C575-C0E28FDEEFCF}"/>
              </a:ext>
            </a:extLst>
          </p:cNvPr>
          <p:cNvGrpSpPr/>
          <p:nvPr/>
        </p:nvGrpSpPr>
        <p:grpSpPr>
          <a:xfrm>
            <a:off x="11447295" y="6439133"/>
            <a:ext cx="744705" cy="133568"/>
            <a:chOff x="11447295" y="6439133"/>
            <a:chExt cx="744705" cy="133568"/>
          </a:xfrm>
        </p:grpSpPr>
        <p:cxnSp>
          <p:nvCxnSpPr>
            <p:cNvPr id="11" name="Straight Connector 10">
              <a:extLst>
                <a:ext uri="{FF2B5EF4-FFF2-40B4-BE49-F238E27FC236}">
                  <a16:creationId xmlns:a16="http://schemas.microsoft.com/office/drawing/2014/main" id="{C7089B9B-0503-E86D-0A31-A8152CB7564C}"/>
                </a:ext>
              </a:extLst>
            </p:cNvPr>
            <p:cNvCxnSpPr>
              <a:cxnSpLocks/>
            </p:cNvCxnSpPr>
            <p:nvPr userDrawn="1"/>
          </p:nvCxnSpPr>
          <p:spPr>
            <a:xfrm>
              <a:off x="11447295" y="6458260"/>
              <a:ext cx="0" cy="104775"/>
            </a:xfrm>
            <a:prstGeom prst="line">
              <a:avLst/>
            </a:prstGeom>
            <a:ln w="762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0CA07D1A-DB58-50D1-878F-2A0E08AC8CED}"/>
                </a:ext>
              </a:extLst>
            </p:cNvPr>
            <p:cNvGrpSpPr/>
            <p:nvPr userDrawn="1"/>
          </p:nvGrpSpPr>
          <p:grpSpPr>
            <a:xfrm>
              <a:off x="11814189" y="6439133"/>
              <a:ext cx="377811" cy="133568"/>
              <a:chOff x="11814189" y="6439133"/>
              <a:chExt cx="377811" cy="133568"/>
            </a:xfrm>
          </p:grpSpPr>
          <p:sp>
            <p:nvSpPr>
              <p:cNvPr id="14" name="Rectangle 13">
                <a:extLst>
                  <a:ext uri="{FF2B5EF4-FFF2-40B4-BE49-F238E27FC236}">
                    <a16:creationId xmlns:a16="http://schemas.microsoft.com/office/drawing/2014/main" id="{4DDE4958-1046-AC8C-338F-053D2E994D0D}"/>
                  </a:ext>
                </a:extLst>
              </p:cNvPr>
              <p:cNvSpPr/>
              <p:nvPr userDrawn="1"/>
            </p:nvSpPr>
            <p:spPr>
              <a:xfrm>
                <a:off x="11884038" y="6439133"/>
                <a:ext cx="307962" cy="13356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a:extLst>
                  <a:ext uri="{FF2B5EF4-FFF2-40B4-BE49-F238E27FC236}">
                    <a16:creationId xmlns:a16="http://schemas.microsoft.com/office/drawing/2014/main" id="{42774411-2108-C22E-DF5E-EED89AA3EC0E}"/>
                  </a:ext>
                </a:extLst>
              </p:cNvPr>
              <p:cNvSpPr/>
              <p:nvPr userDrawn="1"/>
            </p:nvSpPr>
            <p:spPr>
              <a:xfrm>
                <a:off x="11814189" y="6439133"/>
                <a:ext cx="327025" cy="133568"/>
              </a:xfrm>
              <a:prstGeom prst="parallelogram">
                <a:avLst>
                  <a:gd name="adj" fmla="val 54714"/>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grpSp>
      </p:grpSp>
    </p:spTree>
    <p:extLst>
      <p:ext uri="{BB962C8B-B14F-4D97-AF65-F5344CB8AC3E}">
        <p14:creationId xmlns:p14="http://schemas.microsoft.com/office/powerpoint/2010/main" val="550915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238DA-70F0-B547-0B91-DA21A33B8C95}"/>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95B115AC-FE2B-3986-9E28-4D66EE03CEBC}"/>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8096596" y="0"/>
            <a:ext cx="4095404" cy="6858000"/>
          </a:xfrm>
          <a:prstGeom prst="rect">
            <a:avLst/>
          </a:prstGeom>
        </p:spPr>
      </p:pic>
      <p:sp>
        <p:nvSpPr>
          <p:cNvPr id="2" name="Title 1">
            <a:extLst>
              <a:ext uri="{FF2B5EF4-FFF2-40B4-BE49-F238E27FC236}">
                <a16:creationId xmlns:a16="http://schemas.microsoft.com/office/drawing/2014/main" id="{1FFA0EAE-2C03-903D-439F-F3A48381A5B8}"/>
              </a:ext>
            </a:extLst>
          </p:cNvPr>
          <p:cNvSpPr>
            <a:spLocks noGrp="1"/>
          </p:cNvSpPr>
          <p:nvPr>
            <p:ph type="title"/>
          </p:nvPr>
        </p:nvSpPr>
        <p:spPr>
          <a:xfrm>
            <a:off x="372687" y="151012"/>
            <a:ext cx="7509933" cy="796163"/>
          </a:xfrm>
        </p:spPr>
        <p:txBody>
          <a:bodyPr/>
          <a:lstStyle/>
          <a:p>
            <a:r>
              <a:rPr lang="en-US"/>
              <a:t>Strategic Snapshot: Tier-1 U.S. Carrier Win in Critical Network Resilience</a:t>
            </a:r>
          </a:p>
        </p:txBody>
      </p:sp>
      <p:sp>
        <p:nvSpPr>
          <p:cNvPr id="42" name="Text Placeholder 3">
            <a:extLst>
              <a:ext uri="{FF2B5EF4-FFF2-40B4-BE49-F238E27FC236}">
                <a16:creationId xmlns:a16="http://schemas.microsoft.com/office/drawing/2014/main" id="{40A4DEE5-A7CB-BAFD-2414-DD72333B8859}"/>
              </a:ext>
            </a:extLst>
          </p:cNvPr>
          <p:cNvSpPr>
            <a:spLocks noGrp="1"/>
          </p:cNvSpPr>
          <p:nvPr>
            <p:ph type="body" sz="quarter" idx="14"/>
          </p:nvPr>
        </p:nvSpPr>
        <p:spPr>
          <a:xfrm>
            <a:off x="480753" y="936714"/>
            <a:ext cx="7509933" cy="354962"/>
          </a:xfrm>
        </p:spPr>
        <p:txBody>
          <a:bodyPr/>
          <a:lstStyle/>
          <a:p>
            <a:r>
              <a:rPr lang="en-US"/>
              <a:t>Digitally transforming the management of power systems</a:t>
            </a:r>
          </a:p>
        </p:txBody>
      </p:sp>
      <p:grpSp>
        <p:nvGrpSpPr>
          <p:cNvPr id="6" name="Group 5">
            <a:extLst>
              <a:ext uri="{FF2B5EF4-FFF2-40B4-BE49-F238E27FC236}">
                <a16:creationId xmlns:a16="http://schemas.microsoft.com/office/drawing/2014/main" id="{F4F4920E-F833-C05A-4336-53069652E5AA}"/>
              </a:ext>
            </a:extLst>
          </p:cNvPr>
          <p:cNvGrpSpPr/>
          <p:nvPr/>
        </p:nvGrpSpPr>
        <p:grpSpPr>
          <a:xfrm>
            <a:off x="11447295" y="6439133"/>
            <a:ext cx="744705" cy="133568"/>
            <a:chOff x="11447295" y="6439133"/>
            <a:chExt cx="744705" cy="133568"/>
          </a:xfrm>
        </p:grpSpPr>
        <p:cxnSp>
          <p:nvCxnSpPr>
            <p:cNvPr id="8" name="Straight Connector 7">
              <a:extLst>
                <a:ext uri="{FF2B5EF4-FFF2-40B4-BE49-F238E27FC236}">
                  <a16:creationId xmlns:a16="http://schemas.microsoft.com/office/drawing/2014/main" id="{4B652166-78B3-DFC3-CA9B-4F30DBA8042C}"/>
                </a:ext>
              </a:extLst>
            </p:cNvPr>
            <p:cNvCxnSpPr>
              <a:cxnSpLocks/>
            </p:cNvCxnSpPr>
            <p:nvPr userDrawn="1"/>
          </p:nvCxnSpPr>
          <p:spPr>
            <a:xfrm>
              <a:off x="11447295" y="6458260"/>
              <a:ext cx="0" cy="104775"/>
            </a:xfrm>
            <a:prstGeom prst="line">
              <a:avLst/>
            </a:prstGeom>
            <a:ln w="762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F9538F82-7515-BA4B-0877-9E2B52CAC830}"/>
                </a:ext>
              </a:extLst>
            </p:cNvPr>
            <p:cNvGrpSpPr/>
            <p:nvPr userDrawn="1"/>
          </p:nvGrpSpPr>
          <p:grpSpPr>
            <a:xfrm>
              <a:off x="11814189" y="6439133"/>
              <a:ext cx="377811" cy="133568"/>
              <a:chOff x="11814189" y="6439133"/>
              <a:chExt cx="377811" cy="133568"/>
            </a:xfrm>
          </p:grpSpPr>
          <p:sp>
            <p:nvSpPr>
              <p:cNvPr id="10" name="Rectangle 9">
                <a:extLst>
                  <a:ext uri="{FF2B5EF4-FFF2-40B4-BE49-F238E27FC236}">
                    <a16:creationId xmlns:a16="http://schemas.microsoft.com/office/drawing/2014/main" id="{AAEDC4F7-8B62-5460-8F2C-E96EDF4E7396}"/>
                  </a:ext>
                </a:extLst>
              </p:cNvPr>
              <p:cNvSpPr/>
              <p:nvPr userDrawn="1"/>
            </p:nvSpPr>
            <p:spPr>
              <a:xfrm>
                <a:off x="11884038" y="6439133"/>
                <a:ext cx="307962" cy="13356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FAD75614-3EAC-728E-44E2-22394710BA4C}"/>
                  </a:ext>
                </a:extLst>
              </p:cNvPr>
              <p:cNvSpPr/>
              <p:nvPr userDrawn="1"/>
            </p:nvSpPr>
            <p:spPr>
              <a:xfrm>
                <a:off x="11814189" y="6439133"/>
                <a:ext cx="327025" cy="133568"/>
              </a:xfrm>
              <a:prstGeom prst="parallelogram">
                <a:avLst>
                  <a:gd name="adj" fmla="val 54714"/>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grpSp>
      </p:grpSp>
      <p:sp>
        <p:nvSpPr>
          <p:cNvPr id="14" name="Slide Number Placeholder 13">
            <a:extLst>
              <a:ext uri="{FF2B5EF4-FFF2-40B4-BE49-F238E27FC236}">
                <a16:creationId xmlns:a16="http://schemas.microsoft.com/office/drawing/2014/main" id="{4FEC66E9-9897-2BBE-1764-9A86F4B3A752}"/>
              </a:ext>
            </a:extLst>
          </p:cNvPr>
          <p:cNvSpPr>
            <a:spLocks noGrp="1"/>
          </p:cNvSpPr>
          <p:nvPr>
            <p:ph type="sldNum" sz="quarter" idx="12"/>
          </p:nvPr>
        </p:nvSpPr>
        <p:spPr/>
        <p:txBody>
          <a:bodyPr/>
          <a:lstStyle/>
          <a:p>
            <a:fld id="{3B829181-4CF5-4287-91ED-483B21DEC50C}" type="slidenum">
              <a:rPr lang="en-US" smtClean="0"/>
              <a:pPr/>
              <a:t>11</a:t>
            </a:fld>
            <a:endParaRPr lang="en-US"/>
          </a:p>
        </p:txBody>
      </p:sp>
      <p:sp>
        <p:nvSpPr>
          <p:cNvPr id="5" name="object 13">
            <a:extLst>
              <a:ext uri="{FF2B5EF4-FFF2-40B4-BE49-F238E27FC236}">
                <a16:creationId xmlns:a16="http://schemas.microsoft.com/office/drawing/2014/main" id="{5420A162-ED08-F2EE-6D01-5EDBE6E84363}"/>
              </a:ext>
            </a:extLst>
          </p:cNvPr>
          <p:cNvSpPr txBox="1"/>
          <p:nvPr/>
        </p:nvSpPr>
        <p:spPr>
          <a:xfrm>
            <a:off x="173182" y="1439156"/>
            <a:ext cx="7898475" cy="4932119"/>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lIns="0" rIns="91440" rtlCol="0" anchor="t" anchorCtr="0">
            <a:spAutoFit/>
          </a:bodyPr>
          <a:lstStyle>
            <a:defPPr>
              <a:defRPr lang="en-US"/>
            </a:defPPr>
            <a:lvl1pPr>
              <a:spcAft>
                <a:spcPts val="300"/>
              </a:spcAft>
              <a:defRPr sz="1400" b="1">
                <a:solidFill>
                  <a:schemeClr val="accent1"/>
                </a:solidFill>
                <a:latin typeface="Avenir Next LT Pro" panose="020B05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indent="-457200">
              <a:spcAft>
                <a:spcPts val="300"/>
              </a:spcAft>
              <a:buClr>
                <a:schemeClr val="accent3"/>
              </a:buClr>
              <a:buFont typeface="Wingdings 3" panose="05040102010807070707" pitchFamily="18" charset="2"/>
              <a:buChar char=""/>
            </a:pPr>
            <a:r>
              <a:rPr lang="en-US" sz="1600" b="1">
                <a:solidFill>
                  <a:schemeClr val="accent1"/>
                </a:solidFill>
                <a:latin typeface="Avenir Next LT Pro" panose="020B0504020202020204" pitchFamily="34" charset="0"/>
              </a:rPr>
              <a:t>Tier-1 Contract</a:t>
            </a:r>
          </a:p>
          <a:p>
            <a:pPr marL="742950" lvl="1" indent="-285750">
              <a:spcAft>
                <a:spcPts val="1800"/>
              </a:spcAft>
              <a:buClr>
                <a:schemeClr val="tx1"/>
              </a:buClr>
              <a:buFont typeface="Arial" panose="020B0604020202020204" pitchFamily="34" charset="0"/>
              <a:buChar char="•"/>
            </a:pPr>
            <a:r>
              <a:rPr lang="en-US" sz="1600">
                <a:solidFill>
                  <a:srgbClr val="000000"/>
                </a:solidFill>
                <a:latin typeface="Avenir Next LT Pro" panose="020B0504020202020204" pitchFamily="34" charset="0"/>
                <a:ea typeface="Roboto" pitchFamily="2" charset="0"/>
                <a:cs typeface="Arial" panose="020B0604020202020204" pitchFamily="34" charset="0"/>
              </a:rPr>
              <a:t>Multi-year nationwide contract for backup power management + cloud-based software platform</a:t>
            </a:r>
          </a:p>
          <a:p>
            <a:pPr lvl="1" indent="-457200">
              <a:spcAft>
                <a:spcPts val="300"/>
              </a:spcAft>
              <a:buClr>
                <a:schemeClr val="accent3"/>
              </a:buClr>
              <a:buFont typeface="Wingdings 3" panose="05040102010807070707" pitchFamily="18" charset="2"/>
              <a:buChar char=""/>
            </a:pPr>
            <a:r>
              <a:rPr lang="en-US" sz="1600" b="1" err="1">
                <a:solidFill>
                  <a:schemeClr val="accent1"/>
                </a:solidFill>
                <a:latin typeface="Avenir Next LT Pro" panose="020B0504020202020204" pitchFamily="34" charset="0"/>
              </a:rPr>
              <a:t>Percepxion</a:t>
            </a:r>
            <a:r>
              <a:rPr lang="en-US" sz="1600" b="1">
                <a:solidFill>
                  <a:schemeClr val="accent1"/>
                </a:solidFill>
                <a:latin typeface="Avenir Next LT Pro" panose="020B0504020202020204" pitchFamily="34" charset="0"/>
              </a:rPr>
              <a:t> Software</a:t>
            </a:r>
          </a:p>
          <a:p>
            <a:pPr marL="742950" lvl="1" indent="-285750">
              <a:spcAft>
                <a:spcPts val="1800"/>
              </a:spcAft>
              <a:buClr>
                <a:schemeClr val="tx1"/>
              </a:buClr>
              <a:buFont typeface="Arial" panose="020B0604020202020204" pitchFamily="34" charset="0"/>
              <a:buChar char="•"/>
            </a:pPr>
            <a:r>
              <a:rPr lang="en-US" sz="1600">
                <a:solidFill>
                  <a:srgbClr val="000000"/>
                </a:solidFill>
                <a:latin typeface="Avenir Next LT Pro" panose="020B0504020202020204" pitchFamily="34" charset="0"/>
                <a:ea typeface="Roboto" pitchFamily="2" charset="0"/>
                <a:cs typeface="Arial" panose="020B0604020202020204" pitchFamily="34" charset="0"/>
              </a:rPr>
              <a:t>Solution leverages </a:t>
            </a:r>
            <a:r>
              <a:rPr lang="en-US" sz="1600" err="1">
                <a:solidFill>
                  <a:srgbClr val="000000"/>
                </a:solidFill>
                <a:latin typeface="Avenir Next LT Pro" panose="020B0504020202020204" pitchFamily="34" charset="0"/>
                <a:ea typeface="Roboto" pitchFamily="2" charset="0"/>
                <a:cs typeface="Arial" panose="020B0604020202020204" pitchFamily="34" charset="0"/>
              </a:rPr>
              <a:t>Lantronix’s</a:t>
            </a:r>
            <a:r>
              <a:rPr lang="en-US" sz="1600">
                <a:solidFill>
                  <a:srgbClr val="000000"/>
                </a:solidFill>
                <a:latin typeface="Avenir Next LT Pro" panose="020B0504020202020204" pitchFamily="34" charset="0"/>
                <a:ea typeface="Roboto" pitchFamily="2" charset="0"/>
                <a:cs typeface="Arial" panose="020B0604020202020204" pitchFamily="34" charset="0"/>
              </a:rPr>
              <a:t> Edge gateways and </a:t>
            </a:r>
            <a:r>
              <a:rPr lang="en-US" sz="1600" err="1">
                <a:solidFill>
                  <a:srgbClr val="000000"/>
                </a:solidFill>
                <a:latin typeface="Avenir Next LT Pro" panose="020B0504020202020204" pitchFamily="34" charset="0"/>
                <a:ea typeface="Roboto" pitchFamily="2" charset="0"/>
                <a:cs typeface="Arial" panose="020B0604020202020204" pitchFamily="34" charset="0"/>
              </a:rPr>
              <a:t>Percepxion</a:t>
            </a:r>
            <a:r>
              <a:rPr lang="en-US" sz="1600">
                <a:solidFill>
                  <a:srgbClr val="000000"/>
                </a:solidFill>
                <a:latin typeface="Avenir Next LT Pro" panose="020B0504020202020204" pitchFamily="34" charset="0"/>
                <a:ea typeface="Roboto" pitchFamily="2" charset="0"/>
                <a:cs typeface="Arial" panose="020B0604020202020204" pitchFamily="34" charset="0"/>
              </a:rPr>
              <a:t>™ software</a:t>
            </a:r>
          </a:p>
          <a:p>
            <a:pPr lvl="1" indent="-457200">
              <a:spcAft>
                <a:spcPts val="300"/>
              </a:spcAft>
              <a:buClr>
                <a:schemeClr val="accent3"/>
              </a:buClr>
              <a:buFont typeface="Wingdings 3" panose="05040102010807070707" pitchFamily="18" charset="2"/>
              <a:buChar char=""/>
            </a:pPr>
            <a:r>
              <a:rPr lang="en-US" sz="1600" b="1">
                <a:solidFill>
                  <a:schemeClr val="accent1"/>
                </a:solidFill>
                <a:latin typeface="Avenir Next LT Pro" panose="020B0504020202020204" pitchFamily="34" charset="0"/>
              </a:rPr>
              <a:t>Remote Oversight</a:t>
            </a:r>
          </a:p>
          <a:p>
            <a:pPr marL="742950" lvl="1" indent="-285750">
              <a:spcAft>
                <a:spcPts val="1800"/>
              </a:spcAft>
              <a:buClr>
                <a:schemeClr val="tx1"/>
              </a:buClr>
              <a:buFont typeface="Arial" panose="020B0604020202020204" pitchFamily="34" charset="0"/>
              <a:buChar char="•"/>
            </a:pPr>
            <a:r>
              <a:rPr lang="en-US" sz="1600">
                <a:solidFill>
                  <a:srgbClr val="000000"/>
                </a:solidFill>
                <a:latin typeface="Avenir Next LT Pro" panose="020B0504020202020204" pitchFamily="34" charset="0"/>
                <a:ea typeface="Roboto" pitchFamily="2" charset="0"/>
                <a:cs typeface="Arial" panose="020B0604020202020204" pitchFamily="34" charset="0"/>
              </a:rPr>
              <a:t>Demonstrates proven ability to scale across large, distributed asset networks</a:t>
            </a:r>
          </a:p>
          <a:p>
            <a:pPr lvl="1" indent="-457200">
              <a:spcAft>
                <a:spcPts val="300"/>
              </a:spcAft>
              <a:buClr>
                <a:schemeClr val="accent3"/>
              </a:buClr>
              <a:buFont typeface="Wingdings 3" panose="05040102010807070707" pitchFamily="18" charset="2"/>
              <a:buChar char=""/>
            </a:pPr>
            <a:r>
              <a:rPr lang="en-US" sz="1600" b="1">
                <a:solidFill>
                  <a:schemeClr val="accent1"/>
                </a:solidFill>
                <a:latin typeface="Avenir Next LT Pro" panose="020B0504020202020204" pitchFamily="34" charset="0"/>
              </a:rPr>
              <a:t>Large Scale</a:t>
            </a:r>
          </a:p>
          <a:p>
            <a:pPr marL="742950" lvl="1" indent="-285750">
              <a:spcAft>
                <a:spcPts val="1800"/>
              </a:spcAft>
              <a:buClr>
                <a:schemeClr val="tx1"/>
              </a:buClr>
              <a:buFont typeface="Arial" panose="020B0604020202020204" pitchFamily="34" charset="0"/>
              <a:buChar char="•"/>
            </a:pPr>
            <a:r>
              <a:rPr lang="en-US" sz="1600">
                <a:solidFill>
                  <a:schemeClr val="tx1"/>
                </a:solidFill>
                <a:latin typeface="Avenir Next LT Pro" panose="020B0504020202020204" pitchFamily="34" charset="0"/>
                <a:ea typeface="Roboto" pitchFamily="2" charset="0"/>
                <a:cs typeface="Arial" panose="020B0604020202020204" pitchFamily="34" charset="0"/>
              </a:rPr>
              <a:t>Enables remote oversight and data-driven service to 50,000+ cell sites</a:t>
            </a:r>
            <a:endParaRPr lang="en-US" sz="1600">
              <a:solidFill>
                <a:schemeClr val="tx1"/>
              </a:solidFill>
              <a:effectLst/>
            </a:endParaRPr>
          </a:p>
          <a:p>
            <a:pPr marL="742950" marR="0" lvl="1" indent="-285750">
              <a:spcBef>
                <a:spcPts val="0"/>
              </a:spcBef>
              <a:spcAft>
                <a:spcPts val="0"/>
              </a:spcAft>
              <a:buFont typeface="Arial" panose="020B0604020202020204" pitchFamily="34" charset="0"/>
              <a:buChar char="•"/>
            </a:pPr>
            <a:r>
              <a:rPr lang="en-US" sz="1600">
                <a:solidFill>
                  <a:schemeClr val="tx1"/>
                </a:solidFill>
                <a:effectLst/>
                <a:latin typeface="Avenir Next LT Pro" panose="020B0504020202020204" pitchFamily="34" charset="0"/>
                <a:ea typeface="Times New Roman" panose="02020603050405020304" pitchFamily="18" charset="0"/>
              </a:rPr>
              <a:t>Focused on expanding beyond monitoring generators into other high-value    applications within the tower (e.g., backup power banks and rectifiers)</a:t>
            </a:r>
          </a:p>
          <a:p>
            <a:pPr marL="628650" marR="0" lvl="1" indent="-171450">
              <a:spcBef>
                <a:spcPts val="0"/>
              </a:spcBef>
              <a:spcAft>
                <a:spcPts val="0"/>
              </a:spcAft>
              <a:buFont typeface="Arial" panose="020B0604020202020204" pitchFamily="34" charset="0"/>
              <a:buChar char="•"/>
            </a:pPr>
            <a:endParaRPr lang="en-US">
              <a:solidFill>
                <a:schemeClr val="tx1"/>
              </a:solidFill>
              <a:effectLst/>
            </a:endParaRPr>
          </a:p>
          <a:p>
            <a:pPr lvl="1" indent="-457200">
              <a:spcAft>
                <a:spcPts val="300"/>
              </a:spcAft>
              <a:buClr>
                <a:schemeClr val="accent3"/>
              </a:buClr>
              <a:buFont typeface="Wingdings 3" panose="05040102010807070707" pitchFamily="18" charset="2"/>
              <a:buChar char=""/>
            </a:pPr>
            <a:r>
              <a:rPr lang="en-US" sz="1600" b="1">
                <a:solidFill>
                  <a:schemeClr val="accent1"/>
                </a:solidFill>
                <a:latin typeface="Avenir Next LT Pro" panose="020B0504020202020204" pitchFamily="34" charset="0"/>
              </a:rPr>
              <a:t>24/7/365 Capabilities</a:t>
            </a:r>
          </a:p>
          <a:p>
            <a:pPr marL="742950" lvl="1" indent="-285750">
              <a:spcAft>
                <a:spcPts val="1800"/>
              </a:spcAft>
              <a:buClr>
                <a:schemeClr val="tx1"/>
              </a:buClr>
              <a:buFont typeface="Arial" panose="020B0604020202020204" pitchFamily="34" charset="0"/>
              <a:buChar char="•"/>
            </a:pPr>
            <a:r>
              <a:rPr lang="en-US" sz="1600">
                <a:solidFill>
                  <a:srgbClr val="000000"/>
                </a:solidFill>
                <a:latin typeface="Avenir Next LT Pro" panose="020B0504020202020204" pitchFamily="34" charset="0"/>
                <a:ea typeface="Roboto" pitchFamily="2" charset="0"/>
                <a:cs typeface="Arial" panose="020B0604020202020204" pitchFamily="34" charset="0"/>
              </a:rPr>
              <a:t>24/7 monitoring of remote sites with automated alerts for outages, tampering or security threats, along with comprehensive audit capabilities</a:t>
            </a:r>
          </a:p>
        </p:txBody>
      </p:sp>
    </p:spTree>
    <p:extLst>
      <p:ext uri="{BB962C8B-B14F-4D97-AF65-F5344CB8AC3E}">
        <p14:creationId xmlns:p14="http://schemas.microsoft.com/office/powerpoint/2010/main" val="833609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B948E85-51F0-1DB8-63B8-1D57D6D280A0}"/>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8085667" y="0"/>
            <a:ext cx="4109849" cy="6858000"/>
          </a:xfrm>
          <a:prstGeom prst="rect">
            <a:avLst/>
          </a:prstGeom>
        </p:spPr>
      </p:pic>
      <p:sp>
        <p:nvSpPr>
          <p:cNvPr id="2" name="Title 1">
            <a:extLst>
              <a:ext uri="{FF2B5EF4-FFF2-40B4-BE49-F238E27FC236}">
                <a16:creationId xmlns:a16="http://schemas.microsoft.com/office/drawing/2014/main" id="{97ECE6A3-7C24-7E91-2790-3C41A0186A86}"/>
              </a:ext>
            </a:extLst>
          </p:cNvPr>
          <p:cNvSpPr>
            <a:spLocks noGrp="1"/>
          </p:cNvSpPr>
          <p:nvPr>
            <p:ph type="title"/>
          </p:nvPr>
        </p:nvSpPr>
        <p:spPr/>
        <p:txBody>
          <a:bodyPr/>
          <a:lstStyle/>
          <a:p>
            <a:r>
              <a:rPr lang="en-US"/>
              <a:t>Enterprise</a:t>
            </a:r>
            <a:br>
              <a:rPr lang="en-US"/>
            </a:br>
            <a:endParaRPr lang="en-US"/>
          </a:p>
        </p:txBody>
      </p:sp>
      <p:sp>
        <p:nvSpPr>
          <p:cNvPr id="7" name="Text Placeholder 6">
            <a:extLst>
              <a:ext uri="{FF2B5EF4-FFF2-40B4-BE49-F238E27FC236}">
                <a16:creationId xmlns:a16="http://schemas.microsoft.com/office/drawing/2014/main" id="{4928AE22-6404-13BB-30E1-5175FF14DF70}"/>
              </a:ext>
            </a:extLst>
          </p:cNvPr>
          <p:cNvSpPr>
            <a:spLocks noGrp="1"/>
          </p:cNvSpPr>
          <p:nvPr>
            <p:ph type="body" sz="quarter" idx="14"/>
          </p:nvPr>
        </p:nvSpPr>
        <p:spPr>
          <a:xfrm>
            <a:off x="381001" y="818149"/>
            <a:ext cx="7509932" cy="354962"/>
          </a:xfrm>
        </p:spPr>
        <p:txBody>
          <a:bodyPr/>
          <a:lstStyle/>
          <a:p>
            <a:r>
              <a:rPr lang="en-US"/>
              <a:t>Enabling data centers &amp; enterprise networks with improved resiliency </a:t>
            </a:r>
          </a:p>
          <a:p>
            <a:endParaRPr lang="en-US"/>
          </a:p>
        </p:txBody>
      </p:sp>
      <p:sp>
        <p:nvSpPr>
          <p:cNvPr id="5" name="Slide Number Placeholder 4">
            <a:extLst>
              <a:ext uri="{FF2B5EF4-FFF2-40B4-BE49-F238E27FC236}">
                <a16:creationId xmlns:a16="http://schemas.microsoft.com/office/drawing/2014/main" id="{38C810EB-9F9E-3458-06B8-20C27D33FCA0}"/>
              </a:ext>
            </a:extLst>
          </p:cNvPr>
          <p:cNvSpPr>
            <a:spLocks noGrp="1"/>
          </p:cNvSpPr>
          <p:nvPr>
            <p:ph type="sldNum" sz="quarter" idx="12"/>
          </p:nvPr>
        </p:nvSpPr>
        <p:spPr/>
        <p:txBody>
          <a:bodyPr/>
          <a:lstStyle/>
          <a:p>
            <a:fld id="{3B829181-4CF5-4287-91ED-483B21DEC50C}" type="slidenum">
              <a:rPr lang="en-US" smtClean="0"/>
              <a:pPr/>
              <a:t>12</a:t>
            </a:fld>
            <a:endParaRPr lang="en-US"/>
          </a:p>
        </p:txBody>
      </p:sp>
      <p:sp>
        <p:nvSpPr>
          <p:cNvPr id="12" name="Text Placeholder 11">
            <a:extLst>
              <a:ext uri="{FF2B5EF4-FFF2-40B4-BE49-F238E27FC236}">
                <a16:creationId xmlns:a16="http://schemas.microsoft.com/office/drawing/2014/main" id="{36D61671-2BF5-11C4-172A-CCA3ED5AAF85}"/>
              </a:ext>
            </a:extLst>
          </p:cNvPr>
          <p:cNvSpPr>
            <a:spLocks noGrp="1"/>
          </p:cNvSpPr>
          <p:nvPr>
            <p:ph type="body" sz="quarter" idx="13"/>
          </p:nvPr>
        </p:nvSpPr>
        <p:spPr/>
        <p:txBody>
          <a:bodyPr/>
          <a:lstStyle/>
          <a:p>
            <a:r>
              <a:rPr lang="en-US"/>
              <a:t>Note: The applications on this page are representative and not wholistic of all business covered within the vertical.</a:t>
            </a:r>
          </a:p>
        </p:txBody>
      </p:sp>
      <p:sp>
        <p:nvSpPr>
          <p:cNvPr id="3" name="Title 1">
            <a:extLst>
              <a:ext uri="{FF2B5EF4-FFF2-40B4-BE49-F238E27FC236}">
                <a16:creationId xmlns:a16="http://schemas.microsoft.com/office/drawing/2014/main" id="{5C33B6B7-CDEB-BB9A-E803-D49C21904B03}"/>
              </a:ext>
            </a:extLst>
          </p:cNvPr>
          <p:cNvSpPr txBox="1">
            <a:spLocks/>
          </p:cNvSpPr>
          <p:nvPr/>
        </p:nvSpPr>
        <p:spPr>
          <a:xfrm>
            <a:off x="628429" y="975894"/>
            <a:ext cx="4708342" cy="995731"/>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a:solidFill>
                <a:schemeClr val="accent4"/>
              </a:solidFill>
              <a:latin typeface="Avenir Next LT Pro" panose="020B0504020202020204" pitchFamily="34" charset="0"/>
              <a:ea typeface="Roboto" panose="02000000000000000000" pitchFamily="2" charset="0"/>
              <a:cs typeface="Roboto" panose="02000000000000000000" pitchFamily="2" charset="0"/>
            </a:endParaRPr>
          </a:p>
        </p:txBody>
      </p:sp>
      <p:sp>
        <p:nvSpPr>
          <p:cNvPr id="8" name="Text Placeholder 5">
            <a:extLst>
              <a:ext uri="{FF2B5EF4-FFF2-40B4-BE49-F238E27FC236}">
                <a16:creationId xmlns:a16="http://schemas.microsoft.com/office/drawing/2014/main" id="{1B9771E1-1391-3E95-32E5-0B7A1D74E158}"/>
              </a:ext>
            </a:extLst>
          </p:cNvPr>
          <p:cNvSpPr txBox="1">
            <a:spLocks/>
          </p:cNvSpPr>
          <p:nvPr/>
        </p:nvSpPr>
        <p:spPr>
          <a:xfrm>
            <a:off x="639265" y="1722785"/>
            <a:ext cx="4635468" cy="724081"/>
          </a:xfrm>
          <a:prstGeom prst="rect">
            <a:avLst/>
          </a:prstGeom>
        </p:spPr>
        <p:txBody>
          <a:bodyPr lIns="91440" tIns="45720" rIns="91440" bIns="45720" anchor="t">
            <a:noAutofit/>
          </a:bodyPr>
          <a:lstStyle>
            <a:lvl1pPr marL="252000" indent="-252000" algn="l" defTabSz="914377" rtl="0" eaLnBrk="1" latinLnBrk="0" hangingPunct="1">
              <a:lnSpc>
                <a:spcPct val="90000"/>
              </a:lnSpc>
              <a:spcBef>
                <a:spcPts val="1000"/>
              </a:spcBef>
              <a:buClr>
                <a:schemeClr val="accent1"/>
              </a:buClr>
              <a:buFontTx/>
              <a:buBlip>
                <a:blip r:embed="rId3"/>
              </a:buBlip>
              <a:defRPr lang="en-US" sz="2000" b="0" kern="1200" dirty="0">
                <a:solidFill>
                  <a:schemeClr val="tx1"/>
                </a:solidFill>
                <a:latin typeface="+mn-lt"/>
                <a:ea typeface="+mn-ea"/>
                <a:cs typeface="+mn-cs"/>
              </a:defRPr>
            </a:lvl1pPr>
            <a:lvl2pPr marL="685783" indent="-252000" algn="l" defTabSz="914377" rtl="0" eaLnBrk="1" latinLnBrk="0" hangingPunct="1">
              <a:lnSpc>
                <a:spcPct val="90000"/>
              </a:lnSpc>
              <a:spcBef>
                <a:spcPts val="500"/>
              </a:spcBef>
              <a:buClr>
                <a:schemeClr val="accent1"/>
              </a:buClr>
              <a:buFontTx/>
              <a:buBlip>
                <a:blip r:embed="rId3"/>
              </a:buBlip>
              <a:defRPr lang="en-US" sz="1800" b="0" kern="1200" dirty="0">
                <a:solidFill>
                  <a:schemeClr val="tx1"/>
                </a:solidFill>
                <a:latin typeface="+mn-lt"/>
                <a:ea typeface="+mn-ea"/>
                <a:cs typeface="+mn-cs"/>
              </a:defRPr>
            </a:lvl2pPr>
            <a:lvl3pPr marL="1142971" indent="-216000" algn="l" defTabSz="914377" rtl="0" eaLnBrk="1" latinLnBrk="0" hangingPunct="1">
              <a:lnSpc>
                <a:spcPct val="90000"/>
              </a:lnSpc>
              <a:spcBef>
                <a:spcPts val="500"/>
              </a:spcBef>
              <a:buClr>
                <a:schemeClr val="accent1"/>
              </a:buClr>
              <a:buFontTx/>
              <a:buBlip>
                <a:blip r:embed="rId3"/>
              </a:buBlip>
              <a:defRPr lang="en-US" sz="1600" b="0" kern="1200" dirty="0">
                <a:solidFill>
                  <a:schemeClr val="tx1"/>
                </a:solidFill>
                <a:latin typeface="+mn-lt"/>
                <a:ea typeface="+mn-ea"/>
                <a:cs typeface="+mn-cs"/>
              </a:defRPr>
            </a:lvl3pPr>
            <a:lvl4pPr marL="1600160" indent="-180000" algn="l" defTabSz="914377" rtl="0" eaLnBrk="1" latinLnBrk="0" hangingPunct="1">
              <a:lnSpc>
                <a:spcPct val="90000"/>
              </a:lnSpc>
              <a:spcBef>
                <a:spcPts val="500"/>
              </a:spcBef>
              <a:buClr>
                <a:schemeClr val="accent1"/>
              </a:buClr>
              <a:buFontTx/>
              <a:buBlip>
                <a:blip r:embed="rId3"/>
              </a:buBlip>
              <a:defRPr lang="en-US" sz="1400" b="0" kern="1200" dirty="0">
                <a:solidFill>
                  <a:schemeClr val="tx1"/>
                </a:solidFill>
                <a:latin typeface="+mn-lt"/>
                <a:ea typeface="+mn-ea"/>
                <a:cs typeface="+mn-cs"/>
              </a:defRPr>
            </a:lvl4pPr>
            <a:lvl5pPr marL="2057349" indent="-180000" algn="l" defTabSz="914377" rtl="0" eaLnBrk="1" latinLnBrk="0" hangingPunct="1">
              <a:lnSpc>
                <a:spcPct val="90000"/>
              </a:lnSpc>
              <a:spcBef>
                <a:spcPts val="500"/>
              </a:spcBef>
              <a:buClr>
                <a:schemeClr val="accent1"/>
              </a:buClr>
              <a:buFontTx/>
              <a:buBlip>
                <a:blip r:embed="rId3"/>
              </a:buBlip>
              <a:defRPr lang="en-US" sz="1200" b="0" kern="1200" dirty="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CA" sz="2200">
              <a:latin typeface="Avenir Next LT Pro" panose="020B0504020202020204" pitchFamily="34" charset="0"/>
              <a:ea typeface="Roboto Light" panose="02000000000000000000" pitchFamily="2" charset="0"/>
              <a:cs typeface="Roboto Light" panose="02000000000000000000" pitchFamily="2" charset="0"/>
            </a:endParaRPr>
          </a:p>
        </p:txBody>
      </p:sp>
      <p:sp>
        <p:nvSpPr>
          <p:cNvPr id="13" name="TextBox 12">
            <a:extLst>
              <a:ext uri="{FF2B5EF4-FFF2-40B4-BE49-F238E27FC236}">
                <a16:creationId xmlns:a16="http://schemas.microsoft.com/office/drawing/2014/main" id="{6EF444E1-7C5B-D93A-6096-4D6F9FEB0150}"/>
              </a:ext>
            </a:extLst>
          </p:cNvPr>
          <p:cNvSpPr txBox="1"/>
          <p:nvPr/>
        </p:nvSpPr>
        <p:spPr>
          <a:xfrm>
            <a:off x="381000" y="1188244"/>
            <a:ext cx="7533778" cy="5022914"/>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lIns="0" rtlCol="0" anchor="t" anchorCtr="0">
            <a:spAutoFit/>
          </a:bodyPr>
          <a:lstStyle>
            <a:defPPr>
              <a:defRPr lang="en-US"/>
            </a:defPPr>
            <a:lvl1pPr>
              <a:spcAft>
                <a:spcPts val="300"/>
              </a:spcAft>
              <a:defRPr sz="1400" b="1">
                <a:solidFill>
                  <a:schemeClr val="accent1"/>
                </a:solidFill>
                <a:latin typeface="Avenir Next LT Pro" panose="020B0504020202020204" pitchFamily="34" charset="0"/>
              </a:defRPr>
            </a:lvl1pPr>
            <a:lvl2pPr marL="346075" lvl="1" indent="-346075">
              <a:lnSpc>
                <a:spcPct val="110000"/>
              </a:lnSpc>
              <a:spcBef>
                <a:spcPts val="1200"/>
              </a:spcBef>
              <a:spcAft>
                <a:spcPts val="300"/>
              </a:spcAft>
              <a:buClr>
                <a:schemeClr val="accent3"/>
              </a:buClr>
              <a:buFont typeface="Wingdings 3" panose="05040102010807070707" pitchFamily="18" charset="2"/>
              <a:buChar char=""/>
              <a:defRPr sz="1600" b="1">
                <a:solidFill>
                  <a:schemeClr val="accent1"/>
                </a:solidFill>
                <a:latin typeface="Avenir Next LT Pro" panose="020B0504020202020204" pitchFamily="34" charset="0"/>
              </a:defRPr>
            </a:lvl2pPr>
            <a:lvl3pPr marL="630238" lvl="2" indent="-284163">
              <a:lnSpc>
                <a:spcPct val="110000"/>
              </a:lnSpc>
              <a:spcBef>
                <a:spcPts val="1200"/>
              </a:spcBef>
              <a:buFont typeface="Arial" panose="020B0604020202020204" pitchFamily="34" charset="0"/>
              <a:buChar char="•"/>
              <a:defRPr sz="1600" b="0">
                <a:solidFill>
                  <a:schemeClr val="tx1"/>
                </a:solidFill>
                <a:latin typeface="Avenir Next LT Pro" panose="020B0504020202020204" pitchFamily="34" charset="0"/>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spcBef>
                <a:spcPts val="3200"/>
              </a:spcBef>
            </a:pPr>
            <a:r>
              <a:rPr lang="en-US"/>
              <a:t>Out-of-Band Management Solutions</a:t>
            </a:r>
          </a:p>
          <a:p>
            <a:pPr lvl="2">
              <a:spcBef>
                <a:spcPts val="600"/>
              </a:spcBef>
            </a:pPr>
            <a:r>
              <a:rPr lang="en-US"/>
              <a:t>Keeps critical operations functioning with rapid enterprise network recovery</a:t>
            </a:r>
          </a:p>
          <a:p>
            <a:pPr lvl="1">
              <a:spcBef>
                <a:spcPts val="600"/>
              </a:spcBef>
            </a:pPr>
            <a:r>
              <a:rPr lang="en-US"/>
              <a:t>Target Segments and Value Delivered</a:t>
            </a:r>
          </a:p>
          <a:p>
            <a:pPr lvl="2">
              <a:spcBef>
                <a:spcPts val="600"/>
              </a:spcBef>
            </a:pPr>
            <a:r>
              <a:rPr lang="en-US"/>
              <a:t>Across banking, logistics, aviation, federal, and healthcare, </a:t>
            </a:r>
            <a:r>
              <a:rPr lang="en-US" err="1"/>
              <a:t>Lantronix's</a:t>
            </a:r>
            <a:r>
              <a:rPr lang="en-US"/>
              <a:t>  independent, policy-enforced OOB plane keeps critical operations recoverable, auditable, and automated</a:t>
            </a:r>
          </a:p>
          <a:p>
            <a:pPr lvl="1">
              <a:spcBef>
                <a:spcPts val="600"/>
              </a:spcBef>
            </a:pPr>
            <a:r>
              <a:rPr lang="en-US"/>
              <a:t>Reduction in Support Time</a:t>
            </a:r>
          </a:p>
          <a:p>
            <a:pPr lvl="2">
              <a:spcBef>
                <a:spcPts val="600"/>
              </a:spcBef>
            </a:pPr>
            <a:r>
              <a:rPr lang="en-US"/>
              <a:t>Reduces support time and mitigates costly network outages, cutting mean time to repair (MTTR)</a:t>
            </a:r>
          </a:p>
          <a:p>
            <a:pPr lvl="1">
              <a:spcBef>
                <a:spcPts val="600"/>
              </a:spcBef>
            </a:pPr>
            <a:r>
              <a:rPr lang="en-US"/>
              <a:t>Cybersecurity</a:t>
            </a:r>
          </a:p>
          <a:p>
            <a:pPr lvl="2">
              <a:spcBef>
                <a:spcPts val="600"/>
              </a:spcBef>
            </a:pPr>
            <a:r>
              <a:rPr lang="en-US"/>
              <a:t>Enhances cybersecurity compliance requirements across complete networks</a:t>
            </a:r>
          </a:p>
          <a:p>
            <a:pPr lvl="1">
              <a:spcBef>
                <a:spcPts val="600"/>
              </a:spcBef>
            </a:pPr>
            <a:r>
              <a:rPr lang="en-US"/>
              <a:t>Select Enterprise Customers Include:</a:t>
            </a:r>
          </a:p>
          <a:p>
            <a:pPr lvl="2">
              <a:spcBef>
                <a:spcPts val="600"/>
              </a:spcBef>
            </a:pPr>
            <a:r>
              <a:rPr lang="en-US"/>
              <a:t>Abbott Healthcare, Bank of America, Motorola Solutions</a:t>
            </a:r>
          </a:p>
        </p:txBody>
      </p:sp>
      <p:grpSp>
        <p:nvGrpSpPr>
          <p:cNvPr id="15" name="Group 14">
            <a:extLst>
              <a:ext uri="{FF2B5EF4-FFF2-40B4-BE49-F238E27FC236}">
                <a16:creationId xmlns:a16="http://schemas.microsoft.com/office/drawing/2014/main" id="{39E3CD4A-97D5-F1DA-3AF9-FB2F5635106C}"/>
              </a:ext>
            </a:extLst>
          </p:cNvPr>
          <p:cNvGrpSpPr/>
          <p:nvPr/>
        </p:nvGrpSpPr>
        <p:grpSpPr>
          <a:xfrm>
            <a:off x="11447295" y="6439133"/>
            <a:ext cx="744705" cy="133568"/>
            <a:chOff x="11447295" y="6439133"/>
            <a:chExt cx="744705" cy="133568"/>
          </a:xfrm>
        </p:grpSpPr>
        <p:cxnSp>
          <p:nvCxnSpPr>
            <p:cNvPr id="16" name="Straight Connector 15">
              <a:extLst>
                <a:ext uri="{FF2B5EF4-FFF2-40B4-BE49-F238E27FC236}">
                  <a16:creationId xmlns:a16="http://schemas.microsoft.com/office/drawing/2014/main" id="{D4A8E89A-2608-178B-86F6-43D1A8F5D1AB}"/>
                </a:ext>
              </a:extLst>
            </p:cNvPr>
            <p:cNvCxnSpPr>
              <a:cxnSpLocks/>
            </p:cNvCxnSpPr>
            <p:nvPr userDrawn="1"/>
          </p:nvCxnSpPr>
          <p:spPr>
            <a:xfrm>
              <a:off x="11447295" y="6458260"/>
              <a:ext cx="0" cy="104775"/>
            </a:xfrm>
            <a:prstGeom prst="line">
              <a:avLst/>
            </a:prstGeom>
            <a:ln w="762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87A119B8-EF29-C295-8F57-DDF6D8F769C7}"/>
                </a:ext>
              </a:extLst>
            </p:cNvPr>
            <p:cNvGrpSpPr/>
            <p:nvPr userDrawn="1"/>
          </p:nvGrpSpPr>
          <p:grpSpPr>
            <a:xfrm>
              <a:off x="11814189" y="6439133"/>
              <a:ext cx="377811" cy="133568"/>
              <a:chOff x="11814189" y="6439133"/>
              <a:chExt cx="377811" cy="133568"/>
            </a:xfrm>
          </p:grpSpPr>
          <p:sp>
            <p:nvSpPr>
              <p:cNvPr id="18" name="Rectangle 17">
                <a:extLst>
                  <a:ext uri="{FF2B5EF4-FFF2-40B4-BE49-F238E27FC236}">
                    <a16:creationId xmlns:a16="http://schemas.microsoft.com/office/drawing/2014/main" id="{DF285648-ECEB-A40B-A863-E62B14C72A49}"/>
                  </a:ext>
                </a:extLst>
              </p:cNvPr>
              <p:cNvSpPr/>
              <p:nvPr userDrawn="1"/>
            </p:nvSpPr>
            <p:spPr>
              <a:xfrm>
                <a:off x="11884038" y="6439133"/>
                <a:ext cx="307962" cy="13356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FE1C9330-C76C-4919-7DF6-49C78AE6EBBC}"/>
                  </a:ext>
                </a:extLst>
              </p:cNvPr>
              <p:cNvSpPr/>
              <p:nvPr userDrawn="1"/>
            </p:nvSpPr>
            <p:spPr>
              <a:xfrm>
                <a:off x="11814189" y="6439133"/>
                <a:ext cx="327025" cy="133568"/>
              </a:xfrm>
              <a:prstGeom prst="parallelogram">
                <a:avLst>
                  <a:gd name="adj" fmla="val 54714"/>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grpSp>
      </p:grpSp>
    </p:spTree>
    <p:extLst>
      <p:ext uri="{BB962C8B-B14F-4D97-AF65-F5344CB8AC3E}">
        <p14:creationId xmlns:p14="http://schemas.microsoft.com/office/powerpoint/2010/main" val="2277455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3A2AB-ED9A-6BB0-2504-7B35E769A074}"/>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9D9F5699-2B64-7A51-B198-1D9E33878B2D}"/>
              </a:ext>
            </a:extLst>
          </p:cNvPr>
          <p:cNvSpPr>
            <a:spLocks noGrp="1"/>
          </p:cNvSpPr>
          <p:nvPr>
            <p:ph type="title"/>
          </p:nvPr>
        </p:nvSpPr>
        <p:spPr/>
        <p:txBody>
          <a:bodyPr/>
          <a:lstStyle/>
          <a:p>
            <a:r>
              <a:rPr lang="en-US"/>
              <a:t>Sequential Revenue Growth Driving Higher-Margin Mix</a:t>
            </a:r>
          </a:p>
        </p:txBody>
      </p:sp>
      <p:graphicFrame>
        <p:nvGraphicFramePr>
          <p:cNvPr id="10" name="Content Placeholder 9">
            <a:extLst>
              <a:ext uri="{FF2B5EF4-FFF2-40B4-BE49-F238E27FC236}">
                <a16:creationId xmlns:a16="http://schemas.microsoft.com/office/drawing/2014/main" id="{B9B5CA19-20E9-7B66-EBE6-713E9345205B}"/>
              </a:ext>
            </a:extLst>
          </p:cNvPr>
          <p:cNvGraphicFramePr>
            <a:graphicFrameLocks noGrp="1"/>
          </p:cNvGraphicFramePr>
          <p:nvPr>
            <p:ph idx="1"/>
          </p:nvPr>
        </p:nvGraphicFramePr>
        <p:xfrm>
          <a:off x="381000" y="1460500"/>
          <a:ext cx="5715000" cy="4579938"/>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a:extLst>
              <a:ext uri="{FF2B5EF4-FFF2-40B4-BE49-F238E27FC236}">
                <a16:creationId xmlns:a16="http://schemas.microsoft.com/office/drawing/2014/main" id="{32B925DE-3396-6A5D-7EBC-82D32764B657}"/>
              </a:ext>
            </a:extLst>
          </p:cNvPr>
          <p:cNvSpPr>
            <a:spLocks noGrp="1"/>
          </p:cNvSpPr>
          <p:nvPr>
            <p:ph type="sldNum" sz="quarter" idx="12"/>
          </p:nvPr>
        </p:nvSpPr>
        <p:spPr/>
        <p:txBody>
          <a:bodyPr/>
          <a:lstStyle/>
          <a:p>
            <a:fld id="{3B829181-4CF5-4287-91ED-483B21DEC50C}" type="slidenum">
              <a:rPr lang="en-US" smtClean="0"/>
              <a:pPr/>
              <a:t>13</a:t>
            </a:fld>
            <a:endParaRPr lang="en-US"/>
          </a:p>
        </p:txBody>
      </p:sp>
      <p:sp>
        <p:nvSpPr>
          <p:cNvPr id="8" name="Text Placeholder 7">
            <a:extLst>
              <a:ext uri="{FF2B5EF4-FFF2-40B4-BE49-F238E27FC236}">
                <a16:creationId xmlns:a16="http://schemas.microsoft.com/office/drawing/2014/main" id="{4CCA6BB6-9CBB-85C7-41FE-C1FBB9F9671C}"/>
              </a:ext>
            </a:extLst>
          </p:cNvPr>
          <p:cNvSpPr>
            <a:spLocks noGrp="1"/>
          </p:cNvSpPr>
          <p:nvPr>
            <p:ph type="body" sz="quarter" idx="13"/>
          </p:nvPr>
        </p:nvSpPr>
        <p:spPr/>
        <p:txBody>
          <a:bodyPr/>
          <a:lstStyle/>
          <a:p>
            <a:r>
              <a:rPr lang="en-US"/>
              <a:t>1. Represents the midpoint of the company’s revenue guidance of $28.5 million to $32.5 million. </a:t>
            </a:r>
            <a:r>
              <a:rPr lang="en-US">
                <a:solidFill>
                  <a:srgbClr val="000000"/>
                </a:solidFill>
                <a:effectLst/>
                <a:ea typeface="Times New Roman" panose="02020603050405020304" pitchFamily="18" charset="0"/>
              </a:rPr>
              <a:t>Q3 FY26E guidance issued on February 4, 2026</a:t>
            </a:r>
            <a:endParaRPr lang="en-US"/>
          </a:p>
        </p:txBody>
      </p:sp>
      <p:sp>
        <p:nvSpPr>
          <p:cNvPr id="9" name="Text Placeholder 8">
            <a:extLst>
              <a:ext uri="{FF2B5EF4-FFF2-40B4-BE49-F238E27FC236}">
                <a16:creationId xmlns:a16="http://schemas.microsoft.com/office/drawing/2014/main" id="{69877842-A7E5-95AE-F55C-3A4B575B2DFD}"/>
              </a:ext>
            </a:extLst>
          </p:cNvPr>
          <p:cNvSpPr>
            <a:spLocks noGrp="1"/>
          </p:cNvSpPr>
          <p:nvPr>
            <p:ph type="body" sz="quarter" idx="14"/>
          </p:nvPr>
        </p:nvSpPr>
        <p:spPr/>
        <p:txBody>
          <a:bodyPr/>
          <a:lstStyle/>
          <a:p>
            <a:r>
              <a:rPr lang="en-US"/>
              <a:t>Diversified revenue base with increasing software and platform contribution</a:t>
            </a:r>
          </a:p>
        </p:txBody>
      </p:sp>
      <p:sp>
        <p:nvSpPr>
          <p:cNvPr id="2" name="object 13">
            <a:extLst>
              <a:ext uri="{FF2B5EF4-FFF2-40B4-BE49-F238E27FC236}">
                <a16:creationId xmlns:a16="http://schemas.microsoft.com/office/drawing/2014/main" id="{1D874E5B-65C1-B3F0-2167-A43AB5D1180D}"/>
              </a:ext>
            </a:extLst>
          </p:cNvPr>
          <p:cNvSpPr txBox="1"/>
          <p:nvPr/>
        </p:nvSpPr>
        <p:spPr>
          <a:xfrm>
            <a:off x="6685459" y="1459914"/>
            <a:ext cx="5125539" cy="4579938"/>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lIns="0" rtlCol="0" anchor="t" anchorCtr="0">
            <a:noAutofit/>
          </a:bodyPr>
          <a:lstStyle>
            <a:defPPr>
              <a:defRPr lang="en-US"/>
            </a:defPPr>
            <a:lvl1pPr>
              <a:spcAft>
                <a:spcPts val="300"/>
              </a:spcAft>
              <a:defRPr sz="1400" b="1">
                <a:solidFill>
                  <a:schemeClr val="accent1"/>
                </a:solidFill>
                <a:latin typeface="Avenir Next LT Pro" panose="020B05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a:spcAft>
                <a:spcPts val="1800"/>
              </a:spcAft>
              <a:buClr>
                <a:schemeClr val="accent3"/>
              </a:buClr>
            </a:pPr>
            <a:r>
              <a:rPr lang="en-US" b="1">
                <a:solidFill>
                  <a:schemeClr val="accent1"/>
                </a:solidFill>
                <a:latin typeface="Avenir Next LT Pro" panose="020B0504020202020204" pitchFamily="34" charset="0"/>
              </a:rPr>
              <a:t>Sequential growth supported by improving revenue mix</a:t>
            </a:r>
          </a:p>
          <a:p>
            <a:pPr lvl="1" indent="-457200">
              <a:spcAft>
                <a:spcPts val="1800"/>
              </a:spcAft>
              <a:buClr>
                <a:schemeClr val="accent3"/>
              </a:buClr>
              <a:buFont typeface="Wingdings 3" panose="05040102010807070707" pitchFamily="18" charset="2"/>
              <a:buChar char=""/>
            </a:pPr>
            <a:r>
              <a:rPr lang="en-US" sz="1800" b="1">
                <a:solidFill>
                  <a:srgbClr val="002060"/>
                </a:solidFill>
                <a:effectLst/>
                <a:latin typeface="Avenir Next LT Pro" panose="020B0504020202020204" pitchFamily="34" charset="0"/>
                <a:ea typeface="Times New Roman" panose="02020603050405020304" pitchFamily="18" charset="0"/>
              </a:rPr>
              <a:t>FY26 Drone revenue </a:t>
            </a:r>
            <a:r>
              <a:rPr lang="en-US" sz="1800">
                <a:solidFill>
                  <a:srgbClr val="002060"/>
                </a:solidFill>
                <a:effectLst/>
                <a:latin typeface="Avenir Next LT Pro" panose="020B0504020202020204" pitchFamily="34" charset="0"/>
                <a:ea typeface="Times New Roman" panose="02020603050405020304" pitchFamily="18" charset="0"/>
              </a:rPr>
              <a:t>expected to be in the range of $8 million - $12 million</a:t>
            </a:r>
          </a:p>
          <a:p>
            <a:pPr lvl="1" indent="-457200">
              <a:spcAft>
                <a:spcPts val="1800"/>
              </a:spcAft>
              <a:buClr>
                <a:schemeClr val="accent3"/>
              </a:buClr>
              <a:buFont typeface="Wingdings 3" panose="05040102010807070707" pitchFamily="18" charset="2"/>
              <a:buChar char=""/>
            </a:pPr>
            <a:r>
              <a:rPr lang="en-US" b="1">
                <a:solidFill>
                  <a:schemeClr val="accent1"/>
                </a:solidFill>
                <a:latin typeface="Avenir Next LT Pro" panose="020B0504020202020204" pitchFamily="34" charset="0"/>
              </a:rPr>
              <a:t>Software &amp; services mix expanding</a:t>
            </a:r>
            <a:r>
              <a:rPr lang="en-US">
                <a:solidFill>
                  <a:schemeClr val="accent1"/>
                </a:solidFill>
                <a:latin typeface="Avenir Next LT Pro" panose="020B0504020202020204" pitchFamily="34" charset="0"/>
              </a:rPr>
              <a:t>, targeting ~2× increase over ~18 months</a:t>
            </a:r>
          </a:p>
          <a:p>
            <a:pPr lvl="1" indent="-457200">
              <a:spcAft>
                <a:spcPts val="1800"/>
              </a:spcAft>
              <a:buClr>
                <a:schemeClr val="accent3"/>
              </a:buClr>
              <a:buFont typeface="Wingdings 3" panose="05040102010807070707" pitchFamily="18" charset="2"/>
              <a:buChar char=""/>
            </a:pPr>
            <a:r>
              <a:rPr lang="en-US" b="1">
                <a:solidFill>
                  <a:schemeClr val="accent1"/>
                </a:solidFill>
                <a:latin typeface="Avenir Next LT Pro" panose="020B0504020202020204" pitchFamily="34" charset="0"/>
              </a:rPr>
              <a:t>Platform model driving higher-margin recurring revenue</a:t>
            </a:r>
            <a:endParaRPr lang="en-US" b="1">
              <a:solidFill>
                <a:schemeClr val="accent1"/>
              </a:solidFill>
              <a:latin typeface="Avenir Next LT Pro" panose="020B0504020202020204" pitchFamily="34" charset="0"/>
              <a:ea typeface="Roboto" pitchFamily="2" charset="0"/>
              <a:cs typeface="Arial" panose="020B0604020202020204" pitchFamily="34" charset="0"/>
            </a:endParaRPr>
          </a:p>
        </p:txBody>
      </p:sp>
      <p:sp>
        <p:nvSpPr>
          <p:cNvPr id="6" name="TextBox 5">
            <a:extLst>
              <a:ext uri="{FF2B5EF4-FFF2-40B4-BE49-F238E27FC236}">
                <a16:creationId xmlns:a16="http://schemas.microsoft.com/office/drawing/2014/main" id="{1188161D-EA65-7B0D-54BF-566FDD9C6198}"/>
              </a:ext>
            </a:extLst>
          </p:cNvPr>
          <p:cNvSpPr txBox="1"/>
          <p:nvPr/>
        </p:nvSpPr>
        <p:spPr>
          <a:xfrm>
            <a:off x="4837887" y="2137410"/>
            <a:ext cx="1314450" cy="685800"/>
          </a:xfrm>
          <a:prstGeom prst="rect">
            <a:avLst/>
          </a:prstGeom>
        </p:spPr>
        <p:txBody>
          <a:bodyPr vert="horz" wrap="square" lIns="0" tIns="0" rIns="0" bIns="0" rtlCol="0" anchor="ctr">
            <a:noAutofit/>
          </a:bodyPr>
          <a:lstStyle/>
          <a:p>
            <a:pPr algn="ctr"/>
            <a:r>
              <a:rPr lang="en-US" sz="1400" b="1">
                <a:solidFill>
                  <a:schemeClr val="tx1">
                    <a:lumMod val="75000"/>
                    <a:lumOff val="25000"/>
                  </a:schemeClr>
                </a:solidFill>
                <a:latin typeface="Avenir Next LT Pro" panose="020B0504020202020204" pitchFamily="34" charset="0"/>
              </a:rPr>
              <a:t>$30.5E</a:t>
            </a:r>
            <a:r>
              <a:rPr lang="en-US" sz="1400" b="1" baseline="30000">
                <a:solidFill>
                  <a:schemeClr val="tx1">
                    <a:lumMod val="75000"/>
                    <a:lumOff val="25000"/>
                  </a:schemeClr>
                </a:solidFill>
                <a:latin typeface="Avenir Next LT Pro" panose="020B0504020202020204" pitchFamily="34" charset="0"/>
              </a:rPr>
              <a:t>1</a:t>
            </a:r>
          </a:p>
        </p:txBody>
      </p:sp>
      <p:sp>
        <p:nvSpPr>
          <p:cNvPr id="7" name="TextBox 6">
            <a:extLst>
              <a:ext uri="{FF2B5EF4-FFF2-40B4-BE49-F238E27FC236}">
                <a16:creationId xmlns:a16="http://schemas.microsoft.com/office/drawing/2014/main" id="{F7061507-1346-5287-C150-377A68C8D07E}"/>
              </a:ext>
            </a:extLst>
          </p:cNvPr>
          <p:cNvSpPr txBox="1"/>
          <p:nvPr/>
        </p:nvSpPr>
        <p:spPr>
          <a:xfrm rot="16200000">
            <a:off x="-126275" y="3837354"/>
            <a:ext cx="1314450" cy="685800"/>
          </a:xfrm>
          <a:prstGeom prst="rect">
            <a:avLst/>
          </a:prstGeom>
        </p:spPr>
        <p:txBody>
          <a:bodyPr vert="horz" wrap="square" lIns="0" tIns="0" rIns="0" bIns="0" rtlCol="0" anchor="ctr">
            <a:noAutofit/>
          </a:bodyPr>
          <a:lstStyle/>
          <a:p>
            <a:pPr algn="ctr"/>
            <a:r>
              <a:rPr lang="en-US" sz="1000" i="1">
                <a:solidFill>
                  <a:schemeClr val="tx1">
                    <a:lumMod val="75000"/>
                    <a:lumOff val="25000"/>
                  </a:schemeClr>
                </a:solidFill>
                <a:latin typeface="Avenir Next LT Pro" panose="020B0504020202020204" pitchFamily="34" charset="0"/>
              </a:rPr>
              <a:t>$ in millions</a:t>
            </a:r>
            <a:endParaRPr lang="en-US" sz="1000" i="1" baseline="30000">
              <a:solidFill>
                <a:schemeClr val="tx1">
                  <a:lumMod val="75000"/>
                  <a:lumOff val="25000"/>
                </a:schemeClr>
              </a:solidFill>
              <a:latin typeface="Avenir Next LT Pro" panose="020B0504020202020204" pitchFamily="34" charset="0"/>
            </a:endParaRPr>
          </a:p>
        </p:txBody>
      </p:sp>
    </p:spTree>
    <p:extLst>
      <p:ext uri="{BB962C8B-B14F-4D97-AF65-F5344CB8AC3E}">
        <p14:creationId xmlns:p14="http://schemas.microsoft.com/office/powerpoint/2010/main" val="1633073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13078-FE86-C602-CE90-1975444F4630}"/>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992E90E2-01F3-500A-0784-E8DDD42B8597}"/>
              </a:ext>
            </a:extLst>
          </p:cNvPr>
          <p:cNvSpPr>
            <a:spLocks noGrp="1"/>
          </p:cNvSpPr>
          <p:nvPr>
            <p:ph type="title"/>
          </p:nvPr>
        </p:nvSpPr>
        <p:spPr/>
        <p:txBody>
          <a:bodyPr/>
          <a:lstStyle/>
          <a:p>
            <a:r>
              <a:rPr lang="en-US"/>
              <a:t>Margin Stability Driving Predictable EPS Expansion</a:t>
            </a:r>
          </a:p>
        </p:txBody>
      </p:sp>
      <p:graphicFrame>
        <p:nvGraphicFramePr>
          <p:cNvPr id="22" name="Content Placeholder 21">
            <a:extLst>
              <a:ext uri="{FF2B5EF4-FFF2-40B4-BE49-F238E27FC236}">
                <a16:creationId xmlns:a16="http://schemas.microsoft.com/office/drawing/2014/main" id="{35AA9F80-E7D6-C992-FD4C-503634FF049D}"/>
              </a:ext>
            </a:extLst>
          </p:cNvPr>
          <p:cNvGraphicFramePr>
            <a:graphicFrameLocks noGrp="1"/>
          </p:cNvGraphicFramePr>
          <p:nvPr>
            <p:ph idx="1"/>
          </p:nvPr>
        </p:nvGraphicFramePr>
        <p:xfrm>
          <a:off x="381000" y="1460500"/>
          <a:ext cx="5715000" cy="4579938"/>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a:extLst>
              <a:ext uri="{FF2B5EF4-FFF2-40B4-BE49-F238E27FC236}">
                <a16:creationId xmlns:a16="http://schemas.microsoft.com/office/drawing/2014/main" id="{55F83AFE-3D55-7651-B1C6-81E57C0AE7B2}"/>
              </a:ext>
            </a:extLst>
          </p:cNvPr>
          <p:cNvSpPr>
            <a:spLocks noGrp="1"/>
          </p:cNvSpPr>
          <p:nvPr>
            <p:ph type="sldNum" sz="quarter" idx="12"/>
          </p:nvPr>
        </p:nvSpPr>
        <p:spPr/>
        <p:txBody>
          <a:bodyPr/>
          <a:lstStyle/>
          <a:p>
            <a:fld id="{3B829181-4CF5-4287-91ED-483B21DEC50C}" type="slidenum">
              <a:rPr lang="en-US" smtClean="0"/>
              <a:pPr/>
              <a:t>14</a:t>
            </a:fld>
            <a:endParaRPr lang="en-US"/>
          </a:p>
        </p:txBody>
      </p:sp>
      <p:sp>
        <p:nvSpPr>
          <p:cNvPr id="24" name="Text Placeholder 23">
            <a:extLst>
              <a:ext uri="{FF2B5EF4-FFF2-40B4-BE49-F238E27FC236}">
                <a16:creationId xmlns:a16="http://schemas.microsoft.com/office/drawing/2014/main" id="{37F11241-8E8D-6EA1-756B-8C94C4E6D498}"/>
              </a:ext>
            </a:extLst>
          </p:cNvPr>
          <p:cNvSpPr>
            <a:spLocks noGrp="1"/>
          </p:cNvSpPr>
          <p:nvPr>
            <p:ph type="body" sz="quarter" idx="14"/>
          </p:nvPr>
        </p:nvSpPr>
        <p:spPr/>
        <p:txBody>
          <a:bodyPr/>
          <a:lstStyle/>
          <a:p>
            <a:r>
              <a:rPr lang="en-US"/>
              <a:t>Lean cost structure converting growth into operating leverage</a:t>
            </a:r>
          </a:p>
        </p:txBody>
      </p:sp>
      <p:sp>
        <p:nvSpPr>
          <p:cNvPr id="25" name="object 13">
            <a:extLst>
              <a:ext uri="{FF2B5EF4-FFF2-40B4-BE49-F238E27FC236}">
                <a16:creationId xmlns:a16="http://schemas.microsoft.com/office/drawing/2014/main" id="{C17B85A5-CF46-F8E3-EA4C-E708EADFA32D}"/>
              </a:ext>
            </a:extLst>
          </p:cNvPr>
          <p:cNvSpPr txBox="1"/>
          <p:nvPr/>
        </p:nvSpPr>
        <p:spPr>
          <a:xfrm>
            <a:off x="6685459" y="1459914"/>
            <a:ext cx="5125539" cy="4579938"/>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lIns="0" rtlCol="0" anchor="t" anchorCtr="0">
            <a:noAutofit/>
          </a:bodyPr>
          <a:lstStyle>
            <a:defPPr>
              <a:defRPr lang="en-US"/>
            </a:defPPr>
            <a:lvl1pPr>
              <a:spcAft>
                <a:spcPts val="300"/>
              </a:spcAft>
              <a:defRPr sz="1400" b="1">
                <a:solidFill>
                  <a:schemeClr val="accent1"/>
                </a:solidFill>
                <a:latin typeface="Avenir Next LT Pro" panose="020B05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a:spcAft>
                <a:spcPts val="1800"/>
              </a:spcAft>
              <a:buClr>
                <a:schemeClr val="accent3"/>
              </a:buClr>
            </a:pPr>
            <a:r>
              <a:rPr lang="en-US" b="1">
                <a:solidFill>
                  <a:schemeClr val="accent1"/>
                </a:solidFill>
                <a:latin typeface="Avenir Next LT Pro" panose="020B0504020202020204" pitchFamily="34" charset="0"/>
              </a:rPr>
              <a:t>Operating leverage emerging as revenue scales</a:t>
            </a:r>
          </a:p>
          <a:p>
            <a:pPr lvl="1" indent="-457200">
              <a:spcAft>
                <a:spcPts val="1800"/>
              </a:spcAft>
              <a:buClr>
                <a:schemeClr val="accent3"/>
              </a:buClr>
              <a:buFont typeface="Wingdings 3" panose="05040102010807070707" pitchFamily="18" charset="2"/>
              <a:buChar char=""/>
            </a:pPr>
            <a:r>
              <a:rPr lang="en-US" b="1">
                <a:solidFill>
                  <a:schemeClr val="accent1"/>
                </a:solidFill>
                <a:latin typeface="Avenir Next LT Pro" panose="020B0504020202020204" pitchFamily="34" charset="0"/>
              </a:rPr>
              <a:t>Gross margins stable at 43–45%</a:t>
            </a:r>
            <a:r>
              <a:rPr lang="en-US">
                <a:solidFill>
                  <a:schemeClr val="accent1"/>
                </a:solidFill>
                <a:latin typeface="Avenir Next LT Pro" panose="020B0504020202020204" pitchFamily="34" charset="0"/>
              </a:rPr>
              <a:t>, supporting consistent profitability</a:t>
            </a:r>
          </a:p>
          <a:p>
            <a:pPr lvl="1" indent="-457200">
              <a:spcAft>
                <a:spcPts val="1800"/>
              </a:spcAft>
              <a:buClr>
                <a:schemeClr val="accent3"/>
              </a:buClr>
              <a:buFont typeface="Wingdings 3" panose="05040102010807070707" pitchFamily="18" charset="2"/>
              <a:buChar char=""/>
            </a:pPr>
            <a:r>
              <a:rPr lang="en-US" b="1">
                <a:solidFill>
                  <a:schemeClr val="accent1"/>
                </a:solidFill>
                <a:latin typeface="Avenir Next LT Pro" panose="020B0504020202020204" pitchFamily="34" charset="0"/>
              </a:rPr>
              <a:t>Lean cost structure driving EPS growth </a:t>
            </a:r>
            <a:r>
              <a:rPr lang="en-US">
                <a:solidFill>
                  <a:schemeClr val="accent1"/>
                </a:solidFill>
                <a:latin typeface="Avenir Next LT Pro" panose="020B0504020202020204" pitchFamily="34" charset="0"/>
              </a:rPr>
              <a:t>as incremental revenue converts efficiently to earnings</a:t>
            </a:r>
          </a:p>
          <a:p>
            <a:pPr lvl="1" indent="-457200">
              <a:spcAft>
                <a:spcPts val="1800"/>
              </a:spcAft>
              <a:buClr>
                <a:schemeClr val="accent3"/>
              </a:buClr>
              <a:buFont typeface="Wingdings 3" panose="05040102010807070707" pitchFamily="18" charset="2"/>
              <a:buChar char=""/>
            </a:pPr>
            <a:r>
              <a:rPr lang="en-US" b="1">
                <a:solidFill>
                  <a:schemeClr val="accent1"/>
                </a:solidFill>
                <a:latin typeface="Avenir Next LT Pro" panose="020B0504020202020204" pitchFamily="34" charset="0"/>
              </a:rPr>
              <a:t>Each ~$10M of incremental revenue </a:t>
            </a:r>
            <a:r>
              <a:rPr lang="en-US">
                <a:solidFill>
                  <a:schemeClr val="accent1"/>
                </a:solidFill>
                <a:latin typeface="Avenir Next LT Pro" panose="020B0504020202020204" pitchFamily="34" charset="0"/>
              </a:rPr>
              <a:t>expected to drive ~$0.08–$0.10 in non-GAAP EPS</a:t>
            </a:r>
            <a:endParaRPr lang="en-US">
              <a:solidFill>
                <a:schemeClr val="accent1"/>
              </a:solidFill>
              <a:latin typeface="Avenir Next LT Pro" panose="020B0504020202020204" pitchFamily="34" charset="0"/>
              <a:ea typeface="Roboto" pitchFamily="2" charset="0"/>
              <a:cs typeface="Arial" panose="020B0604020202020204" pitchFamily="34" charset="0"/>
            </a:endParaRPr>
          </a:p>
        </p:txBody>
      </p:sp>
      <p:sp>
        <p:nvSpPr>
          <p:cNvPr id="28" name="Text Placeholder 7">
            <a:extLst>
              <a:ext uri="{FF2B5EF4-FFF2-40B4-BE49-F238E27FC236}">
                <a16:creationId xmlns:a16="http://schemas.microsoft.com/office/drawing/2014/main" id="{77E2235C-2E23-58C5-89B1-738B34EFABF7}"/>
              </a:ext>
            </a:extLst>
          </p:cNvPr>
          <p:cNvSpPr>
            <a:spLocks noGrp="1"/>
          </p:cNvSpPr>
          <p:nvPr>
            <p:ph type="body" sz="quarter" idx="13"/>
          </p:nvPr>
        </p:nvSpPr>
        <p:spPr>
          <a:xfrm>
            <a:off x="1901370" y="6426430"/>
            <a:ext cx="7969705" cy="326646"/>
          </a:xfrm>
        </p:spPr>
        <p:txBody>
          <a:bodyPr/>
          <a:lstStyle/>
          <a:p>
            <a:r>
              <a:rPr lang="en-US"/>
              <a:t>1. Q3 FY26E Non-GAAP EPS represents the midpoint of the company’s guidance of $0.03 to $0.06. Gross margin represents the midpoint of the company’s guidance of 43%-45%. Q3 FY26E guidance issued on February 4, 2026. </a:t>
            </a:r>
          </a:p>
        </p:txBody>
      </p:sp>
      <p:sp>
        <p:nvSpPr>
          <p:cNvPr id="29" name="TextBox 28">
            <a:extLst>
              <a:ext uri="{FF2B5EF4-FFF2-40B4-BE49-F238E27FC236}">
                <a16:creationId xmlns:a16="http://schemas.microsoft.com/office/drawing/2014/main" id="{F19407A9-CFB4-022C-F924-824957EA6A9E}"/>
              </a:ext>
            </a:extLst>
          </p:cNvPr>
          <p:cNvSpPr txBox="1"/>
          <p:nvPr/>
        </p:nvSpPr>
        <p:spPr>
          <a:xfrm>
            <a:off x="5886222" y="5243195"/>
            <a:ext cx="365988" cy="326646"/>
          </a:xfrm>
          <a:prstGeom prst="rect">
            <a:avLst/>
          </a:prstGeom>
        </p:spPr>
        <p:txBody>
          <a:bodyPr vert="horz" wrap="square" lIns="0" tIns="0" rIns="0" bIns="0" rtlCol="0">
            <a:noAutofit/>
          </a:bodyPr>
          <a:lstStyle/>
          <a:p>
            <a:pPr algn="l"/>
            <a:r>
              <a:rPr lang="en-US" sz="1200">
                <a:latin typeface="Avenir Next LT Pro" panose="020B0504020202020204" pitchFamily="34" charset="0"/>
              </a:rPr>
              <a:t>1</a:t>
            </a:r>
          </a:p>
        </p:txBody>
      </p:sp>
    </p:spTree>
    <p:extLst>
      <p:ext uri="{BB962C8B-B14F-4D97-AF65-F5344CB8AC3E}">
        <p14:creationId xmlns:p14="http://schemas.microsoft.com/office/powerpoint/2010/main" val="3873860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9E624-79F0-4F1F-B9D7-D737B207FCB0}"/>
              </a:ext>
            </a:extLst>
          </p:cNvPr>
          <p:cNvSpPr>
            <a:spLocks noGrp="1"/>
          </p:cNvSpPr>
          <p:nvPr>
            <p:ph type="title"/>
          </p:nvPr>
        </p:nvSpPr>
        <p:spPr/>
        <p:txBody>
          <a:bodyPr/>
          <a:lstStyle/>
          <a:p>
            <a:r>
              <a:rPr lang="en-US">
                <a:effectLst/>
                <a:ea typeface="Times New Roman" panose="02020603050405020304" pitchFamily="18" charset="0"/>
              </a:rPr>
              <a:t>Proven Leadership Team Driving Scalable Growth</a:t>
            </a:r>
            <a:endParaRPr lang="en-US"/>
          </a:p>
        </p:txBody>
      </p:sp>
      <p:sp>
        <p:nvSpPr>
          <p:cNvPr id="5" name="Slide Number Placeholder 4">
            <a:extLst>
              <a:ext uri="{FF2B5EF4-FFF2-40B4-BE49-F238E27FC236}">
                <a16:creationId xmlns:a16="http://schemas.microsoft.com/office/drawing/2014/main" id="{BCA76696-E67C-4481-B053-1591E889FC6C}"/>
              </a:ext>
            </a:extLst>
          </p:cNvPr>
          <p:cNvSpPr>
            <a:spLocks noGrp="1"/>
          </p:cNvSpPr>
          <p:nvPr>
            <p:ph type="sldNum" sz="quarter" idx="12"/>
          </p:nvPr>
        </p:nvSpPr>
        <p:spPr/>
        <p:txBody>
          <a:bodyPr/>
          <a:lstStyle/>
          <a:p>
            <a:fld id="{3B829181-4CF5-4287-91ED-483B21DEC50C}" type="slidenum">
              <a:rPr lang="en-US" smtClean="0"/>
              <a:pPr/>
              <a:t>15</a:t>
            </a:fld>
            <a:endParaRPr lang="en-US"/>
          </a:p>
        </p:txBody>
      </p:sp>
      <p:sp>
        <p:nvSpPr>
          <p:cNvPr id="32" name="Text Placeholder 31">
            <a:extLst>
              <a:ext uri="{FF2B5EF4-FFF2-40B4-BE49-F238E27FC236}">
                <a16:creationId xmlns:a16="http://schemas.microsoft.com/office/drawing/2014/main" id="{0FAB28C2-F9F9-694F-BEDC-1F7C1EBF7A93}"/>
              </a:ext>
            </a:extLst>
          </p:cNvPr>
          <p:cNvSpPr>
            <a:spLocks noGrp="1"/>
          </p:cNvSpPr>
          <p:nvPr>
            <p:ph type="body" sz="quarter" idx="13"/>
          </p:nvPr>
        </p:nvSpPr>
        <p:spPr/>
        <p:txBody>
          <a:bodyPr/>
          <a:lstStyle/>
          <a:p>
            <a:endParaRPr lang="en-US"/>
          </a:p>
        </p:txBody>
      </p:sp>
      <p:sp>
        <p:nvSpPr>
          <p:cNvPr id="78" name="Shape 342">
            <a:extLst>
              <a:ext uri="{FF2B5EF4-FFF2-40B4-BE49-F238E27FC236}">
                <a16:creationId xmlns:a16="http://schemas.microsoft.com/office/drawing/2014/main" id="{9AAD67EF-D549-C7C2-05D8-A86F6B0F7897}"/>
              </a:ext>
            </a:extLst>
          </p:cNvPr>
          <p:cNvSpPr/>
          <p:nvPr/>
        </p:nvSpPr>
        <p:spPr>
          <a:xfrm>
            <a:off x="391138" y="4487693"/>
            <a:ext cx="3636994" cy="1589429"/>
          </a:xfrm>
          <a:prstGeom prst="roundRect">
            <a:avLst>
              <a:gd name="adj" fmla="val 0"/>
            </a:avLst>
          </a:prstGeom>
          <a:solidFill>
            <a:schemeClr val="bg1">
              <a:lumMod val="95000"/>
            </a:schemeClr>
          </a:solidFill>
          <a:ln w="25400">
            <a:solidFill>
              <a:schemeClr val="accent2"/>
            </a:solidFill>
          </a:ln>
          <a:effectLst/>
        </p:spPr>
        <p:style>
          <a:lnRef idx="2">
            <a:schemeClr val="accent1">
              <a:shade val="15000"/>
            </a:schemeClr>
          </a:lnRef>
          <a:fillRef idx="1">
            <a:schemeClr val="accent1"/>
          </a:fillRef>
          <a:effectRef idx="0">
            <a:schemeClr val="accent1"/>
          </a:effectRef>
          <a:fontRef idx="minor">
            <a:schemeClr val="lt1"/>
          </a:fontRef>
        </p:style>
        <p:txBody>
          <a:bodyPr lIns="0" tIns="685800" rIns="0" rtlCol="0" anchor="t"/>
          <a:lstStyle/>
          <a:p>
            <a:pPr algn="ctr">
              <a:spcAft>
                <a:spcPts val="500"/>
              </a:spcAft>
            </a:pPr>
            <a:endParaRPr sz="1000" b="1">
              <a:solidFill>
                <a:schemeClr val="accent1"/>
              </a:solidFill>
              <a:latin typeface="Avenir Next LT Pro" panose="020B0504020202020204" pitchFamily="34" charset="0"/>
              <a:sym typeface="Avenir Next LT Pro Regular"/>
            </a:endParaRPr>
          </a:p>
        </p:txBody>
      </p:sp>
      <p:sp>
        <p:nvSpPr>
          <p:cNvPr id="79" name="Rectangle 78">
            <a:extLst>
              <a:ext uri="{FF2B5EF4-FFF2-40B4-BE49-F238E27FC236}">
                <a16:creationId xmlns:a16="http://schemas.microsoft.com/office/drawing/2014/main" id="{4931014C-1826-552E-A0D1-12C5F38C3608}"/>
              </a:ext>
            </a:extLst>
          </p:cNvPr>
          <p:cNvSpPr/>
          <p:nvPr/>
        </p:nvSpPr>
        <p:spPr>
          <a:xfrm>
            <a:off x="847551" y="5201199"/>
            <a:ext cx="2724168" cy="264255"/>
          </a:xfrm>
          <a:prstGeom prst="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1F4C8E"/>
                </a:solidFill>
                <a:latin typeface="Avenir Next LT Pro" panose="020B0504020202020204" pitchFamily="34" charset="0"/>
              </a:rPr>
              <a:t>~300 Full-Time </a:t>
            </a:r>
          </a:p>
          <a:p>
            <a:pPr algn="ctr"/>
            <a:r>
              <a:rPr lang="en-US" sz="2000" b="1">
                <a:solidFill>
                  <a:srgbClr val="1F4C8E"/>
                </a:solidFill>
                <a:latin typeface="Avenir Next LT Pro" panose="020B0504020202020204" pitchFamily="34" charset="0"/>
              </a:rPr>
              <a:t>Employees</a:t>
            </a:r>
          </a:p>
        </p:txBody>
      </p:sp>
      <p:sp>
        <p:nvSpPr>
          <p:cNvPr id="3" name="Rectangle: Rounded Corners 2">
            <a:extLst>
              <a:ext uri="{FF2B5EF4-FFF2-40B4-BE49-F238E27FC236}">
                <a16:creationId xmlns:a16="http://schemas.microsoft.com/office/drawing/2014/main" id="{45C17BF2-2D73-87B8-2A82-7DB8D765BD59}"/>
              </a:ext>
            </a:extLst>
          </p:cNvPr>
          <p:cNvSpPr/>
          <p:nvPr/>
        </p:nvSpPr>
        <p:spPr>
          <a:xfrm>
            <a:off x="384947" y="1623316"/>
            <a:ext cx="1509167" cy="2776964"/>
          </a:xfrm>
          <a:prstGeom prst="roundRect">
            <a:avLst>
              <a:gd name="adj" fmla="val 0"/>
            </a:avLst>
          </a:prstGeom>
          <a:solidFill>
            <a:schemeClr val="bg1">
              <a:lumMod val="95000"/>
            </a:schemeClr>
          </a:solidFill>
          <a:ln w="25400">
            <a:solidFill>
              <a:schemeClr val="accent2"/>
            </a:solidFill>
          </a:ln>
          <a:effectLst/>
        </p:spPr>
        <p:style>
          <a:lnRef idx="2">
            <a:schemeClr val="accent1">
              <a:shade val="15000"/>
            </a:schemeClr>
          </a:lnRef>
          <a:fillRef idx="1">
            <a:schemeClr val="accent1"/>
          </a:fillRef>
          <a:effectRef idx="0">
            <a:schemeClr val="accent1"/>
          </a:effectRef>
          <a:fontRef idx="minor">
            <a:schemeClr val="lt1"/>
          </a:fontRef>
        </p:style>
        <p:txBody>
          <a:bodyPr lIns="0" tIns="777240" rIns="0" rtlCol="0" anchor="t"/>
          <a:lstStyle/>
          <a:p>
            <a:pPr algn="ctr">
              <a:spcAft>
                <a:spcPts val="500"/>
              </a:spcAft>
            </a:pPr>
            <a:r>
              <a:rPr lang="en-US" sz="1200" b="1">
                <a:solidFill>
                  <a:schemeClr val="accent1"/>
                </a:solidFill>
                <a:latin typeface="Avenir Next LT Pro" panose="020B0504020202020204" pitchFamily="34" charset="0"/>
              </a:rPr>
              <a:t>Saleel Awsare </a:t>
            </a:r>
          </a:p>
          <a:p>
            <a:pPr algn="ctr">
              <a:spcAft>
                <a:spcPts val="500"/>
              </a:spcAft>
            </a:pPr>
            <a:r>
              <a:rPr lang="en-US" sz="1000">
                <a:solidFill>
                  <a:schemeClr val="accent1"/>
                </a:solidFill>
                <a:latin typeface="Avenir Next LT Pro" panose="020B0504020202020204" pitchFamily="34" charset="0"/>
              </a:rPr>
              <a:t>President &amp; Chief Executive Officer</a:t>
            </a:r>
          </a:p>
        </p:txBody>
      </p:sp>
      <p:sp>
        <p:nvSpPr>
          <p:cNvPr id="6" name="Rectangle: Rounded Corners 5">
            <a:extLst>
              <a:ext uri="{FF2B5EF4-FFF2-40B4-BE49-F238E27FC236}">
                <a16:creationId xmlns:a16="http://schemas.microsoft.com/office/drawing/2014/main" id="{52537D88-AAE8-742A-2912-FBEBFEFFD6EE}"/>
              </a:ext>
            </a:extLst>
          </p:cNvPr>
          <p:cNvSpPr/>
          <p:nvPr/>
        </p:nvSpPr>
        <p:spPr>
          <a:xfrm>
            <a:off x="2032908" y="1631480"/>
            <a:ext cx="1603193" cy="2776964"/>
          </a:xfrm>
          <a:prstGeom prst="roundRect">
            <a:avLst>
              <a:gd name="adj" fmla="val 0"/>
            </a:avLst>
          </a:prstGeom>
          <a:solidFill>
            <a:schemeClr val="bg1">
              <a:lumMod val="95000"/>
            </a:schemeClr>
          </a:solidFill>
          <a:ln w="25400">
            <a:solidFill>
              <a:schemeClr val="accent2"/>
            </a:solidFill>
          </a:ln>
          <a:effectLst/>
        </p:spPr>
        <p:style>
          <a:lnRef idx="2">
            <a:schemeClr val="accent1">
              <a:shade val="15000"/>
            </a:schemeClr>
          </a:lnRef>
          <a:fillRef idx="1">
            <a:schemeClr val="accent1"/>
          </a:fillRef>
          <a:effectRef idx="0">
            <a:schemeClr val="accent1"/>
          </a:effectRef>
          <a:fontRef idx="minor">
            <a:schemeClr val="lt1"/>
          </a:fontRef>
        </p:style>
        <p:txBody>
          <a:bodyPr lIns="0" tIns="777240" rIns="0" rtlCol="0" anchor="t"/>
          <a:lstStyle/>
          <a:p>
            <a:pPr algn="ctr">
              <a:spcAft>
                <a:spcPts val="500"/>
              </a:spcAft>
            </a:pPr>
            <a:r>
              <a:rPr lang="en-US" sz="1000" b="1">
                <a:solidFill>
                  <a:schemeClr val="accent1"/>
                </a:solidFill>
                <a:latin typeface="Avenir Next LT Pro" panose="020B0504020202020204" pitchFamily="34" charset="0"/>
              </a:rPr>
              <a:t> </a:t>
            </a:r>
            <a:r>
              <a:rPr lang="en-US" sz="1200" b="1">
                <a:solidFill>
                  <a:schemeClr val="accent1"/>
                </a:solidFill>
                <a:latin typeface="Avenir Next LT Pro" panose="020B0504020202020204" pitchFamily="34" charset="0"/>
              </a:rPr>
              <a:t>Brent Stringham</a:t>
            </a:r>
          </a:p>
          <a:p>
            <a:pPr algn="ctr">
              <a:spcAft>
                <a:spcPts val="500"/>
              </a:spcAft>
            </a:pPr>
            <a:r>
              <a:rPr lang="en-US" sz="1000">
                <a:solidFill>
                  <a:schemeClr val="accent1"/>
                </a:solidFill>
                <a:latin typeface="Avenir Next LT Pro" panose="020B0504020202020204" pitchFamily="34" charset="0"/>
              </a:rPr>
              <a:t>Chief Financial Officer</a:t>
            </a:r>
            <a:endParaRPr lang="en-US" sz="1000" i="1">
              <a:solidFill>
                <a:schemeClr val="accent1"/>
              </a:solidFill>
              <a:latin typeface="Avenir Next LT Pro" panose="020B0504020202020204" pitchFamily="34" charset="0"/>
            </a:endParaRPr>
          </a:p>
        </p:txBody>
      </p:sp>
      <p:sp>
        <p:nvSpPr>
          <p:cNvPr id="7" name="Rectangle: Rounded Corners 6">
            <a:extLst>
              <a:ext uri="{FF2B5EF4-FFF2-40B4-BE49-F238E27FC236}">
                <a16:creationId xmlns:a16="http://schemas.microsoft.com/office/drawing/2014/main" id="{14E83303-A19B-00FF-B207-28FDC8F6C38F}"/>
              </a:ext>
            </a:extLst>
          </p:cNvPr>
          <p:cNvSpPr/>
          <p:nvPr/>
        </p:nvSpPr>
        <p:spPr>
          <a:xfrm>
            <a:off x="3782517" y="1617296"/>
            <a:ext cx="1556929" cy="2776964"/>
          </a:xfrm>
          <a:prstGeom prst="roundRect">
            <a:avLst>
              <a:gd name="adj" fmla="val 0"/>
            </a:avLst>
          </a:prstGeom>
          <a:solidFill>
            <a:schemeClr val="bg1">
              <a:lumMod val="95000"/>
            </a:schemeClr>
          </a:solidFill>
          <a:ln w="25400">
            <a:solidFill>
              <a:schemeClr val="accent2"/>
            </a:solidFill>
          </a:ln>
          <a:effectLst/>
        </p:spPr>
        <p:style>
          <a:lnRef idx="2">
            <a:schemeClr val="accent1">
              <a:shade val="15000"/>
            </a:schemeClr>
          </a:lnRef>
          <a:fillRef idx="1">
            <a:schemeClr val="accent1"/>
          </a:fillRef>
          <a:effectRef idx="0">
            <a:schemeClr val="accent1"/>
          </a:effectRef>
          <a:fontRef idx="minor">
            <a:schemeClr val="lt1"/>
          </a:fontRef>
        </p:style>
        <p:txBody>
          <a:bodyPr lIns="0" tIns="777240" rIns="0" rtlCol="0" anchor="t"/>
          <a:lstStyle/>
          <a:p>
            <a:pPr algn="ctr">
              <a:spcAft>
                <a:spcPts val="500"/>
              </a:spcAft>
            </a:pPr>
            <a:r>
              <a:rPr lang="en-US" sz="1200" b="1">
                <a:solidFill>
                  <a:schemeClr val="accent1"/>
                </a:solidFill>
                <a:latin typeface="Avenir Next LT Pro" panose="020B0504020202020204" pitchFamily="34" charset="0"/>
              </a:rPr>
              <a:t>Mathi Gurusamy</a:t>
            </a:r>
          </a:p>
          <a:p>
            <a:pPr algn="ctr">
              <a:spcAft>
                <a:spcPts val="500"/>
              </a:spcAft>
            </a:pPr>
            <a:r>
              <a:rPr lang="en-US" sz="1000">
                <a:solidFill>
                  <a:schemeClr val="accent1"/>
                </a:solidFill>
                <a:latin typeface="Avenir Next LT Pro" panose="020B0504020202020204" pitchFamily="34" charset="0"/>
              </a:rPr>
              <a:t>Chief Product &amp; Strategy Officer</a:t>
            </a:r>
            <a:endParaRPr lang="en-US" sz="1000" i="1">
              <a:solidFill>
                <a:schemeClr val="accent1"/>
              </a:solidFill>
              <a:latin typeface="Avenir Next LT Pro" panose="020B0504020202020204" pitchFamily="34" charset="0"/>
            </a:endParaRPr>
          </a:p>
        </p:txBody>
      </p:sp>
      <p:sp>
        <p:nvSpPr>
          <p:cNvPr id="8" name="Rectangle: Rounded Corners 7">
            <a:extLst>
              <a:ext uri="{FF2B5EF4-FFF2-40B4-BE49-F238E27FC236}">
                <a16:creationId xmlns:a16="http://schemas.microsoft.com/office/drawing/2014/main" id="{C4708951-A2C0-C3C1-9DD8-1710D198749E}"/>
              </a:ext>
            </a:extLst>
          </p:cNvPr>
          <p:cNvSpPr/>
          <p:nvPr/>
        </p:nvSpPr>
        <p:spPr>
          <a:xfrm>
            <a:off x="5485380" y="1608059"/>
            <a:ext cx="1495085" cy="2776964"/>
          </a:xfrm>
          <a:prstGeom prst="roundRect">
            <a:avLst>
              <a:gd name="adj" fmla="val 0"/>
            </a:avLst>
          </a:prstGeom>
          <a:solidFill>
            <a:schemeClr val="bg1">
              <a:lumMod val="95000"/>
            </a:schemeClr>
          </a:solidFill>
          <a:ln w="25400">
            <a:solidFill>
              <a:schemeClr val="accent2"/>
            </a:solidFill>
          </a:ln>
          <a:effectLst/>
        </p:spPr>
        <p:style>
          <a:lnRef idx="2">
            <a:schemeClr val="accent1">
              <a:shade val="15000"/>
            </a:schemeClr>
          </a:lnRef>
          <a:fillRef idx="1">
            <a:schemeClr val="accent1"/>
          </a:fillRef>
          <a:effectRef idx="0">
            <a:schemeClr val="accent1"/>
          </a:effectRef>
          <a:fontRef idx="minor">
            <a:schemeClr val="lt1"/>
          </a:fontRef>
        </p:style>
        <p:txBody>
          <a:bodyPr lIns="0" tIns="777240" rIns="0" rtlCol="0" anchor="t"/>
          <a:lstStyle/>
          <a:p>
            <a:pPr algn="ctr">
              <a:spcAft>
                <a:spcPts val="500"/>
              </a:spcAft>
            </a:pPr>
            <a:r>
              <a:rPr lang="en-US" sz="1200" b="1">
                <a:solidFill>
                  <a:schemeClr val="accent1"/>
                </a:solidFill>
                <a:latin typeface="Avenir Next LT Pro" panose="020B0504020202020204" pitchFamily="34" charset="0"/>
              </a:rPr>
              <a:t>Kurt Hoff</a:t>
            </a:r>
          </a:p>
          <a:p>
            <a:pPr algn="ctr">
              <a:spcAft>
                <a:spcPts val="500"/>
              </a:spcAft>
            </a:pPr>
            <a:r>
              <a:rPr lang="en-US" sz="1000">
                <a:solidFill>
                  <a:schemeClr val="accent1"/>
                </a:solidFill>
                <a:latin typeface="Avenir Next LT Pro" panose="020B0504020202020204" pitchFamily="34" charset="0"/>
              </a:rPr>
              <a:t>Chief Revenue Officer</a:t>
            </a:r>
            <a:endParaRPr lang="en-US" sz="1000" i="1">
              <a:solidFill>
                <a:schemeClr val="accent1"/>
              </a:solidFill>
              <a:latin typeface="Avenir Next LT Pro" panose="020B0504020202020204" pitchFamily="34" charset="0"/>
            </a:endParaRPr>
          </a:p>
        </p:txBody>
      </p:sp>
      <p:sp>
        <p:nvSpPr>
          <p:cNvPr id="9" name="Rectangle: Rounded Corners 8">
            <a:extLst>
              <a:ext uri="{FF2B5EF4-FFF2-40B4-BE49-F238E27FC236}">
                <a16:creationId xmlns:a16="http://schemas.microsoft.com/office/drawing/2014/main" id="{50671C03-F540-1203-4EC4-6136638EC141}"/>
              </a:ext>
            </a:extLst>
          </p:cNvPr>
          <p:cNvSpPr/>
          <p:nvPr/>
        </p:nvSpPr>
        <p:spPr>
          <a:xfrm>
            <a:off x="7127422" y="1615153"/>
            <a:ext cx="1534886" cy="2776964"/>
          </a:xfrm>
          <a:prstGeom prst="roundRect">
            <a:avLst>
              <a:gd name="adj" fmla="val 0"/>
            </a:avLst>
          </a:prstGeom>
          <a:solidFill>
            <a:schemeClr val="bg1">
              <a:lumMod val="95000"/>
            </a:schemeClr>
          </a:solidFill>
          <a:ln w="25400">
            <a:solidFill>
              <a:schemeClr val="accent2"/>
            </a:solidFill>
          </a:ln>
          <a:effectLst/>
        </p:spPr>
        <p:style>
          <a:lnRef idx="2">
            <a:schemeClr val="accent1">
              <a:shade val="15000"/>
            </a:schemeClr>
          </a:lnRef>
          <a:fillRef idx="1">
            <a:schemeClr val="accent1"/>
          </a:fillRef>
          <a:effectRef idx="0">
            <a:schemeClr val="accent1"/>
          </a:effectRef>
          <a:fontRef idx="minor">
            <a:schemeClr val="lt1"/>
          </a:fontRef>
        </p:style>
        <p:txBody>
          <a:bodyPr lIns="0" tIns="777240" rIns="0" rtlCol="0" anchor="t"/>
          <a:lstStyle/>
          <a:p>
            <a:pPr algn="ctr">
              <a:spcAft>
                <a:spcPts val="500"/>
              </a:spcAft>
            </a:pPr>
            <a:r>
              <a:rPr lang="en-US" sz="1200" b="1">
                <a:solidFill>
                  <a:schemeClr val="accent1"/>
                </a:solidFill>
                <a:latin typeface="Avenir Next LT Pro" panose="020B0504020202020204" pitchFamily="34" charset="0"/>
              </a:rPr>
              <a:t>Steve Burrington</a:t>
            </a:r>
          </a:p>
          <a:p>
            <a:pPr algn="ctr">
              <a:spcAft>
                <a:spcPts val="500"/>
              </a:spcAft>
            </a:pPr>
            <a:r>
              <a:rPr lang="en-US" sz="1000">
                <a:solidFill>
                  <a:schemeClr val="accent1"/>
                </a:solidFill>
                <a:latin typeface="Avenir Next LT Pro" panose="020B0504020202020204" pitchFamily="34" charset="0"/>
              </a:rPr>
              <a:t>VP Global Research &amp; Development</a:t>
            </a:r>
          </a:p>
        </p:txBody>
      </p:sp>
      <p:pic>
        <p:nvPicPr>
          <p:cNvPr id="10" name="Picture 2">
            <a:extLst>
              <a:ext uri="{FF2B5EF4-FFF2-40B4-BE49-F238E27FC236}">
                <a16:creationId xmlns:a16="http://schemas.microsoft.com/office/drawing/2014/main" id="{7ADF1733-AEE9-2CC1-BF05-82B891E50C13}"/>
              </a:ext>
            </a:extLst>
          </p:cNvPr>
          <p:cNvPicPr>
            <a:picLocks noChangeAspect="1" noChangeArrowheads="1"/>
          </p:cNvPicPr>
          <p:nvPr>
            <p:custDataLst>
              <p:tags r:id="rId1"/>
            </p:custDataLst>
          </p:nvPr>
        </p:nvPicPr>
        <p:blipFill rotWithShape="1">
          <a:blip r:embed="rId10" cstate="email">
            <a:extLst>
              <a:ext uri="{28A0092B-C50C-407E-A947-70E740481C1C}">
                <a14:useLocalDpi xmlns:a14="http://schemas.microsoft.com/office/drawing/2010/main"/>
              </a:ext>
            </a:extLst>
          </a:blip>
          <a:srcRect/>
          <a:stretch/>
        </p:blipFill>
        <p:spPr bwMode="auto">
          <a:xfrm>
            <a:off x="522436" y="977664"/>
            <a:ext cx="1240654" cy="1240654"/>
          </a:xfrm>
          <a:prstGeom prst="ellipse">
            <a:avLst/>
          </a:prstGeom>
          <a:solidFill>
            <a:schemeClr val="accent1">
              <a:lumMod val="75000"/>
            </a:schemeClr>
          </a:solidFill>
          <a:ln w="25400">
            <a:solidFill>
              <a:schemeClr val="accent2"/>
            </a:solidFill>
          </a:ln>
          <a:effectLst>
            <a:outerShdw blurRad="50800" dist="38100" dir="2700000" algn="tl" rotWithShape="0">
              <a:prstClr val="black">
                <a:alpha val="40000"/>
              </a:prstClr>
            </a:outerShdw>
          </a:effectLst>
        </p:spPr>
      </p:pic>
      <p:pic>
        <p:nvPicPr>
          <p:cNvPr id="11" name="Picture 4">
            <a:extLst>
              <a:ext uri="{FF2B5EF4-FFF2-40B4-BE49-F238E27FC236}">
                <a16:creationId xmlns:a16="http://schemas.microsoft.com/office/drawing/2014/main" id="{A43DC137-5278-5CC9-3B33-28A26AC5EB89}"/>
              </a:ext>
            </a:extLst>
          </p:cNvPr>
          <p:cNvPicPr>
            <a:picLocks noChangeAspect="1" noChangeArrowheads="1"/>
          </p:cNvPicPr>
          <p:nvPr>
            <p:custDataLst>
              <p:tags r:id="rId2"/>
            </p:custDataLst>
          </p:nvPr>
        </p:nvPicPr>
        <p:blipFill rotWithShape="1">
          <a:blip r:embed="rId11" cstate="email">
            <a:extLst>
              <a:ext uri="{28A0092B-C50C-407E-A947-70E740481C1C}">
                <a14:useLocalDpi xmlns:a14="http://schemas.microsoft.com/office/drawing/2010/main"/>
              </a:ext>
            </a:extLst>
          </a:blip>
          <a:srcRect/>
          <a:stretch/>
        </p:blipFill>
        <p:spPr bwMode="auto">
          <a:xfrm>
            <a:off x="2217135" y="953171"/>
            <a:ext cx="1240654" cy="1240654"/>
          </a:xfrm>
          <a:prstGeom prst="ellipse">
            <a:avLst/>
          </a:prstGeom>
          <a:solidFill>
            <a:schemeClr val="accent1">
              <a:lumMod val="75000"/>
            </a:schemeClr>
          </a:solidFill>
          <a:ln w="25400">
            <a:solidFill>
              <a:schemeClr val="accent2"/>
            </a:solidFill>
          </a:ln>
          <a:effectLst>
            <a:outerShdw blurRad="50800" dist="38100" dir="2700000" algn="tl" rotWithShape="0">
              <a:prstClr val="black">
                <a:alpha val="40000"/>
              </a:prstClr>
            </a:outerShdw>
          </a:effectLst>
        </p:spPr>
      </p:pic>
      <p:pic>
        <p:nvPicPr>
          <p:cNvPr id="12" name="Picture 6">
            <a:extLst>
              <a:ext uri="{FF2B5EF4-FFF2-40B4-BE49-F238E27FC236}">
                <a16:creationId xmlns:a16="http://schemas.microsoft.com/office/drawing/2014/main" id="{A916A6B1-5B66-C6F8-CE76-AC5C70125916}"/>
              </a:ext>
            </a:extLst>
          </p:cNvPr>
          <p:cNvPicPr>
            <a:picLocks noChangeAspect="1" noChangeArrowheads="1"/>
          </p:cNvPicPr>
          <p:nvPr>
            <p:custDataLst>
              <p:tags r:id="rId3"/>
            </p:custDataLst>
          </p:nvPr>
        </p:nvPicPr>
        <p:blipFill rotWithShape="1">
          <a:blip r:embed="rId12" cstate="email">
            <a:extLst>
              <a:ext uri="{28A0092B-C50C-407E-A947-70E740481C1C}">
                <a14:useLocalDpi xmlns:a14="http://schemas.microsoft.com/office/drawing/2010/main"/>
              </a:ext>
            </a:extLst>
          </a:blip>
          <a:srcRect/>
          <a:stretch/>
        </p:blipFill>
        <p:spPr bwMode="auto">
          <a:xfrm>
            <a:off x="3886218" y="977664"/>
            <a:ext cx="1240654" cy="1240654"/>
          </a:xfrm>
          <a:prstGeom prst="ellipse">
            <a:avLst/>
          </a:prstGeom>
          <a:solidFill>
            <a:schemeClr val="accent1">
              <a:lumMod val="75000"/>
            </a:schemeClr>
          </a:solidFill>
          <a:ln w="25400">
            <a:solidFill>
              <a:schemeClr val="accent2"/>
            </a:solidFill>
          </a:ln>
          <a:effectLst>
            <a:outerShdw blurRad="50800" dist="38100" dir="2700000" algn="tl" rotWithShape="0">
              <a:prstClr val="black">
                <a:alpha val="40000"/>
              </a:prstClr>
            </a:outerShdw>
          </a:effectLst>
        </p:spPr>
      </p:pic>
      <p:pic>
        <p:nvPicPr>
          <p:cNvPr id="13" name="Picture 8">
            <a:extLst>
              <a:ext uri="{FF2B5EF4-FFF2-40B4-BE49-F238E27FC236}">
                <a16:creationId xmlns:a16="http://schemas.microsoft.com/office/drawing/2014/main" id="{E207788D-EC30-ABB4-DA37-C95284151CE3}"/>
              </a:ext>
            </a:extLst>
          </p:cNvPr>
          <p:cNvPicPr>
            <a:picLocks noChangeAspect="1" noChangeArrowheads="1"/>
          </p:cNvPicPr>
          <p:nvPr>
            <p:custDataLst>
              <p:tags r:id="rId4"/>
            </p:custDataLst>
          </p:nvPr>
        </p:nvPicPr>
        <p:blipFill>
          <a:blip r:embed="rId13" cstate="email">
            <a:extLst>
              <a:ext uri="{28A0092B-C50C-407E-A947-70E740481C1C}">
                <a14:useLocalDpi xmlns:a14="http://schemas.microsoft.com/office/drawing/2010/main"/>
              </a:ext>
            </a:extLst>
          </a:blip>
          <a:srcRect/>
          <a:stretch/>
        </p:blipFill>
        <p:spPr bwMode="auto">
          <a:xfrm>
            <a:off x="5565718" y="953171"/>
            <a:ext cx="1240654" cy="1240654"/>
          </a:xfrm>
          <a:prstGeom prst="ellipse">
            <a:avLst/>
          </a:prstGeom>
          <a:solidFill>
            <a:schemeClr val="accent1">
              <a:lumMod val="75000"/>
            </a:schemeClr>
          </a:solidFill>
          <a:ln w="25400">
            <a:solidFill>
              <a:schemeClr val="accent2"/>
            </a:solidFill>
          </a:ln>
          <a:effectLst>
            <a:outerShdw blurRad="50800" dist="38100" dir="2700000" algn="tl" rotWithShape="0">
              <a:prstClr val="black">
                <a:alpha val="40000"/>
              </a:prstClr>
            </a:outerShdw>
          </a:effectLst>
        </p:spPr>
      </p:pic>
      <p:pic>
        <p:nvPicPr>
          <p:cNvPr id="14" name="Picture 10">
            <a:extLst>
              <a:ext uri="{FF2B5EF4-FFF2-40B4-BE49-F238E27FC236}">
                <a16:creationId xmlns:a16="http://schemas.microsoft.com/office/drawing/2014/main" id="{CC2CF584-443C-7A40-9AFA-5E3FB0934861}"/>
              </a:ext>
            </a:extLst>
          </p:cNvPr>
          <p:cNvPicPr>
            <a:picLocks noChangeAspect="1" noChangeArrowheads="1"/>
          </p:cNvPicPr>
          <p:nvPr>
            <p:custDataLst>
              <p:tags r:id="rId5"/>
            </p:custDataLst>
          </p:nvPr>
        </p:nvPicPr>
        <p:blipFill rotWithShape="1">
          <a:blip r:embed="rId14" cstate="email">
            <a:extLst>
              <a:ext uri="{28A0092B-C50C-407E-A947-70E740481C1C}">
                <a14:useLocalDpi xmlns:a14="http://schemas.microsoft.com/office/drawing/2010/main"/>
              </a:ext>
            </a:extLst>
          </a:blip>
          <a:srcRect/>
          <a:stretch/>
        </p:blipFill>
        <p:spPr bwMode="auto">
          <a:xfrm rot="622067">
            <a:off x="7293074" y="985829"/>
            <a:ext cx="1240654" cy="1240654"/>
          </a:xfrm>
          <a:prstGeom prst="ellipse">
            <a:avLst/>
          </a:prstGeom>
          <a:solidFill>
            <a:schemeClr val="accent1">
              <a:lumMod val="75000"/>
            </a:schemeClr>
          </a:solidFill>
          <a:ln w="25400">
            <a:solidFill>
              <a:schemeClr val="accent2"/>
            </a:solidFill>
          </a:ln>
          <a:effectLst>
            <a:outerShdw blurRad="50800" dist="38100" dir="2700000" algn="tl" rotWithShape="0">
              <a:prstClr val="black">
                <a:alpha val="40000"/>
              </a:prstClr>
            </a:outerShdw>
          </a:effectLst>
        </p:spPr>
      </p:pic>
      <p:sp>
        <p:nvSpPr>
          <p:cNvPr id="43" name="Rectangle: Rounded Corners 42">
            <a:extLst>
              <a:ext uri="{FF2B5EF4-FFF2-40B4-BE49-F238E27FC236}">
                <a16:creationId xmlns:a16="http://schemas.microsoft.com/office/drawing/2014/main" id="{629E903A-6D20-8608-80D7-3B093BA5C162}"/>
              </a:ext>
            </a:extLst>
          </p:cNvPr>
          <p:cNvSpPr/>
          <p:nvPr/>
        </p:nvSpPr>
        <p:spPr>
          <a:xfrm>
            <a:off x="8776807" y="1623317"/>
            <a:ext cx="1461207" cy="2776964"/>
          </a:xfrm>
          <a:prstGeom prst="roundRect">
            <a:avLst>
              <a:gd name="adj" fmla="val 0"/>
            </a:avLst>
          </a:prstGeom>
          <a:solidFill>
            <a:schemeClr val="bg1">
              <a:lumMod val="95000"/>
            </a:schemeClr>
          </a:solidFill>
          <a:ln w="25400">
            <a:solidFill>
              <a:schemeClr val="accent2"/>
            </a:solidFill>
          </a:ln>
          <a:effectLst/>
        </p:spPr>
        <p:style>
          <a:lnRef idx="2">
            <a:schemeClr val="accent1">
              <a:shade val="15000"/>
            </a:schemeClr>
          </a:lnRef>
          <a:fillRef idx="1">
            <a:schemeClr val="accent1"/>
          </a:fillRef>
          <a:effectRef idx="0">
            <a:schemeClr val="accent1"/>
          </a:effectRef>
          <a:fontRef idx="minor">
            <a:schemeClr val="lt1"/>
          </a:fontRef>
        </p:style>
        <p:txBody>
          <a:bodyPr lIns="0" tIns="777240" rIns="0" rtlCol="0" anchor="t"/>
          <a:lstStyle/>
          <a:p>
            <a:pPr algn="ctr">
              <a:spcAft>
                <a:spcPts val="500"/>
              </a:spcAft>
            </a:pPr>
            <a:r>
              <a:rPr lang="en-US" sz="1200" b="1">
                <a:solidFill>
                  <a:schemeClr val="accent1"/>
                </a:solidFill>
                <a:latin typeface="Avenir Next LT Pro" panose="020B0504020202020204" pitchFamily="34" charset="0"/>
              </a:rPr>
              <a:t>Dennis Gallagher</a:t>
            </a:r>
          </a:p>
          <a:p>
            <a:pPr algn="ctr">
              <a:spcAft>
                <a:spcPts val="500"/>
              </a:spcAft>
            </a:pPr>
            <a:r>
              <a:rPr lang="en-US" sz="1000" b="1">
                <a:solidFill>
                  <a:schemeClr val="accent1"/>
                </a:solidFill>
                <a:latin typeface="Avenir Next LT Pro" panose="020B0504020202020204" pitchFamily="34" charset="0"/>
              </a:rPr>
              <a:t> </a:t>
            </a:r>
            <a:r>
              <a:rPr lang="en-US" sz="1000">
                <a:solidFill>
                  <a:schemeClr val="accent1"/>
                </a:solidFill>
                <a:latin typeface="Avenir Next LT Pro" panose="020B0504020202020204" pitchFamily="34" charset="0"/>
              </a:rPr>
              <a:t>VP/General Counsel &amp; Corporate Secretary</a:t>
            </a:r>
            <a:endParaRPr lang="en-US" sz="1000" i="1">
              <a:solidFill>
                <a:schemeClr val="accent1"/>
              </a:solidFill>
              <a:latin typeface="Avenir Next LT Pro" panose="020B0504020202020204" pitchFamily="34" charset="0"/>
            </a:endParaRPr>
          </a:p>
        </p:txBody>
      </p:sp>
      <p:pic>
        <p:nvPicPr>
          <p:cNvPr id="47" name="Picture 46">
            <a:extLst>
              <a:ext uri="{FF2B5EF4-FFF2-40B4-BE49-F238E27FC236}">
                <a16:creationId xmlns:a16="http://schemas.microsoft.com/office/drawing/2014/main" id="{11A1C34C-B8AC-BF64-DFFC-48B9EAA94EF6}"/>
              </a:ext>
            </a:extLst>
          </p:cNvPr>
          <p:cNvPicPr>
            <a:picLocks noChangeAspect="1"/>
          </p:cNvPicPr>
          <p:nvPr>
            <p:custDataLst>
              <p:tags r:id="rId6"/>
            </p:custDataLst>
          </p:nvPr>
        </p:nvPicPr>
        <p:blipFill rotWithShape="1">
          <a:blip r:embed="rId15" cstate="email">
            <a:extLst>
              <a:ext uri="{28A0092B-C50C-407E-A947-70E740481C1C}">
                <a14:useLocalDpi xmlns:a14="http://schemas.microsoft.com/office/drawing/2010/main"/>
              </a:ext>
            </a:extLst>
          </a:blip>
          <a:srcRect/>
          <a:stretch/>
        </p:blipFill>
        <p:spPr>
          <a:xfrm>
            <a:off x="8840817" y="931577"/>
            <a:ext cx="1240654" cy="1240654"/>
          </a:xfrm>
          <a:prstGeom prst="flowChartConnector">
            <a:avLst/>
          </a:prstGeom>
          <a:solidFill>
            <a:schemeClr val="accent1">
              <a:lumMod val="75000"/>
            </a:schemeClr>
          </a:solidFill>
          <a:ln w="25400">
            <a:solidFill>
              <a:schemeClr val="accent2"/>
            </a:solidFill>
          </a:ln>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7A6A2602-12D9-AB04-38A7-2A2C3970F64D}"/>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5536124" y="3882416"/>
            <a:ext cx="1370863" cy="267695"/>
          </a:xfrm>
          <a:prstGeom prst="rect">
            <a:avLst/>
          </a:prstGeom>
        </p:spPr>
      </p:pic>
      <p:pic>
        <p:nvPicPr>
          <p:cNvPr id="16" name="Picture 15">
            <a:extLst>
              <a:ext uri="{FF2B5EF4-FFF2-40B4-BE49-F238E27FC236}">
                <a16:creationId xmlns:a16="http://schemas.microsoft.com/office/drawing/2014/main" id="{99D6F275-1ACD-D863-2C95-AD157A0F0A03}"/>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2557017" y="3496999"/>
            <a:ext cx="682607" cy="686037"/>
          </a:xfrm>
          <a:prstGeom prst="rect">
            <a:avLst/>
          </a:prstGeom>
        </p:spPr>
      </p:pic>
      <p:pic>
        <p:nvPicPr>
          <p:cNvPr id="17" name="Picture 16">
            <a:extLst>
              <a:ext uri="{FF2B5EF4-FFF2-40B4-BE49-F238E27FC236}">
                <a16:creationId xmlns:a16="http://schemas.microsoft.com/office/drawing/2014/main" id="{F2C1ED10-0349-B894-807E-BC81E1820628}"/>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3925796" y="3701349"/>
            <a:ext cx="1285743" cy="519620"/>
          </a:xfrm>
          <a:prstGeom prst="rect">
            <a:avLst/>
          </a:prstGeom>
        </p:spPr>
      </p:pic>
      <p:pic>
        <p:nvPicPr>
          <p:cNvPr id="19" name="Picture 18">
            <a:extLst>
              <a:ext uri="{FF2B5EF4-FFF2-40B4-BE49-F238E27FC236}">
                <a16:creationId xmlns:a16="http://schemas.microsoft.com/office/drawing/2014/main" id="{D92ED062-9AA4-31AC-3A92-0A4D99AA3A55}"/>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7229244" y="3884424"/>
            <a:ext cx="1326930" cy="274286"/>
          </a:xfrm>
          <a:prstGeom prst="rect">
            <a:avLst/>
          </a:prstGeom>
        </p:spPr>
      </p:pic>
      <p:pic>
        <p:nvPicPr>
          <p:cNvPr id="20" name="Picture 19">
            <a:extLst>
              <a:ext uri="{FF2B5EF4-FFF2-40B4-BE49-F238E27FC236}">
                <a16:creationId xmlns:a16="http://schemas.microsoft.com/office/drawing/2014/main" id="{B05309F5-1E4B-6C26-5C4A-CC9904A6D56C}"/>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8960416" y="3661174"/>
            <a:ext cx="1159278" cy="487167"/>
          </a:xfrm>
          <a:prstGeom prst="rect">
            <a:avLst/>
          </a:prstGeom>
        </p:spPr>
      </p:pic>
      <p:sp>
        <p:nvSpPr>
          <p:cNvPr id="36" name="Shape 342">
            <a:extLst>
              <a:ext uri="{FF2B5EF4-FFF2-40B4-BE49-F238E27FC236}">
                <a16:creationId xmlns:a16="http://schemas.microsoft.com/office/drawing/2014/main" id="{C4475559-3C82-E058-DCD6-CDDDCCF8C4A8}"/>
              </a:ext>
            </a:extLst>
          </p:cNvPr>
          <p:cNvSpPr/>
          <p:nvPr/>
        </p:nvSpPr>
        <p:spPr>
          <a:xfrm>
            <a:off x="4128550" y="4487693"/>
            <a:ext cx="7683071" cy="1589429"/>
          </a:xfrm>
          <a:prstGeom prst="roundRect">
            <a:avLst>
              <a:gd name="adj" fmla="val 0"/>
            </a:avLst>
          </a:prstGeom>
          <a:solidFill>
            <a:schemeClr val="bg1">
              <a:lumMod val="95000"/>
            </a:schemeClr>
          </a:solidFill>
          <a:ln w="25400">
            <a:solidFill>
              <a:schemeClr val="accent2"/>
            </a:solidFill>
          </a:ln>
          <a:effectLst/>
        </p:spPr>
        <p:style>
          <a:lnRef idx="2">
            <a:schemeClr val="accent1">
              <a:shade val="15000"/>
            </a:schemeClr>
          </a:lnRef>
          <a:fillRef idx="1">
            <a:schemeClr val="accent1"/>
          </a:fillRef>
          <a:effectRef idx="0">
            <a:schemeClr val="accent1"/>
          </a:effectRef>
          <a:fontRef idx="minor">
            <a:schemeClr val="lt1"/>
          </a:fontRef>
        </p:style>
        <p:txBody>
          <a:bodyPr lIns="0" tIns="685800" rIns="0" rtlCol="0" anchor="t"/>
          <a:lstStyle/>
          <a:p>
            <a:pPr algn="ctr">
              <a:spcAft>
                <a:spcPts val="500"/>
              </a:spcAft>
            </a:pPr>
            <a:endParaRPr sz="1000" b="1">
              <a:solidFill>
                <a:schemeClr val="accent1"/>
              </a:solidFill>
              <a:latin typeface="Avenir Next LT Pro" panose="020B0504020202020204" pitchFamily="34" charset="0"/>
              <a:sym typeface="Avenir Next LT Pro Regular"/>
            </a:endParaRPr>
          </a:p>
        </p:txBody>
      </p:sp>
      <p:sp>
        <p:nvSpPr>
          <p:cNvPr id="42" name="Rectangle 41">
            <a:extLst>
              <a:ext uri="{FF2B5EF4-FFF2-40B4-BE49-F238E27FC236}">
                <a16:creationId xmlns:a16="http://schemas.microsoft.com/office/drawing/2014/main" id="{887887D7-CC89-357D-E565-4604CF4836C6}"/>
              </a:ext>
            </a:extLst>
          </p:cNvPr>
          <p:cNvSpPr/>
          <p:nvPr/>
        </p:nvSpPr>
        <p:spPr>
          <a:xfrm>
            <a:off x="5545183" y="4543591"/>
            <a:ext cx="4553861" cy="211352"/>
          </a:xfrm>
          <a:prstGeom prst="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1F4C8E"/>
                </a:solidFill>
                <a:latin typeface="Avenir Next LT Pro" panose="020B0504020202020204" pitchFamily="34" charset="0"/>
              </a:rPr>
              <a:t>Recognized Industry Leadership</a:t>
            </a:r>
          </a:p>
        </p:txBody>
      </p:sp>
      <p:sp>
        <p:nvSpPr>
          <p:cNvPr id="21" name="Rectangle 20">
            <a:extLst>
              <a:ext uri="{FF2B5EF4-FFF2-40B4-BE49-F238E27FC236}">
                <a16:creationId xmlns:a16="http://schemas.microsoft.com/office/drawing/2014/main" id="{A1D8500C-FAFA-74F2-BFF9-1CCD180A6B40}"/>
              </a:ext>
            </a:extLst>
          </p:cNvPr>
          <p:cNvSpPr/>
          <p:nvPr/>
        </p:nvSpPr>
        <p:spPr>
          <a:xfrm>
            <a:off x="280181" y="3074592"/>
            <a:ext cx="1784812" cy="34600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500"/>
              </a:spcAft>
            </a:pPr>
            <a:r>
              <a:rPr lang="en-US" sz="1000" i="1" dirty="0">
                <a:solidFill>
                  <a:schemeClr val="accent1"/>
                </a:solidFill>
                <a:latin typeface="Avenir Next LT Pro" panose="020B0504020202020204" pitchFamily="34" charset="0"/>
              </a:rPr>
              <a:t>25+ years of experience</a:t>
            </a:r>
          </a:p>
        </p:txBody>
      </p:sp>
      <p:sp>
        <p:nvSpPr>
          <p:cNvPr id="24" name="Rectangle 23">
            <a:extLst>
              <a:ext uri="{FF2B5EF4-FFF2-40B4-BE49-F238E27FC236}">
                <a16:creationId xmlns:a16="http://schemas.microsoft.com/office/drawing/2014/main" id="{0CAB540B-D2AB-1253-C86D-1187EBECC4CF}"/>
              </a:ext>
            </a:extLst>
          </p:cNvPr>
          <p:cNvSpPr/>
          <p:nvPr/>
        </p:nvSpPr>
        <p:spPr>
          <a:xfrm>
            <a:off x="2025383" y="3066428"/>
            <a:ext cx="1784812" cy="34600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500"/>
              </a:spcAft>
            </a:pPr>
            <a:r>
              <a:rPr lang="en-US" sz="1000" i="1" dirty="0">
                <a:solidFill>
                  <a:schemeClr val="accent1"/>
                </a:solidFill>
                <a:latin typeface="Avenir Next LT Pro" panose="020B0504020202020204" pitchFamily="34" charset="0"/>
              </a:rPr>
              <a:t>25+ years of experience</a:t>
            </a:r>
          </a:p>
        </p:txBody>
      </p:sp>
      <p:sp>
        <p:nvSpPr>
          <p:cNvPr id="25" name="Rectangle 24">
            <a:extLst>
              <a:ext uri="{FF2B5EF4-FFF2-40B4-BE49-F238E27FC236}">
                <a16:creationId xmlns:a16="http://schemas.microsoft.com/office/drawing/2014/main" id="{506C5B53-7664-8044-DBE8-94B1D8A41D94}"/>
              </a:ext>
            </a:extLst>
          </p:cNvPr>
          <p:cNvSpPr/>
          <p:nvPr/>
        </p:nvSpPr>
        <p:spPr>
          <a:xfrm>
            <a:off x="3700274" y="3041935"/>
            <a:ext cx="1784812" cy="34600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500"/>
              </a:spcAft>
            </a:pPr>
            <a:r>
              <a:rPr lang="en-US" sz="1000" i="1" dirty="0">
                <a:solidFill>
                  <a:schemeClr val="accent1"/>
                </a:solidFill>
                <a:latin typeface="Avenir Next LT Pro" panose="020B0504020202020204" pitchFamily="34" charset="0"/>
              </a:rPr>
              <a:t>25+ years of experience</a:t>
            </a:r>
          </a:p>
        </p:txBody>
      </p:sp>
      <p:sp>
        <p:nvSpPr>
          <p:cNvPr id="26" name="Rectangle 25">
            <a:extLst>
              <a:ext uri="{FF2B5EF4-FFF2-40B4-BE49-F238E27FC236}">
                <a16:creationId xmlns:a16="http://schemas.microsoft.com/office/drawing/2014/main" id="{5D60F8DE-848A-1F37-CE79-5BC36168D118}"/>
              </a:ext>
            </a:extLst>
          </p:cNvPr>
          <p:cNvSpPr/>
          <p:nvPr/>
        </p:nvSpPr>
        <p:spPr>
          <a:xfrm>
            <a:off x="5377605" y="3058264"/>
            <a:ext cx="1784812" cy="34600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500"/>
              </a:spcAft>
            </a:pPr>
            <a:r>
              <a:rPr lang="en-US" sz="1000" i="1" dirty="0">
                <a:solidFill>
                  <a:schemeClr val="accent1"/>
                </a:solidFill>
                <a:latin typeface="Avenir Next LT Pro" panose="020B0504020202020204" pitchFamily="34" charset="0"/>
              </a:rPr>
              <a:t>25+ years of experience</a:t>
            </a:r>
          </a:p>
        </p:txBody>
      </p:sp>
      <p:sp>
        <p:nvSpPr>
          <p:cNvPr id="27" name="Rectangle 26">
            <a:extLst>
              <a:ext uri="{FF2B5EF4-FFF2-40B4-BE49-F238E27FC236}">
                <a16:creationId xmlns:a16="http://schemas.microsoft.com/office/drawing/2014/main" id="{CCDD9C2B-1E2B-55FC-4FDA-3CF593C78D23}"/>
              </a:ext>
            </a:extLst>
          </p:cNvPr>
          <p:cNvSpPr/>
          <p:nvPr/>
        </p:nvSpPr>
        <p:spPr>
          <a:xfrm>
            <a:off x="7025806" y="3090921"/>
            <a:ext cx="1784812" cy="34600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500"/>
              </a:spcAft>
            </a:pPr>
            <a:r>
              <a:rPr lang="en-US" sz="1000" i="1" dirty="0">
                <a:solidFill>
                  <a:schemeClr val="accent1"/>
                </a:solidFill>
                <a:latin typeface="Avenir Next LT Pro" panose="020B0504020202020204" pitchFamily="34" charset="0"/>
              </a:rPr>
              <a:t>25+ years of experience</a:t>
            </a:r>
          </a:p>
        </p:txBody>
      </p:sp>
      <p:sp>
        <p:nvSpPr>
          <p:cNvPr id="31" name="Rectangle 30">
            <a:extLst>
              <a:ext uri="{FF2B5EF4-FFF2-40B4-BE49-F238E27FC236}">
                <a16:creationId xmlns:a16="http://schemas.microsoft.com/office/drawing/2014/main" id="{25BF4F5E-91BF-8BC0-E448-B2645B16D347}"/>
              </a:ext>
            </a:extLst>
          </p:cNvPr>
          <p:cNvSpPr/>
          <p:nvPr/>
        </p:nvSpPr>
        <p:spPr>
          <a:xfrm>
            <a:off x="8619958" y="3066429"/>
            <a:ext cx="1784812" cy="34600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500"/>
              </a:spcAft>
            </a:pPr>
            <a:r>
              <a:rPr lang="en-US" sz="1000" i="1" dirty="0">
                <a:solidFill>
                  <a:schemeClr val="accent1"/>
                </a:solidFill>
                <a:latin typeface="Avenir Next LT Pro" panose="020B0504020202020204" pitchFamily="34" charset="0"/>
              </a:rPr>
              <a:t>25+ years of experience</a:t>
            </a:r>
          </a:p>
        </p:txBody>
      </p:sp>
      <p:pic>
        <p:nvPicPr>
          <p:cNvPr id="18" name="Picture 17">
            <a:extLst>
              <a:ext uri="{FF2B5EF4-FFF2-40B4-BE49-F238E27FC236}">
                <a16:creationId xmlns:a16="http://schemas.microsoft.com/office/drawing/2014/main" id="{A0E93E9F-342E-9B77-1F67-01E485D9F672}"/>
              </a:ext>
            </a:extLst>
          </p:cNvPr>
          <p:cNvPicPr>
            <a:picLocks noChangeAspect="1"/>
          </p:cNvPicPr>
          <p:nvPr/>
        </p:nvPicPr>
        <p:blipFill>
          <a:blip r:embed="rId21" cstate="email">
            <a:extLst>
              <a:ext uri="{BEBA8EAE-BF5A-486C-A8C5-ECC9F3942E4B}">
                <a14:imgProps xmlns:a14="http://schemas.microsoft.com/office/drawing/2010/main">
                  <a14:imgLayer r:embed="rId22">
                    <a14:imgEffect>
                      <a14:backgroundRemoval t="9333" b="90000" l="10000" r="90000">
                        <a14:foregroundMark x1="47600" y1="56667" x2="47600" y2="56667"/>
                        <a14:foregroundMark x1="61200" y1="64000" x2="51600" y2="66667"/>
                        <a14:foregroundMark x1="47200" y1="67333" x2="40400" y2="63333"/>
                        <a14:foregroundMark x1="35200" y1="67333" x2="35200" y2="67333"/>
                        <a14:foregroundMark x1="34400" y1="66667" x2="30000" y2="65333"/>
                        <a14:foregroundMark x1="29600" y1="64667" x2="26800" y2="64667"/>
                        <a14:foregroundMark x1="25200" y1="64000" x2="25200" y2="64000"/>
                        <a14:foregroundMark x1="24400" y1="64000" x2="23200" y2="64000"/>
                        <a14:foregroundMark x1="23200" y1="64000" x2="23200" y2="64000"/>
                        <a14:foregroundMark x1="23200" y1="65333" x2="34400" y2="66000"/>
                        <a14:foregroundMark x1="42800" y1="66000" x2="77200" y2="62667"/>
                        <a14:foregroundMark x1="77200" y1="62667" x2="81200" y2="64000"/>
                        <a14:foregroundMark x1="81200" y1="64000" x2="81200" y2="64000"/>
                        <a14:foregroundMark x1="80800" y1="66000" x2="80800" y2="66000"/>
                        <a14:foregroundMark x1="80400" y1="63333" x2="80400" y2="63333"/>
                        <a14:foregroundMark x1="88400" y1="68000" x2="88400" y2="72667"/>
                        <a14:foregroundMark x1="86400" y1="74667" x2="89600" y2="74000"/>
                        <a14:foregroundMark x1="47600" y1="11333" x2="55200" y2="14000"/>
                        <a14:foregroundMark x1="56800" y1="11333" x2="44800" y2="9333"/>
                      </a14:backgroundRemoval>
                    </a14:imgEffect>
                  </a14:imgLayer>
                </a14:imgProps>
              </a:ext>
              <a:ext uri="{28A0092B-C50C-407E-A947-70E740481C1C}">
                <a14:useLocalDpi xmlns:a14="http://schemas.microsoft.com/office/drawing/2010/main"/>
              </a:ext>
            </a:extLst>
          </a:blip>
          <a:stretch>
            <a:fillRect/>
          </a:stretch>
        </p:blipFill>
        <p:spPr>
          <a:xfrm>
            <a:off x="4028132" y="4781694"/>
            <a:ext cx="1563407" cy="938044"/>
          </a:xfrm>
          <a:prstGeom prst="rect">
            <a:avLst/>
          </a:prstGeom>
        </p:spPr>
      </p:pic>
      <p:sp>
        <p:nvSpPr>
          <p:cNvPr id="23" name="TextBox 22">
            <a:extLst>
              <a:ext uri="{FF2B5EF4-FFF2-40B4-BE49-F238E27FC236}">
                <a16:creationId xmlns:a16="http://schemas.microsoft.com/office/drawing/2014/main" id="{6EF72D88-BF4F-C774-BE46-18847097DE31}"/>
              </a:ext>
            </a:extLst>
          </p:cNvPr>
          <p:cNvSpPr txBox="1"/>
          <p:nvPr/>
        </p:nvSpPr>
        <p:spPr>
          <a:xfrm>
            <a:off x="4231324" y="5681916"/>
            <a:ext cx="1245613" cy="325835"/>
          </a:xfrm>
          <a:prstGeom prst="rect">
            <a:avLst/>
          </a:prstGeom>
          <a:ln w="19050">
            <a:noFill/>
          </a:ln>
        </p:spPr>
        <p:txBody>
          <a:bodyPr vert="horz" wrap="square" lIns="0" tIns="0" rIns="0" bIns="0" rtlCol="0">
            <a:noAutofit/>
          </a:bodyPr>
          <a:lstStyle/>
          <a:p>
            <a:pPr algn="ctr"/>
            <a:r>
              <a:rPr lang="en-US" sz="900">
                <a:solidFill>
                  <a:schemeClr val="accent1"/>
                </a:solidFill>
                <a:latin typeface="Avenir Next LT Pro" panose="020B0504020202020204" pitchFamily="34" charset="0"/>
              </a:rPr>
              <a:t>Fox Series </a:t>
            </a:r>
          </a:p>
          <a:p>
            <a:pPr algn="ctr"/>
            <a:r>
              <a:rPr lang="en-US" sz="900">
                <a:solidFill>
                  <a:schemeClr val="accent1"/>
                </a:solidFill>
                <a:latin typeface="Avenir Next LT Pro" panose="020B0504020202020204" pitchFamily="34" charset="0"/>
              </a:rPr>
              <a:t>Telematic Gateways</a:t>
            </a:r>
          </a:p>
        </p:txBody>
      </p:sp>
      <p:sp>
        <p:nvSpPr>
          <p:cNvPr id="29" name="TextBox 28">
            <a:extLst>
              <a:ext uri="{FF2B5EF4-FFF2-40B4-BE49-F238E27FC236}">
                <a16:creationId xmlns:a16="http://schemas.microsoft.com/office/drawing/2014/main" id="{FD12DEAD-F3B9-ECC4-F6E8-30CE82FECD3B}"/>
              </a:ext>
            </a:extLst>
          </p:cNvPr>
          <p:cNvSpPr txBox="1"/>
          <p:nvPr/>
        </p:nvSpPr>
        <p:spPr>
          <a:xfrm>
            <a:off x="5598160" y="5681916"/>
            <a:ext cx="1245613" cy="325835"/>
          </a:xfrm>
          <a:prstGeom prst="rect">
            <a:avLst/>
          </a:prstGeom>
          <a:ln w="19050">
            <a:noFill/>
          </a:ln>
        </p:spPr>
        <p:txBody>
          <a:bodyPr vert="horz" wrap="square" lIns="0" tIns="0" rIns="0" bIns="0" rtlCol="0">
            <a:noAutofit/>
          </a:bodyPr>
          <a:lstStyle/>
          <a:p>
            <a:pPr algn="ctr"/>
            <a:r>
              <a:rPr lang="en-US" sz="900">
                <a:solidFill>
                  <a:schemeClr val="accent1"/>
                </a:solidFill>
                <a:latin typeface="Avenir Next LT Pro" panose="020B0504020202020204" pitchFamily="34" charset="0"/>
              </a:rPr>
              <a:t>Open-Q SOMs Series</a:t>
            </a:r>
          </a:p>
        </p:txBody>
      </p:sp>
      <p:sp>
        <p:nvSpPr>
          <p:cNvPr id="30" name="TextBox 29">
            <a:extLst>
              <a:ext uri="{FF2B5EF4-FFF2-40B4-BE49-F238E27FC236}">
                <a16:creationId xmlns:a16="http://schemas.microsoft.com/office/drawing/2014/main" id="{0DC2268A-7416-5F70-7235-8E97A35F1BDB}"/>
              </a:ext>
            </a:extLst>
          </p:cNvPr>
          <p:cNvSpPr txBox="1"/>
          <p:nvPr/>
        </p:nvSpPr>
        <p:spPr>
          <a:xfrm>
            <a:off x="6895875" y="5681916"/>
            <a:ext cx="1245613" cy="325835"/>
          </a:xfrm>
          <a:prstGeom prst="rect">
            <a:avLst/>
          </a:prstGeom>
          <a:ln w="19050">
            <a:noFill/>
          </a:ln>
        </p:spPr>
        <p:txBody>
          <a:bodyPr vert="horz" wrap="square" lIns="0" tIns="0" rIns="0" bIns="0" rtlCol="0">
            <a:noAutofit/>
          </a:bodyPr>
          <a:lstStyle/>
          <a:p>
            <a:pPr algn="ctr"/>
            <a:r>
              <a:rPr lang="en-US" sz="900">
                <a:solidFill>
                  <a:schemeClr val="accent1"/>
                </a:solidFill>
                <a:latin typeface="Avenir Next LT Pro" panose="020B0504020202020204" pitchFamily="34" charset="0"/>
              </a:rPr>
              <a:t>PoE++ switches</a:t>
            </a:r>
          </a:p>
        </p:txBody>
      </p:sp>
      <p:sp>
        <p:nvSpPr>
          <p:cNvPr id="34" name="TextBox 33">
            <a:extLst>
              <a:ext uri="{FF2B5EF4-FFF2-40B4-BE49-F238E27FC236}">
                <a16:creationId xmlns:a16="http://schemas.microsoft.com/office/drawing/2014/main" id="{FB83F74B-DD5A-7CB4-50F5-283A9F46D68E}"/>
              </a:ext>
            </a:extLst>
          </p:cNvPr>
          <p:cNvSpPr txBox="1"/>
          <p:nvPr/>
        </p:nvSpPr>
        <p:spPr>
          <a:xfrm>
            <a:off x="10543866" y="5681916"/>
            <a:ext cx="1245613" cy="325835"/>
          </a:xfrm>
          <a:prstGeom prst="rect">
            <a:avLst/>
          </a:prstGeom>
          <a:ln w="19050">
            <a:noFill/>
          </a:ln>
        </p:spPr>
        <p:txBody>
          <a:bodyPr vert="horz" wrap="square" lIns="0" tIns="0" rIns="0" bIns="0" rtlCol="0">
            <a:noAutofit/>
          </a:bodyPr>
          <a:lstStyle/>
          <a:p>
            <a:pPr algn="ctr"/>
            <a:r>
              <a:rPr lang="en-US" sz="900">
                <a:solidFill>
                  <a:schemeClr val="accent1"/>
                </a:solidFill>
                <a:latin typeface="Avenir Next LT Pro" panose="020B0504020202020204" pitchFamily="34" charset="0"/>
              </a:rPr>
              <a:t>NTC-500 Series Gateway</a:t>
            </a:r>
          </a:p>
        </p:txBody>
      </p:sp>
      <p:sp>
        <p:nvSpPr>
          <p:cNvPr id="35" name="TextBox 34">
            <a:extLst>
              <a:ext uri="{FF2B5EF4-FFF2-40B4-BE49-F238E27FC236}">
                <a16:creationId xmlns:a16="http://schemas.microsoft.com/office/drawing/2014/main" id="{FBEA92DD-DE72-751F-4D46-815048CCD3E5}"/>
              </a:ext>
            </a:extLst>
          </p:cNvPr>
          <p:cNvSpPr txBox="1"/>
          <p:nvPr/>
        </p:nvSpPr>
        <p:spPr>
          <a:xfrm>
            <a:off x="9444957" y="5681916"/>
            <a:ext cx="1245613" cy="325835"/>
          </a:xfrm>
          <a:prstGeom prst="rect">
            <a:avLst/>
          </a:prstGeom>
          <a:ln w="19050">
            <a:noFill/>
          </a:ln>
        </p:spPr>
        <p:txBody>
          <a:bodyPr vert="horz" wrap="square" lIns="0" tIns="0" rIns="0" bIns="0" rtlCol="0">
            <a:noAutofit/>
          </a:bodyPr>
          <a:lstStyle/>
          <a:p>
            <a:pPr algn="ctr"/>
            <a:r>
              <a:rPr lang="en-US" sz="900">
                <a:solidFill>
                  <a:schemeClr val="accent1"/>
                </a:solidFill>
                <a:latin typeface="Avenir Next LT Pro" panose="020B0504020202020204" pitchFamily="34" charset="0"/>
              </a:rPr>
              <a:t>IoT Company </a:t>
            </a:r>
          </a:p>
          <a:p>
            <a:pPr algn="ctr"/>
            <a:r>
              <a:rPr lang="en-US" sz="900">
                <a:solidFill>
                  <a:schemeClr val="accent1"/>
                </a:solidFill>
                <a:latin typeface="Avenir Next LT Pro" panose="020B0504020202020204" pitchFamily="34" charset="0"/>
              </a:rPr>
              <a:t>CEO of the Year</a:t>
            </a:r>
          </a:p>
        </p:txBody>
      </p:sp>
      <p:pic>
        <p:nvPicPr>
          <p:cNvPr id="2050" name="Picture 2">
            <a:extLst>
              <a:ext uri="{FF2B5EF4-FFF2-40B4-BE49-F238E27FC236}">
                <a16:creationId xmlns:a16="http://schemas.microsoft.com/office/drawing/2014/main" id="{A353D49C-BD71-6255-E3A0-7EC3839EE140}"/>
              </a:ext>
            </a:extLst>
          </p:cNvPr>
          <p:cNvPicPr>
            <a:picLocks noChangeAspect="1" noChangeArrowheads="1"/>
          </p:cNvPicPr>
          <p:nvPr/>
        </p:nvPicPr>
        <p:blipFill rotWithShape="1">
          <a:blip r:embed="rId23" cstate="email">
            <a:extLst>
              <a:ext uri="{BEBA8EAE-BF5A-486C-A8C5-ECC9F3942E4B}">
                <a14:imgProps xmlns:a14="http://schemas.microsoft.com/office/drawing/2010/main">
                  <a14:imgLayer r:embed="rId24">
                    <a14:imgEffect>
                      <a14:backgroundRemoval t="7302" b="90952" l="9904" r="89989">
                        <a14:foregroundMark x1="47497" y1="6032" x2="38765" y2="8413"/>
                        <a14:foregroundMark x1="38765" y1="8413" x2="57082" y2="11587"/>
                        <a14:foregroundMark x1="57082" y1="11587" x2="47497" y2="9206"/>
                        <a14:foregroundMark x1="47497" y1="9206" x2="59212" y2="5873"/>
                        <a14:foregroundMark x1="59212" y1="5873" x2="46219" y2="11905"/>
                        <a14:foregroundMark x1="46219" y1="11905" x2="38232" y2="10000"/>
                        <a14:foregroundMark x1="38232" y1="10000" x2="50160" y2="7302"/>
                        <a14:foregroundMark x1="50160" y1="7302" x2="58253" y2="7460"/>
                        <a14:foregroundMark x1="58253" y1="7460" x2="59851" y2="8095"/>
                        <a14:foregroundMark x1="57188" y1="91429" x2="48030" y2="91746"/>
                        <a14:foregroundMark x1="48030" y1="91746" x2="60277" y2="89365"/>
                        <a14:foregroundMark x1="60277" y1="89365" x2="60383" y2="91111"/>
                        <a14:foregroundMark x1="76038" y1="74444" x2="16507" y2="69683"/>
                        <a14:foregroundMark x1="22790" y1="69365" x2="56124" y2="75556"/>
                        <a14:foregroundMark x1="59318" y1="71270" x2="45793" y2="70000"/>
                        <a14:foregroundMark x1="46539" y1="70000" x2="56976" y2="70000"/>
                      </a14:backgroundRemoval>
                    </a14:imgEffect>
                  </a14:imgLayer>
                </a14:imgProps>
              </a:ext>
              <a:ext uri="{28A0092B-C50C-407E-A947-70E740481C1C}">
                <a14:useLocalDpi xmlns:a14="http://schemas.microsoft.com/office/drawing/2010/main"/>
              </a:ext>
            </a:extLst>
          </a:blip>
          <a:srcRect/>
          <a:stretch>
            <a:fillRect/>
          </a:stretch>
        </p:blipFill>
        <p:spPr bwMode="auto">
          <a:xfrm>
            <a:off x="5598160" y="4862457"/>
            <a:ext cx="1215853" cy="81539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F63214F7-2B1A-D11E-2A21-7D9792105255}"/>
              </a:ext>
            </a:extLst>
          </p:cNvPr>
          <p:cNvPicPr>
            <a:picLocks noChangeAspect="1" noChangeArrowheads="1"/>
          </p:cNvPicPr>
          <p:nvPr/>
        </p:nvPicPr>
        <p:blipFill rotWithShape="1">
          <a:blip r:embed="rId25" cstate="email">
            <a:extLst>
              <a:ext uri="{BEBA8EAE-BF5A-486C-A8C5-ECC9F3942E4B}">
                <a14:imgProps xmlns:a14="http://schemas.microsoft.com/office/drawing/2010/main">
                  <a14:imgLayer r:embed="rId26">
                    <a14:imgEffect>
                      <a14:backgroundRemoval t="3810" b="94921" l="10858" r="100000">
                        <a14:foregroundMark x1="23324" y1="56984" x2="30831" y2="30159"/>
                        <a14:foregroundMark x1="30831" y1="30159" x2="41153" y2="22857"/>
                        <a14:foregroundMark x1="41153" y1="22857" x2="55898" y2="21746"/>
                        <a14:foregroundMark x1="55898" y1="21746" x2="66488" y2="26190"/>
                        <a14:foregroundMark x1="66488" y1="26190" x2="77346" y2="46508"/>
                        <a14:foregroundMark x1="77346" y1="46508" x2="78284" y2="57460"/>
                        <a14:foregroundMark x1="78954" y1="56984" x2="74263" y2="34444"/>
                        <a14:foregroundMark x1="74263" y1="34444" x2="60456" y2="24603"/>
                        <a14:foregroundMark x1="60456" y1="24603" x2="44906" y2="22222"/>
                        <a14:foregroundMark x1="44906" y1="22222" x2="52547" y2="16825"/>
                        <a14:foregroundMark x1="52547" y1="16825" x2="65416" y2="22063"/>
                        <a14:foregroundMark x1="65416" y1="22063" x2="75737" y2="38413"/>
                        <a14:foregroundMark x1="44102" y1="9048" x2="56971" y2="8095"/>
                        <a14:foregroundMark x1="56971" y1="8095" x2="59786" y2="9048"/>
                        <a14:foregroundMark x1="38070" y1="7143" x2="38070" y2="7143"/>
                        <a14:foregroundMark x1="51340" y1="6032" x2="51340" y2="6032"/>
                        <a14:foregroundMark x1="57507" y1="5079" x2="57507" y2="5079"/>
                        <a14:foregroundMark x1="51072" y1="3968" x2="51072" y2="3968"/>
                        <a14:foregroundMark x1="53619" y1="45238" x2="53753" y2="41905"/>
                        <a14:foregroundMark x1="52815" y1="64921" x2="69169" y2="67778"/>
                        <a14:foregroundMark x1="69169" y1="67778" x2="67828" y2="67937"/>
                        <a14:foregroundMark x1="60456" y1="66825" x2="37802" y2="66508"/>
                        <a14:foregroundMark x1="39544" y1="87937" x2="60992" y2="90794"/>
                        <a14:foregroundMark x1="60992" y1="90794" x2="64879" y2="88730"/>
                        <a14:foregroundMark x1="38740" y1="91746" x2="38740" y2="91746"/>
                        <a14:foregroundMark x1="44370" y1="91270" x2="44906" y2="91746"/>
                        <a14:foregroundMark x1="53083" y1="92222" x2="53083" y2="92222"/>
                        <a14:foregroundMark x1="58713" y1="92222" x2="58713" y2="92222"/>
                        <a14:foregroundMark x1="63941" y1="92063" x2="63941" y2="92063"/>
                        <a14:foregroundMark x1="44638" y1="93175" x2="44638" y2="93175"/>
                        <a14:foregroundMark x1="57909" y1="93968" x2="57909" y2="93968"/>
                        <a14:foregroundMark x1="51743" y1="94921" x2="51743" y2="94921"/>
                        <a14:foregroundMark x1="55228" y1="53016" x2="47989" y2="33968"/>
                        <a14:foregroundMark x1="47989" y1="33968" x2="57105" y2="36190"/>
                        <a14:foregroundMark x1="57105" y1="36190" x2="57105" y2="36349"/>
                        <a14:foregroundMark x1="55630" y1="33333" x2="49866" y2="31270"/>
                        <a14:foregroundMark x1="15147" y1="74127" x2="10992" y2="74127"/>
                      </a14:backgroundRemoval>
                    </a14:imgEffect>
                  </a14:imgLayer>
                </a14:imgProps>
              </a:ext>
              <a:ext uri="{28A0092B-C50C-407E-A947-70E740481C1C}">
                <a14:useLocalDpi xmlns:a14="http://schemas.microsoft.com/office/drawing/2010/main"/>
              </a:ext>
            </a:extLst>
          </a:blip>
          <a:srcRect/>
          <a:stretch>
            <a:fillRect/>
          </a:stretch>
        </p:blipFill>
        <p:spPr bwMode="auto">
          <a:xfrm>
            <a:off x="6981421" y="4791259"/>
            <a:ext cx="1090930" cy="9218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F5F9DE3D-A32B-AD6D-7DA8-7A912423E3AD}"/>
              </a:ext>
            </a:extLst>
          </p:cNvPr>
          <p:cNvPicPr>
            <a:picLocks noChangeAspect="1" noChangeArrowheads="1"/>
          </p:cNvPicPr>
          <p:nvPr/>
        </p:nvPicPr>
        <p:blipFill rotWithShape="1">
          <a:blip r:embed="rId27" cstate="email">
            <a:extLst>
              <a:ext uri="{BEBA8EAE-BF5A-486C-A8C5-ECC9F3942E4B}">
                <a14:imgProps xmlns:a14="http://schemas.microsoft.com/office/drawing/2010/main">
                  <a14:imgLayer r:embed="rId28">
                    <a14:imgEffect>
                      <a14:backgroundRemoval t="9857" b="92687" l="12428" r="100000">
                        <a14:foregroundMark x1="41109" y1="23847" x2="30975" y2="21463"/>
                        <a14:foregroundMark x1="30975" y1="21463" x2="27725" y2="65501"/>
                        <a14:foregroundMark x1="27725" y1="65501" x2="13384" y2="87122"/>
                        <a14:foregroundMark x1="14149" y1="86486" x2="48375" y2="20191"/>
                        <a14:foregroundMark x1="48375" y1="20191" x2="40153" y2="13196"/>
                        <a14:foregroundMark x1="40153" y1="13196" x2="55067" y2="13037"/>
                        <a14:foregroundMark x1="55067" y1="13037" x2="58509" y2="30366"/>
                        <a14:foregroundMark x1="58509" y1="30366" x2="46654" y2="26232"/>
                        <a14:foregroundMark x1="46654" y1="26232" x2="55832" y2="17170"/>
                        <a14:foregroundMark x1="55832" y1="17170" x2="56214" y2="19555"/>
                        <a14:foregroundMark x1="43977" y1="37997" x2="30593" y2="48808"/>
                        <a14:foregroundMark x1="30593" y1="48808" x2="17782" y2="51828"/>
                        <a14:foregroundMark x1="17782" y1="51828" x2="58700" y2="38156"/>
                        <a14:foregroundMark x1="58700" y1="38156" x2="59273" y2="37520"/>
                        <a14:foregroundMark x1="42447" y1="46105" x2="34226" y2="55644"/>
                        <a14:foregroundMark x1="34226" y1="55644" x2="78967" y2="65183"/>
                        <a14:foregroundMark x1="78967" y1="65183" x2="80497" y2="66614"/>
                        <a14:foregroundMark x1="80688" y1="63275" x2="82409" y2="55167"/>
                        <a14:foregroundMark x1="82409" y1="55167" x2="82792" y2="56439"/>
                        <a14:foregroundMark x1="73614" y1="58029" x2="41874" y2="68680"/>
                        <a14:foregroundMark x1="41874" y1="68680" x2="41683" y2="68680"/>
                        <a14:foregroundMark x1="38623" y1="66773" x2="27533" y2="57870"/>
                        <a14:foregroundMark x1="32122" y1="68362" x2="19694" y2="83307"/>
                        <a14:foregroundMark x1="19885" y1="83625" x2="35755" y2="82989"/>
                        <a14:foregroundMark x1="35755" y1="82989" x2="30784" y2="82194"/>
                        <a14:foregroundMark x1="30019" y1="81717" x2="72275" y2="79968"/>
                        <a14:foregroundMark x1="75908" y1="79968" x2="42065" y2="80445"/>
                        <a14:foregroundMark x1="49713" y1="81558" x2="75335" y2="83625"/>
                        <a14:foregroundMark x1="84130" y1="80604" x2="72849" y2="79491"/>
                        <a14:foregroundMark x1="72849" y1="79491" x2="72849" y2="79491"/>
                        <a14:foregroundMark x1="72275" y1="82512" x2="59273" y2="85374"/>
                        <a14:foregroundMark x1="29254" y1="27345" x2="17591" y2="22734"/>
                        <a14:foregroundMark x1="35946" y1="92528" x2="60803" y2="92846"/>
                      </a14:backgroundRemoval>
                    </a14:imgEffect>
                  </a14:imgLayer>
                </a14:imgProps>
              </a:ext>
              <a:ext uri="{28A0092B-C50C-407E-A947-70E740481C1C}">
                <a14:useLocalDpi xmlns:a14="http://schemas.microsoft.com/office/drawing/2010/main"/>
              </a:ext>
            </a:extLst>
          </a:blip>
          <a:srcRect b="-133"/>
          <a:stretch>
            <a:fillRect/>
          </a:stretch>
        </p:blipFill>
        <p:spPr bwMode="auto">
          <a:xfrm>
            <a:off x="10813783" y="4781694"/>
            <a:ext cx="712101" cy="909129"/>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a:extLst>
              <a:ext uri="{FF2B5EF4-FFF2-40B4-BE49-F238E27FC236}">
                <a16:creationId xmlns:a16="http://schemas.microsoft.com/office/drawing/2014/main" id="{142E575B-A922-E328-9BF5-062C404BD9B0}"/>
              </a:ext>
            </a:extLst>
          </p:cNvPr>
          <p:cNvPicPr>
            <a:picLocks noChangeAspect="1"/>
          </p:cNvPicPr>
          <p:nvPr/>
        </p:nvPicPr>
        <p:blipFill rotWithShape="1">
          <a:blip r:embed="rId29"/>
          <a:srcRect l="36400" t="3142" r="36171"/>
          <a:stretch/>
        </p:blipFill>
        <p:spPr>
          <a:xfrm>
            <a:off x="8572503" y="4784272"/>
            <a:ext cx="555171" cy="838062"/>
          </a:xfrm>
          <a:prstGeom prst="rect">
            <a:avLst/>
          </a:prstGeom>
        </p:spPr>
      </p:pic>
      <p:sp>
        <p:nvSpPr>
          <p:cNvPr id="38" name="TextBox 37">
            <a:extLst>
              <a:ext uri="{FF2B5EF4-FFF2-40B4-BE49-F238E27FC236}">
                <a16:creationId xmlns:a16="http://schemas.microsoft.com/office/drawing/2014/main" id="{DAEE8E98-642B-CC4A-224E-26D3ADF94973}"/>
              </a:ext>
            </a:extLst>
          </p:cNvPr>
          <p:cNvSpPr txBox="1"/>
          <p:nvPr/>
        </p:nvSpPr>
        <p:spPr>
          <a:xfrm>
            <a:off x="8209430" y="5687358"/>
            <a:ext cx="1245613" cy="325835"/>
          </a:xfrm>
          <a:prstGeom prst="rect">
            <a:avLst/>
          </a:prstGeom>
          <a:ln w="19050">
            <a:noFill/>
          </a:ln>
        </p:spPr>
        <p:txBody>
          <a:bodyPr vert="horz" wrap="square" lIns="0" tIns="0" rIns="0" bIns="0" rtlCol="0">
            <a:noAutofit/>
          </a:bodyPr>
          <a:lstStyle/>
          <a:p>
            <a:pPr algn="ctr"/>
            <a:r>
              <a:rPr lang="en-US" sz="900">
                <a:solidFill>
                  <a:schemeClr val="accent1"/>
                </a:solidFill>
                <a:latin typeface="Avenir Next LT Pro" panose="020B0504020202020204" pitchFamily="34" charset="0"/>
              </a:rPr>
              <a:t>Top 50 Edge Computing Innovators</a:t>
            </a:r>
          </a:p>
        </p:txBody>
      </p:sp>
      <p:pic>
        <p:nvPicPr>
          <p:cNvPr id="39" name="Picture 38">
            <a:extLst>
              <a:ext uri="{FF2B5EF4-FFF2-40B4-BE49-F238E27FC236}">
                <a16:creationId xmlns:a16="http://schemas.microsoft.com/office/drawing/2014/main" id="{84B2EF58-9107-0E5F-7877-B075A07BF9CA}"/>
              </a:ext>
            </a:extLst>
          </p:cNvPr>
          <p:cNvPicPr>
            <a:picLocks noChangeAspect="1"/>
          </p:cNvPicPr>
          <p:nvPr/>
        </p:nvPicPr>
        <p:blipFill>
          <a:blip r:embed="rId30"/>
          <a:stretch>
            <a:fillRect/>
          </a:stretch>
        </p:blipFill>
        <p:spPr>
          <a:xfrm>
            <a:off x="9635218" y="4906735"/>
            <a:ext cx="776495" cy="714375"/>
          </a:xfrm>
          <a:prstGeom prst="rect">
            <a:avLst/>
          </a:prstGeom>
        </p:spPr>
      </p:pic>
      <p:sp>
        <p:nvSpPr>
          <p:cNvPr id="4" name="Rectangle: Rounded Corners 3">
            <a:extLst>
              <a:ext uri="{FF2B5EF4-FFF2-40B4-BE49-F238E27FC236}">
                <a16:creationId xmlns:a16="http://schemas.microsoft.com/office/drawing/2014/main" id="{D3B5D205-3CCE-3B20-C2E3-07684BF78845}"/>
              </a:ext>
            </a:extLst>
          </p:cNvPr>
          <p:cNvSpPr/>
          <p:nvPr/>
        </p:nvSpPr>
        <p:spPr>
          <a:xfrm>
            <a:off x="10366127" y="1623811"/>
            <a:ext cx="1428549" cy="2776964"/>
          </a:xfrm>
          <a:prstGeom prst="roundRect">
            <a:avLst>
              <a:gd name="adj" fmla="val 0"/>
            </a:avLst>
          </a:prstGeom>
          <a:solidFill>
            <a:schemeClr val="bg1">
              <a:lumMod val="95000"/>
            </a:schemeClr>
          </a:solidFill>
          <a:ln w="25400">
            <a:solidFill>
              <a:schemeClr val="accent2"/>
            </a:solidFill>
          </a:ln>
          <a:effectLst/>
        </p:spPr>
        <p:style>
          <a:lnRef idx="2">
            <a:schemeClr val="accent1">
              <a:shade val="15000"/>
            </a:schemeClr>
          </a:lnRef>
          <a:fillRef idx="1">
            <a:schemeClr val="accent1"/>
          </a:fillRef>
          <a:effectRef idx="0">
            <a:schemeClr val="accent1"/>
          </a:effectRef>
          <a:fontRef idx="minor">
            <a:schemeClr val="lt1"/>
          </a:fontRef>
        </p:style>
        <p:txBody>
          <a:bodyPr lIns="0" tIns="777240" rIns="0" rtlCol="0" anchor="t"/>
          <a:lstStyle/>
          <a:p>
            <a:pPr algn="ctr">
              <a:spcAft>
                <a:spcPts val="500"/>
              </a:spcAft>
            </a:pPr>
            <a:r>
              <a:rPr lang="en-US" sz="1200" b="1" dirty="0">
                <a:solidFill>
                  <a:schemeClr val="accent1"/>
                </a:solidFill>
                <a:latin typeface="Avenir Next LT Pro" panose="020B0504020202020204" pitchFamily="34" charset="0"/>
              </a:rPr>
              <a:t>Sano Marsiano</a:t>
            </a:r>
          </a:p>
          <a:p>
            <a:pPr algn="ctr">
              <a:spcAft>
                <a:spcPts val="500"/>
              </a:spcAft>
            </a:pPr>
            <a:r>
              <a:rPr lang="en-US" sz="1000" b="1" dirty="0">
                <a:solidFill>
                  <a:schemeClr val="accent1"/>
                </a:solidFill>
                <a:latin typeface="Avenir Next LT Pro" panose="020B0504020202020204" pitchFamily="34" charset="0"/>
              </a:rPr>
              <a:t> </a:t>
            </a:r>
            <a:r>
              <a:rPr lang="en-US" sz="1000" dirty="0">
                <a:solidFill>
                  <a:schemeClr val="accent1"/>
                </a:solidFill>
                <a:latin typeface="Avenir Next LT Pro" panose="020B0504020202020204" pitchFamily="34" charset="0"/>
              </a:rPr>
              <a:t>VP Operations</a:t>
            </a:r>
            <a:endParaRPr lang="en-US" sz="1000" i="1" dirty="0">
              <a:solidFill>
                <a:schemeClr val="accent1"/>
              </a:solidFill>
              <a:latin typeface="Avenir Next LT Pro" panose="020B0504020202020204" pitchFamily="34" charset="0"/>
            </a:endParaRPr>
          </a:p>
        </p:txBody>
      </p:sp>
      <p:pic>
        <p:nvPicPr>
          <p:cNvPr id="28" name="Picture 27" descr="A person in a suit&#10;&#10;AI-generated content may be incorrect.">
            <a:extLst>
              <a:ext uri="{FF2B5EF4-FFF2-40B4-BE49-F238E27FC236}">
                <a16:creationId xmlns:a16="http://schemas.microsoft.com/office/drawing/2014/main" id="{4605A603-1501-8BEB-50D5-3CA4FC834804}"/>
              </a:ext>
            </a:extLst>
          </p:cNvPr>
          <p:cNvPicPr>
            <a:picLocks noChangeAspect="1"/>
          </p:cNvPicPr>
          <p:nvPr>
            <p:custDataLst>
              <p:tags r:id="rId7"/>
            </p:custDataLst>
          </p:nvPr>
        </p:nvPicPr>
        <p:blipFill rotWithShape="1">
          <a:blip r:embed="rId31"/>
          <a:srcRect/>
          <a:stretch/>
        </p:blipFill>
        <p:spPr>
          <a:xfrm>
            <a:off x="10430137" y="922834"/>
            <a:ext cx="1240654" cy="1240654"/>
          </a:xfrm>
          <a:prstGeom prst="flowChartConnector">
            <a:avLst/>
          </a:prstGeom>
          <a:solidFill>
            <a:schemeClr val="accent1">
              <a:lumMod val="75000"/>
            </a:schemeClr>
          </a:solidFill>
          <a:ln w="25400">
            <a:solidFill>
              <a:schemeClr val="accent2"/>
            </a:solidFill>
          </a:ln>
          <a:effectLst>
            <a:outerShdw blurRad="50800" dist="38100" dir="2700000" algn="tl" rotWithShape="0">
              <a:prstClr val="black">
                <a:alpha val="40000"/>
              </a:prstClr>
            </a:outerShdw>
          </a:effectLst>
        </p:spPr>
      </p:pic>
      <p:sp>
        <p:nvSpPr>
          <p:cNvPr id="40" name="Rectangle 39">
            <a:extLst>
              <a:ext uri="{FF2B5EF4-FFF2-40B4-BE49-F238E27FC236}">
                <a16:creationId xmlns:a16="http://schemas.microsoft.com/office/drawing/2014/main" id="{994D5A7D-6837-D415-6082-46D519238AB0}"/>
              </a:ext>
            </a:extLst>
          </p:cNvPr>
          <p:cNvSpPr/>
          <p:nvPr/>
        </p:nvSpPr>
        <p:spPr>
          <a:xfrm>
            <a:off x="10201108" y="3063707"/>
            <a:ext cx="1784812" cy="34600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500"/>
              </a:spcAft>
            </a:pPr>
            <a:r>
              <a:rPr lang="en-US" sz="1000" i="1" dirty="0">
                <a:solidFill>
                  <a:schemeClr val="accent1"/>
                </a:solidFill>
                <a:latin typeface="Avenir Next LT Pro" panose="020B0504020202020204" pitchFamily="34" charset="0"/>
              </a:rPr>
              <a:t>20+ years of experience</a:t>
            </a:r>
          </a:p>
        </p:txBody>
      </p:sp>
      <p:pic>
        <p:nvPicPr>
          <p:cNvPr id="46" name="Picture 45" descr="A blue and grey logo&#10;&#10;AI-generated content may be incorrect.">
            <a:extLst>
              <a:ext uri="{FF2B5EF4-FFF2-40B4-BE49-F238E27FC236}">
                <a16:creationId xmlns:a16="http://schemas.microsoft.com/office/drawing/2014/main" id="{0EA033DD-F783-60E9-B32E-123483A94840}"/>
              </a:ext>
            </a:extLst>
          </p:cNvPr>
          <p:cNvPicPr>
            <a:picLocks noChangeAspect="1"/>
          </p:cNvPicPr>
          <p:nvPr/>
        </p:nvPicPr>
        <p:blipFill>
          <a:blip r:embed="rId32"/>
          <a:stretch>
            <a:fillRect/>
          </a:stretch>
        </p:blipFill>
        <p:spPr>
          <a:xfrm>
            <a:off x="10621606" y="3475513"/>
            <a:ext cx="951344" cy="962229"/>
          </a:xfrm>
          <a:prstGeom prst="rect">
            <a:avLst/>
          </a:prstGeom>
        </p:spPr>
      </p:pic>
      <p:pic>
        <p:nvPicPr>
          <p:cNvPr id="41" name="Picture 40">
            <a:extLst>
              <a:ext uri="{FF2B5EF4-FFF2-40B4-BE49-F238E27FC236}">
                <a16:creationId xmlns:a16="http://schemas.microsoft.com/office/drawing/2014/main" id="{E1805014-F415-8ECA-3210-C57F768FE54C}"/>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452495" y="3882415"/>
            <a:ext cx="1370863" cy="267695"/>
          </a:xfrm>
          <a:prstGeom prst="rect">
            <a:avLst/>
          </a:prstGeom>
        </p:spPr>
      </p:pic>
    </p:spTree>
    <p:extLst>
      <p:ext uri="{BB962C8B-B14F-4D97-AF65-F5344CB8AC3E}">
        <p14:creationId xmlns:p14="http://schemas.microsoft.com/office/powerpoint/2010/main" val="269891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1C675-3749-46E4-14FA-E6ADA27ACC5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088F2A7-B655-3765-580D-064B85CE254E}"/>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8088313" y="0"/>
            <a:ext cx="4103687" cy="6858000"/>
          </a:xfrm>
          <a:prstGeom prst="rect">
            <a:avLst/>
          </a:prstGeom>
        </p:spPr>
      </p:pic>
      <p:sp>
        <p:nvSpPr>
          <p:cNvPr id="2" name="Title 1">
            <a:extLst>
              <a:ext uri="{FF2B5EF4-FFF2-40B4-BE49-F238E27FC236}">
                <a16:creationId xmlns:a16="http://schemas.microsoft.com/office/drawing/2014/main" id="{E173B8F3-4BDD-7627-263D-8061DD17C48B}"/>
              </a:ext>
            </a:extLst>
          </p:cNvPr>
          <p:cNvSpPr>
            <a:spLocks noGrp="1"/>
          </p:cNvSpPr>
          <p:nvPr>
            <p:ph type="title"/>
          </p:nvPr>
        </p:nvSpPr>
        <p:spPr/>
        <p:txBody>
          <a:bodyPr/>
          <a:lstStyle/>
          <a:p>
            <a:r>
              <a:rPr lang="en-US"/>
              <a:t>Strategically Positioned for Multi-Year, High-Growth at the Intelligent Edge</a:t>
            </a:r>
          </a:p>
        </p:txBody>
      </p:sp>
      <p:sp>
        <p:nvSpPr>
          <p:cNvPr id="8" name="object 13">
            <a:extLst>
              <a:ext uri="{FF2B5EF4-FFF2-40B4-BE49-F238E27FC236}">
                <a16:creationId xmlns:a16="http://schemas.microsoft.com/office/drawing/2014/main" id="{7311B049-61C1-B632-F1CF-70F439BE2D0D}"/>
              </a:ext>
            </a:extLst>
          </p:cNvPr>
          <p:cNvSpPr txBox="1"/>
          <p:nvPr/>
        </p:nvSpPr>
        <p:spPr>
          <a:xfrm>
            <a:off x="381000" y="1460594"/>
            <a:ext cx="7167403" cy="4655121"/>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lIns="0" rIns="91440" rtlCol="0" anchor="t" anchorCtr="0">
            <a:spAutoFit/>
          </a:bodyPr>
          <a:lstStyle>
            <a:defPPr>
              <a:defRPr lang="en-US"/>
            </a:defPPr>
            <a:lvl1pPr>
              <a:spcAft>
                <a:spcPts val="300"/>
              </a:spcAft>
              <a:defRPr sz="1400" b="1">
                <a:solidFill>
                  <a:schemeClr val="accent1"/>
                </a:solidFill>
                <a:latin typeface="Avenir Next LT Pro" panose="020B05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indent="-457200">
              <a:spcAft>
                <a:spcPts val="300"/>
              </a:spcAft>
              <a:buClr>
                <a:schemeClr val="accent3"/>
              </a:buClr>
              <a:buFont typeface="Wingdings 3" panose="05040102010807070707" pitchFamily="18" charset="2"/>
              <a:buChar char=""/>
            </a:pPr>
            <a:r>
              <a:rPr lang="it-IT" sz="1600" b="1">
                <a:solidFill>
                  <a:schemeClr val="accent1"/>
                </a:solidFill>
                <a:latin typeface="Avenir Next LT Pro" panose="020B0504020202020204" pitchFamily="34" charset="0"/>
              </a:rPr>
              <a:t>Mission-Critical Solutions Across Three Key Verticals:</a:t>
            </a:r>
          </a:p>
          <a:p>
            <a:pPr lvl="1">
              <a:spcAft>
                <a:spcPts val="1800"/>
              </a:spcAft>
              <a:buClr>
                <a:schemeClr val="accent3"/>
              </a:buClr>
            </a:pPr>
            <a:r>
              <a:rPr lang="en-US" sz="1600">
                <a:solidFill>
                  <a:srgbClr val="000000"/>
                </a:solidFill>
                <a:latin typeface="Avenir Next LT Pro" panose="020B0504020202020204" pitchFamily="34" charset="0"/>
                <a:ea typeface="Roboto" pitchFamily="2" charset="0"/>
                <a:cs typeface="Arial" panose="020B0604020202020204" pitchFamily="34" charset="0"/>
              </a:rPr>
              <a:t>Critical infrastructure monitoring, enterprise IT, and unmanned aerospace systems</a:t>
            </a:r>
          </a:p>
          <a:p>
            <a:pPr lvl="1" indent="-457200">
              <a:spcAft>
                <a:spcPts val="300"/>
              </a:spcAft>
              <a:buClr>
                <a:schemeClr val="accent3"/>
              </a:buClr>
              <a:buFont typeface="Wingdings 3" panose="05040102010807070707" pitchFamily="18" charset="2"/>
              <a:buChar char=""/>
            </a:pPr>
            <a:r>
              <a:rPr lang="en-US" sz="1600" b="1">
                <a:solidFill>
                  <a:schemeClr val="accent1"/>
                </a:solidFill>
                <a:latin typeface="Avenir Next LT Pro" panose="020B0504020202020204" pitchFamily="34" charset="0"/>
              </a:rPr>
              <a:t>Global Leadership Through Two Clear Growth Businesses</a:t>
            </a:r>
          </a:p>
          <a:p>
            <a:pPr lvl="1">
              <a:spcAft>
                <a:spcPts val="1800"/>
              </a:spcAft>
              <a:buClr>
                <a:schemeClr val="accent3"/>
              </a:buClr>
            </a:pPr>
            <a:r>
              <a:rPr lang="en-US" sz="1600">
                <a:solidFill>
                  <a:srgbClr val="000000"/>
                </a:solidFill>
                <a:latin typeface="Avenir Next LT Pro" panose="020B0504020202020204" pitchFamily="34" charset="0"/>
                <a:ea typeface="Roboto" pitchFamily="2" charset="0"/>
                <a:cs typeface="Arial" panose="020B0604020202020204" pitchFamily="34" charset="0"/>
              </a:rPr>
              <a:t>Edge IoT and Network Infrastructure</a:t>
            </a:r>
          </a:p>
          <a:p>
            <a:pPr lvl="1" indent="-457200">
              <a:spcAft>
                <a:spcPts val="300"/>
              </a:spcAft>
              <a:buClr>
                <a:schemeClr val="accent3"/>
              </a:buClr>
              <a:buFont typeface="Wingdings 3" panose="05040102010807070707" pitchFamily="18" charset="2"/>
              <a:buChar char=""/>
            </a:pPr>
            <a:r>
              <a:rPr lang="en-US" sz="1600" b="1">
                <a:solidFill>
                  <a:schemeClr val="accent1"/>
                </a:solidFill>
                <a:latin typeface="Avenir Next LT Pro" panose="020B0504020202020204" pitchFamily="34" charset="0"/>
              </a:rPr>
              <a:t>Global Product Development Design Wins Validate Strategy</a:t>
            </a:r>
          </a:p>
          <a:p>
            <a:pPr lvl="1">
              <a:spcAft>
                <a:spcPts val="1800"/>
              </a:spcAft>
              <a:buClr>
                <a:schemeClr val="accent3"/>
              </a:buClr>
            </a:pPr>
            <a:r>
              <a:rPr lang="en-US" sz="1600">
                <a:solidFill>
                  <a:srgbClr val="000000"/>
                </a:solidFill>
                <a:latin typeface="Avenir Next LT Pro" panose="020B0504020202020204" pitchFamily="34" charset="0"/>
                <a:ea typeface="Roboto" pitchFamily="2" charset="0"/>
                <a:cs typeface="Arial" panose="020B0604020202020204" pitchFamily="34" charset="0"/>
              </a:rPr>
              <a:t>Provides multi-year revenue visibility through drones, tier-1 carrier, out-of-band management</a:t>
            </a:r>
          </a:p>
          <a:p>
            <a:pPr lvl="1" indent="-457200">
              <a:spcAft>
                <a:spcPts val="300"/>
              </a:spcAft>
              <a:buClr>
                <a:schemeClr val="accent3"/>
              </a:buClr>
              <a:buFont typeface="Wingdings 3" panose="05040102010807070707" pitchFamily="18" charset="2"/>
              <a:buChar char=""/>
            </a:pPr>
            <a:r>
              <a:rPr lang="en-US" sz="1600" b="1">
                <a:solidFill>
                  <a:schemeClr val="accent1"/>
                </a:solidFill>
                <a:latin typeface="Avenir Next LT Pro" panose="020B0504020202020204" pitchFamily="34" charset="0"/>
              </a:rPr>
              <a:t>Differentiated Technology Platform and IP</a:t>
            </a:r>
          </a:p>
          <a:p>
            <a:pPr lvl="1">
              <a:spcAft>
                <a:spcPts val="1800"/>
              </a:spcAft>
              <a:buClr>
                <a:schemeClr val="accent3"/>
              </a:buClr>
            </a:pPr>
            <a:r>
              <a:rPr lang="en-US" sz="1600">
                <a:solidFill>
                  <a:srgbClr val="000000"/>
                </a:solidFill>
                <a:latin typeface="Avenir Next LT Pro" panose="020B0504020202020204" pitchFamily="34" charset="0"/>
                <a:ea typeface="Roboto" pitchFamily="2" charset="0"/>
                <a:cs typeface="Arial" panose="020B0604020202020204" pitchFamily="34" charset="0"/>
              </a:rPr>
              <a:t>NDAA/TAA -compliant solutions, camera/edge compute expertise, and Qualcomm ecosystem partnership</a:t>
            </a:r>
          </a:p>
          <a:p>
            <a:pPr lvl="1" indent="-457200">
              <a:spcAft>
                <a:spcPts val="300"/>
              </a:spcAft>
              <a:buClr>
                <a:schemeClr val="accent3"/>
              </a:buClr>
              <a:buFont typeface="Wingdings 3" panose="05040102010807070707" pitchFamily="18" charset="2"/>
              <a:buChar char=""/>
            </a:pPr>
            <a:r>
              <a:rPr lang="en-US" sz="1600" b="1">
                <a:solidFill>
                  <a:schemeClr val="accent1"/>
                </a:solidFill>
                <a:latin typeface="Avenir Next LT Pro" panose="020B0504020202020204" pitchFamily="34" charset="0"/>
              </a:rPr>
              <a:t>Well-Positioned for Secular Growth</a:t>
            </a:r>
          </a:p>
          <a:p>
            <a:pPr lvl="1">
              <a:spcAft>
                <a:spcPts val="1800"/>
              </a:spcAft>
              <a:buClr>
                <a:schemeClr val="accent3"/>
              </a:buClr>
            </a:pPr>
            <a:r>
              <a:rPr lang="en-US" sz="1600">
                <a:solidFill>
                  <a:srgbClr val="000000"/>
                </a:solidFill>
                <a:latin typeface="Avenir Next LT Pro" panose="020B0504020202020204" pitchFamily="34" charset="0"/>
                <a:ea typeface="Roboto" pitchFamily="2" charset="0"/>
                <a:cs typeface="Arial" panose="020B0604020202020204" pitchFamily="34" charset="0"/>
              </a:rPr>
              <a:t>In AI-driven infrastructure, aerospace modernization, and digital transformation</a:t>
            </a:r>
          </a:p>
        </p:txBody>
      </p:sp>
      <p:grpSp>
        <p:nvGrpSpPr>
          <p:cNvPr id="3" name="Group 2">
            <a:extLst>
              <a:ext uri="{FF2B5EF4-FFF2-40B4-BE49-F238E27FC236}">
                <a16:creationId xmlns:a16="http://schemas.microsoft.com/office/drawing/2014/main" id="{410BB1DF-2614-B4CC-30D6-A3D49DDCE55F}"/>
              </a:ext>
            </a:extLst>
          </p:cNvPr>
          <p:cNvGrpSpPr/>
          <p:nvPr/>
        </p:nvGrpSpPr>
        <p:grpSpPr>
          <a:xfrm>
            <a:off x="11447295" y="6439133"/>
            <a:ext cx="744705" cy="133568"/>
            <a:chOff x="11447295" y="6439133"/>
            <a:chExt cx="744705" cy="133568"/>
          </a:xfrm>
        </p:grpSpPr>
        <p:cxnSp>
          <p:nvCxnSpPr>
            <p:cNvPr id="6" name="Straight Connector 5">
              <a:extLst>
                <a:ext uri="{FF2B5EF4-FFF2-40B4-BE49-F238E27FC236}">
                  <a16:creationId xmlns:a16="http://schemas.microsoft.com/office/drawing/2014/main" id="{963A5B95-1727-F500-1297-B348288DA8E5}"/>
                </a:ext>
              </a:extLst>
            </p:cNvPr>
            <p:cNvCxnSpPr>
              <a:cxnSpLocks/>
            </p:cNvCxnSpPr>
            <p:nvPr userDrawn="1"/>
          </p:nvCxnSpPr>
          <p:spPr>
            <a:xfrm>
              <a:off x="11447295" y="6458260"/>
              <a:ext cx="0" cy="104775"/>
            </a:xfrm>
            <a:prstGeom prst="line">
              <a:avLst/>
            </a:prstGeom>
            <a:ln w="762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4055A5FE-6A57-71AD-180A-44FA9724F680}"/>
                </a:ext>
              </a:extLst>
            </p:cNvPr>
            <p:cNvGrpSpPr/>
            <p:nvPr userDrawn="1"/>
          </p:nvGrpSpPr>
          <p:grpSpPr>
            <a:xfrm>
              <a:off x="11814189" y="6439133"/>
              <a:ext cx="377811" cy="133568"/>
              <a:chOff x="11814189" y="6439133"/>
              <a:chExt cx="377811" cy="133568"/>
            </a:xfrm>
          </p:grpSpPr>
          <p:sp>
            <p:nvSpPr>
              <p:cNvPr id="9" name="Rectangle 8">
                <a:extLst>
                  <a:ext uri="{FF2B5EF4-FFF2-40B4-BE49-F238E27FC236}">
                    <a16:creationId xmlns:a16="http://schemas.microsoft.com/office/drawing/2014/main" id="{6FD6EC29-7C7B-21C1-5596-0B4055C7CD2B}"/>
                  </a:ext>
                </a:extLst>
              </p:cNvPr>
              <p:cNvSpPr/>
              <p:nvPr userDrawn="1"/>
            </p:nvSpPr>
            <p:spPr>
              <a:xfrm>
                <a:off x="11884038" y="6439133"/>
                <a:ext cx="307962" cy="13356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id="{B8862DDA-AB7C-371C-0168-A02DD6C63DE1}"/>
                  </a:ext>
                </a:extLst>
              </p:cNvPr>
              <p:cNvSpPr/>
              <p:nvPr userDrawn="1"/>
            </p:nvSpPr>
            <p:spPr>
              <a:xfrm>
                <a:off x="11814189" y="6439133"/>
                <a:ext cx="327025" cy="133568"/>
              </a:xfrm>
              <a:prstGeom prst="parallelogram">
                <a:avLst>
                  <a:gd name="adj" fmla="val 54714"/>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grpSp>
      </p:grpSp>
      <p:sp>
        <p:nvSpPr>
          <p:cNvPr id="13" name="Slide Number Placeholder 12">
            <a:extLst>
              <a:ext uri="{FF2B5EF4-FFF2-40B4-BE49-F238E27FC236}">
                <a16:creationId xmlns:a16="http://schemas.microsoft.com/office/drawing/2014/main" id="{6DB5AF79-2111-E268-AAD1-2D3A677A82D3}"/>
              </a:ext>
            </a:extLst>
          </p:cNvPr>
          <p:cNvSpPr>
            <a:spLocks noGrp="1"/>
          </p:cNvSpPr>
          <p:nvPr>
            <p:ph type="sldNum" sz="quarter" idx="12"/>
          </p:nvPr>
        </p:nvSpPr>
        <p:spPr/>
        <p:txBody>
          <a:bodyPr/>
          <a:lstStyle/>
          <a:p>
            <a:fld id="{3B829181-4CF5-4287-91ED-483B21DEC50C}" type="slidenum">
              <a:rPr lang="en-US" smtClean="0"/>
              <a:pPr/>
              <a:t>16</a:t>
            </a:fld>
            <a:endParaRPr lang="en-US"/>
          </a:p>
        </p:txBody>
      </p:sp>
      <p:sp>
        <p:nvSpPr>
          <p:cNvPr id="5" name="TextBox 4">
            <a:extLst>
              <a:ext uri="{FF2B5EF4-FFF2-40B4-BE49-F238E27FC236}">
                <a16:creationId xmlns:a16="http://schemas.microsoft.com/office/drawing/2014/main" id="{9CE7B8F3-AE27-90FF-9754-FB83BAC95E0C}"/>
              </a:ext>
            </a:extLst>
          </p:cNvPr>
          <p:cNvSpPr txBox="1"/>
          <p:nvPr/>
        </p:nvSpPr>
        <p:spPr>
          <a:xfrm>
            <a:off x="1775070" y="4197605"/>
            <a:ext cx="347615" cy="230832"/>
          </a:xfrm>
          <a:prstGeom prst="rect">
            <a:avLst/>
          </a:prstGeom>
          <a:noFill/>
        </p:spPr>
        <p:txBody>
          <a:bodyPr wrap="square">
            <a:spAutoFit/>
          </a:bodyPr>
          <a:lstStyle/>
          <a:p>
            <a:r>
              <a:rPr lang="en-US" sz="900">
                <a:solidFill>
                  <a:sysClr val="windowText" lastClr="000000"/>
                </a:solidFill>
                <a:latin typeface="Avenir Next LT Pro" panose="020B0504020202020204" pitchFamily="34" charset="0"/>
              </a:rPr>
              <a:t>1</a:t>
            </a:r>
            <a:endParaRPr lang="en-US" sz="900"/>
          </a:p>
        </p:txBody>
      </p:sp>
      <p:sp>
        <p:nvSpPr>
          <p:cNvPr id="14" name="Text Placeholder 13">
            <a:extLst>
              <a:ext uri="{FF2B5EF4-FFF2-40B4-BE49-F238E27FC236}">
                <a16:creationId xmlns:a16="http://schemas.microsoft.com/office/drawing/2014/main" id="{1E0AD0B6-3B99-7A8B-7821-7BEF310FC705}"/>
              </a:ext>
            </a:extLst>
          </p:cNvPr>
          <p:cNvSpPr txBox="1">
            <a:spLocks/>
          </p:cNvSpPr>
          <p:nvPr/>
        </p:nvSpPr>
        <p:spPr>
          <a:xfrm>
            <a:off x="1901370" y="6426430"/>
            <a:ext cx="7969705" cy="326646"/>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00"/>
              </a:spcBef>
              <a:buFont typeface="Arial" panose="020B0604020202020204" pitchFamily="34" charset="0"/>
              <a:buNone/>
              <a:defRPr sz="700" b="0" kern="1200">
                <a:solidFill>
                  <a:schemeClr val="tx1"/>
                </a:solidFill>
                <a:latin typeface="Avenir Next LT Pro" panose="020B0504020202020204" pitchFamily="34" charset="0"/>
                <a:ea typeface="+mn-ea"/>
                <a:cs typeface="+mn-cs"/>
              </a:defRPr>
            </a:lvl1pPr>
            <a:lvl2pPr marL="171450" indent="0" algn="l" defTabSz="914400" rtl="0" eaLnBrk="1" latinLnBrk="0" hangingPunct="1">
              <a:lnSpc>
                <a:spcPct val="110000"/>
              </a:lnSpc>
              <a:spcBef>
                <a:spcPts val="300"/>
              </a:spcBef>
              <a:buFont typeface="Avenir Next LT Pro" panose="020B0504020202020204" pitchFamily="34" charset="0"/>
              <a:buNone/>
              <a:defRPr sz="1200" kern="1200">
                <a:solidFill>
                  <a:schemeClr val="tx1"/>
                </a:solidFill>
                <a:latin typeface="Avenir Next LT Pro" panose="020B0504020202020204" pitchFamily="34" charset="0"/>
                <a:ea typeface="+mn-ea"/>
                <a:cs typeface="+mn-cs"/>
              </a:defRPr>
            </a:lvl2pPr>
            <a:lvl3pPr marL="512763" indent="-171450" algn="l" defTabSz="914400" rtl="0" eaLnBrk="1" latinLnBrk="0" hangingPunct="1">
              <a:lnSpc>
                <a:spcPct val="110000"/>
              </a:lnSpc>
              <a:spcBef>
                <a:spcPts val="300"/>
              </a:spcBef>
              <a:buFont typeface="Arial" panose="020B0604020202020204" pitchFamily="34" charset="0"/>
              <a:buChar char="•"/>
              <a:defRPr sz="1200" kern="1200">
                <a:solidFill>
                  <a:schemeClr val="tx1"/>
                </a:solidFill>
                <a:latin typeface="Avenir Next LT Pro" panose="020B0504020202020204" pitchFamily="34" charset="0"/>
                <a:ea typeface="+mn-ea"/>
                <a:cs typeface="+mn-cs"/>
              </a:defRPr>
            </a:lvl3pPr>
            <a:lvl4pPr marL="688975" indent="-176213" algn="l" defTabSz="914400" rtl="0" eaLnBrk="1" latinLnBrk="0" hangingPunct="1">
              <a:lnSpc>
                <a:spcPct val="110000"/>
              </a:lnSpc>
              <a:spcBef>
                <a:spcPts val="300"/>
              </a:spcBef>
              <a:buFont typeface="Arial" panose="020B0604020202020204" pitchFamily="34" charset="0"/>
              <a:buChar char="•"/>
              <a:defRPr sz="1200" kern="1200">
                <a:solidFill>
                  <a:schemeClr val="tx1"/>
                </a:solidFill>
                <a:latin typeface="Avenir Next LT Pro" panose="020B0504020202020204" pitchFamily="34" charset="0"/>
                <a:ea typeface="+mn-ea"/>
                <a:cs typeface="+mn-cs"/>
              </a:defRPr>
            </a:lvl4pPr>
            <a:lvl5pPr marL="858838" indent="-169863" algn="l" defTabSz="914400" rtl="0" eaLnBrk="1" latinLnBrk="0" hangingPunct="1">
              <a:lnSpc>
                <a:spcPct val="110000"/>
              </a:lnSpc>
              <a:spcBef>
                <a:spcPts val="300"/>
              </a:spcBef>
              <a:buFont typeface="Arial" panose="020B0604020202020204" pitchFamily="34" charset="0"/>
              <a:buChar char="•"/>
              <a:defRPr sz="12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569540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2A1E7-1DC8-09DC-909A-0A9050AB3A70}"/>
              </a:ext>
            </a:extLst>
          </p:cNvPr>
          <p:cNvSpPr>
            <a:spLocks noGrp="1"/>
          </p:cNvSpPr>
          <p:nvPr>
            <p:ph type="title"/>
          </p:nvPr>
        </p:nvSpPr>
        <p:spPr>
          <a:xfrm>
            <a:off x="1806476" y="879023"/>
            <a:ext cx="7493000" cy="697974"/>
          </a:xfrm>
          <a:prstGeom prst="rect">
            <a:avLst/>
          </a:prstGeom>
        </p:spPr>
        <p:txBody>
          <a:bodyPr>
            <a:normAutofit/>
          </a:bodyPr>
          <a:lstStyle/>
          <a:p>
            <a:r>
              <a:rPr lang="en-US" sz="5000">
                <a:latin typeface="Roboto" panose="02000000000000000000" pitchFamily="2" charset="0"/>
                <a:ea typeface="Roboto" panose="02000000000000000000" pitchFamily="2" charset="0"/>
                <a:cs typeface="Roboto" panose="02000000000000000000" pitchFamily="2" charset="0"/>
              </a:rPr>
              <a:t>Appendix</a:t>
            </a:r>
          </a:p>
        </p:txBody>
      </p:sp>
      <p:grpSp>
        <p:nvGrpSpPr>
          <p:cNvPr id="3" name="Group 2">
            <a:extLst>
              <a:ext uri="{FF2B5EF4-FFF2-40B4-BE49-F238E27FC236}">
                <a16:creationId xmlns:a16="http://schemas.microsoft.com/office/drawing/2014/main" id="{12725DB0-44AB-6B67-CF39-81C57985DDA3}"/>
              </a:ext>
            </a:extLst>
          </p:cNvPr>
          <p:cNvGrpSpPr/>
          <p:nvPr/>
        </p:nvGrpSpPr>
        <p:grpSpPr>
          <a:xfrm>
            <a:off x="-1" y="1273088"/>
            <a:ext cx="1050144" cy="139024"/>
            <a:chOff x="-413906" y="6146535"/>
            <a:chExt cx="1050144" cy="139024"/>
          </a:xfrm>
        </p:grpSpPr>
        <p:sp>
          <p:nvSpPr>
            <p:cNvPr id="4" name="Rectangle 3">
              <a:extLst>
                <a:ext uri="{FF2B5EF4-FFF2-40B4-BE49-F238E27FC236}">
                  <a16:creationId xmlns:a16="http://schemas.microsoft.com/office/drawing/2014/main" id="{02553B9F-9072-AAA0-29F8-78441F1B7387}"/>
                </a:ext>
              </a:extLst>
            </p:cNvPr>
            <p:cNvSpPr/>
            <p:nvPr/>
          </p:nvSpPr>
          <p:spPr>
            <a:xfrm flipH="1" flipV="1">
              <a:off x="-413906" y="6146535"/>
              <a:ext cx="965587" cy="13902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ndParaRPr>
            </a:p>
          </p:txBody>
        </p:sp>
        <p:sp>
          <p:nvSpPr>
            <p:cNvPr id="5" name="Triangle 4">
              <a:extLst>
                <a:ext uri="{FF2B5EF4-FFF2-40B4-BE49-F238E27FC236}">
                  <a16:creationId xmlns:a16="http://schemas.microsoft.com/office/drawing/2014/main" id="{853A94C0-1ABA-4EF7-BB56-0A9DB62AB59C}"/>
                </a:ext>
              </a:extLst>
            </p:cNvPr>
            <p:cNvSpPr/>
            <p:nvPr/>
          </p:nvSpPr>
          <p:spPr>
            <a:xfrm flipH="1" flipV="1">
              <a:off x="474000" y="6147086"/>
              <a:ext cx="162238" cy="138473"/>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ndParaRPr>
            </a:p>
          </p:txBody>
        </p:sp>
      </p:grpSp>
      <p:pic>
        <p:nvPicPr>
          <p:cNvPr id="6" name="Graphic 5">
            <a:extLst>
              <a:ext uri="{FF2B5EF4-FFF2-40B4-BE49-F238E27FC236}">
                <a16:creationId xmlns:a16="http://schemas.microsoft.com/office/drawing/2014/main" id="{93F91751-EA96-9C74-35C4-1B15C0049669}"/>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30681" y="1274190"/>
            <a:ext cx="633019" cy="138473"/>
          </a:xfrm>
          <a:prstGeom prst="rect">
            <a:avLst/>
          </a:prstGeom>
        </p:spPr>
      </p:pic>
      <p:pic>
        <p:nvPicPr>
          <p:cNvPr id="7" name="Graphic 6">
            <a:extLst>
              <a:ext uri="{FF2B5EF4-FFF2-40B4-BE49-F238E27FC236}">
                <a16:creationId xmlns:a16="http://schemas.microsoft.com/office/drawing/2014/main" id="{CA92F864-3527-14FE-6B13-01E4B712B70E}"/>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154341" y="3188508"/>
            <a:ext cx="2061117" cy="328584"/>
          </a:xfrm>
          <a:prstGeom prst="rect">
            <a:avLst/>
          </a:prstGeom>
        </p:spPr>
      </p:pic>
    </p:spTree>
    <p:extLst>
      <p:ext uri="{BB962C8B-B14F-4D97-AF65-F5344CB8AC3E}">
        <p14:creationId xmlns:p14="http://schemas.microsoft.com/office/powerpoint/2010/main" val="4211762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8ACB7-CC9D-8510-FB40-6F60757BDE34}"/>
            </a:ext>
          </a:extLst>
        </p:cNvPr>
        <p:cNvGrpSpPr/>
        <p:nvPr/>
      </p:nvGrpSpPr>
      <p:grpSpPr>
        <a:xfrm>
          <a:off x="0" y="0"/>
          <a:ext cx="0" cy="0"/>
          <a:chOff x="0" y="0"/>
          <a:chExt cx="0" cy="0"/>
        </a:xfrm>
      </p:grpSpPr>
      <p:sp>
        <p:nvSpPr>
          <p:cNvPr id="17" name="Text Placeholder 16">
            <a:extLst>
              <a:ext uri="{FF2B5EF4-FFF2-40B4-BE49-F238E27FC236}">
                <a16:creationId xmlns:a16="http://schemas.microsoft.com/office/drawing/2014/main" id="{5D6AC695-BA44-EF01-8E35-06A167F394E8}"/>
              </a:ext>
            </a:extLst>
          </p:cNvPr>
          <p:cNvSpPr>
            <a:spLocks noGrp="1"/>
          </p:cNvSpPr>
          <p:nvPr>
            <p:ph type="body" sz="quarter" idx="14"/>
          </p:nvPr>
        </p:nvSpPr>
        <p:spPr>
          <a:xfrm>
            <a:off x="518120" y="734735"/>
            <a:ext cx="11155762" cy="417069"/>
          </a:xfrm>
        </p:spPr>
        <p:txBody>
          <a:bodyPr/>
          <a:lstStyle/>
          <a:p>
            <a:r>
              <a:rPr lang="en-US" sz="1800">
                <a:latin typeface="Avenir Next LT Pro" panose="020B0504020202020204" pitchFamily="34" charset="0"/>
              </a:rPr>
              <a:t>Unaudited Consolidated Statements of Operations (In thousands, except per share data)</a:t>
            </a:r>
          </a:p>
        </p:txBody>
      </p:sp>
      <p:sp>
        <p:nvSpPr>
          <p:cNvPr id="3" name="Title 2">
            <a:extLst>
              <a:ext uri="{FF2B5EF4-FFF2-40B4-BE49-F238E27FC236}">
                <a16:creationId xmlns:a16="http://schemas.microsoft.com/office/drawing/2014/main" id="{87C107D2-5875-3D52-8252-3069BE04DE61}"/>
              </a:ext>
            </a:extLst>
          </p:cNvPr>
          <p:cNvSpPr>
            <a:spLocks noGrp="1"/>
          </p:cNvSpPr>
          <p:nvPr>
            <p:ph type="title"/>
          </p:nvPr>
        </p:nvSpPr>
        <p:spPr/>
        <p:txBody>
          <a:bodyPr/>
          <a:lstStyle/>
          <a:p>
            <a:r>
              <a:rPr lang="en-US" sz="2800">
                <a:solidFill>
                  <a:srgbClr val="002060"/>
                </a:solidFill>
                <a:latin typeface="Avenir Next LT Pro" panose="020B0504020202020204" pitchFamily="34" charset="0"/>
              </a:rPr>
              <a:t>GAAP Income Statement</a:t>
            </a:r>
          </a:p>
        </p:txBody>
      </p:sp>
      <p:pic>
        <p:nvPicPr>
          <p:cNvPr id="4" name="Picture 3">
            <a:extLst>
              <a:ext uri="{FF2B5EF4-FFF2-40B4-BE49-F238E27FC236}">
                <a16:creationId xmlns:a16="http://schemas.microsoft.com/office/drawing/2014/main" id="{EA1A3360-8C59-D4B2-340B-27F7F917D049}"/>
              </a:ext>
            </a:extLst>
          </p:cNvPr>
          <p:cNvPicPr>
            <a:picLocks noChangeAspect="1"/>
          </p:cNvPicPr>
          <p:nvPr/>
        </p:nvPicPr>
        <p:blipFill rotWithShape="1">
          <a:blip r:embed="rId2"/>
          <a:srcRect t="13498"/>
          <a:stretch/>
        </p:blipFill>
        <p:spPr>
          <a:xfrm>
            <a:off x="2219325" y="1314450"/>
            <a:ext cx="7772400" cy="4852987"/>
          </a:xfrm>
          <a:prstGeom prst="rect">
            <a:avLst/>
          </a:prstGeom>
        </p:spPr>
      </p:pic>
    </p:spTree>
    <p:extLst>
      <p:ext uri="{BB962C8B-B14F-4D97-AF65-F5344CB8AC3E}">
        <p14:creationId xmlns:p14="http://schemas.microsoft.com/office/powerpoint/2010/main" val="3470111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8ACB7-CC9D-8510-FB40-6F60757BDE34}"/>
            </a:ext>
          </a:extLst>
        </p:cNvPr>
        <p:cNvGrpSpPr/>
        <p:nvPr/>
      </p:nvGrpSpPr>
      <p:grpSpPr>
        <a:xfrm>
          <a:off x="0" y="0"/>
          <a:ext cx="0" cy="0"/>
          <a:chOff x="0" y="0"/>
          <a:chExt cx="0" cy="0"/>
        </a:xfrm>
      </p:grpSpPr>
      <p:sp>
        <p:nvSpPr>
          <p:cNvPr id="17" name="Text Placeholder 16">
            <a:extLst>
              <a:ext uri="{FF2B5EF4-FFF2-40B4-BE49-F238E27FC236}">
                <a16:creationId xmlns:a16="http://schemas.microsoft.com/office/drawing/2014/main" id="{5D6AC695-BA44-EF01-8E35-06A167F394E8}"/>
              </a:ext>
            </a:extLst>
          </p:cNvPr>
          <p:cNvSpPr>
            <a:spLocks noGrp="1"/>
          </p:cNvSpPr>
          <p:nvPr>
            <p:ph type="body" sz="quarter" idx="14"/>
          </p:nvPr>
        </p:nvSpPr>
        <p:spPr>
          <a:xfrm>
            <a:off x="539226" y="526147"/>
            <a:ext cx="11028484" cy="389558"/>
          </a:xfrm>
        </p:spPr>
        <p:txBody>
          <a:bodyPr/>
          <a:lstStyle/>
          <a:p>
            <a:r>
              <a:rPr lang="en-US" sz="1800">
                <a:latin typeface="Avenir Next LT Pro" panose="020B0504020202020204" pitchFamily="34" charset="0"/>
              </a:rPr>
              <a:t>Unaudited Reconciliation of GAAP to Non-GAAP Adjustments (in thousands, excerpt per share data &amp; %’s)</a:t>
            </a:r>
          </a:p>
        </p:txBody>
      </p:sp>
      <p:sp>
        <p:nvSpPr>
          <p:cNvPr id="3" name="Title 2">
            <a:extLst>
              <a:ext uri="{FF2B5EF4-FFF2-40B4-BE49-F238E27FC236}">
                <a16:creationId xmlns:a16="http://schemas.microsoft.com/office/drawing/2014/main" id="{87C107D2-5875-3D52-8252-3069BE04DE61}"/>
              </a:ext>
            </a:extLst>
          </p:cNvPr>
          <p:cNvSpPr>
            <a:spLocks noGrp="1"/>
          </p:cNvSpPr>
          <p:nvPr>
            <p:ph type="title"/>
          </p:nvPr>
        </p:nvSpPr>
        <p:spPr>
          <a:xfrm>
            <a:off x="518119" y="168963"/>
            <a:ext cx="10311582" cy="515241"/>
          </a:xfrm>
        </p:spPr>
        <p:txBody>
          <a:bodyPr/>
          <a:lstStyle/>
          <a:p>
            <a:r>
              <a:rPr lang="en-US" sz="2800">
                <a:solidFill>
                  <a:srgbClr val="002060"/>
                </a:solidFill>
                <a:latin typeface="Avenir Next LT Pro" panose="020B0504020202020204" pitchFamily="34" charset="0"/>
              </a:rPr>
              <a:t>GAAP to Non-GAAP Reconciliation</a:t>
            </a:r>
          </a:p>
        </p:txBody>
      </p:sp>
      <p:pic>
        <p:nvPicPr>
          <p:cNvPr id="2" name="Picture 1">
            <a:extLst>
              <a:ext uri="{FF2B5EF4-FFF2-40B4-BE49-F238E27FC236}">
                <a16:creationId xmlns:a16="http://schemas.microsoft.com/office/drawing/2014/main" id="{96F77586-2074-B5F5-E4E8-1A23E4C91ECE}"/>
              </a:ext>
            </a:extLst>
          </p:cNvPr>
          <p:cNvPicPr>
            <a:picLocks noChangeAspect="1"/>
          </p:cNvPicPr>
          <p:nvPr/>
        </p:nvPicPr>
        <p:blipFill>
          <a:blip r:embed="rId2"/>
          <a:stretch>
            <a:fillRect/>
          </a:stretch>
        </p:blipFill>
        <p:spPr>
          <a:xfrm>
            <a:off x="2209800" y="914400"/>
            <a:ext cx="7019925" cy="5619750"/>
          </a:xfrm>
          <a:prstGeom prst="rect">
            <a:avLst/>
          </a:prstGeom>
        </p:spPr>
      </p:pic>
    </p:spTree>
    <p:extLst>
      <p:ext uri="{BB962C8B-B14F-4D97-AF65-F5344CB8AC3E}">
        <p14:creationId xmlns:p14="http://schemas.microsoft.com/office/powerpoint/2010/main" val="3518264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BD55111-F565-7D7C-E31E-CA52C155A4FE}"/>
              </a:ext>
            </a:extLst>
          </p:cNvPr>
          <p:cNvSpPr>
            <a:spLocks noGrp="1"/>
          </p:cNvSpPr>
          <p:nvPr>
            <p:ph sz="quarter" idx="13"/>
          </p:nvPr>
        </p:nvSpPr>
        <p:spPr>
          <a:xfrm>
            <a:off x="518119" y="1304023"/>
            <a:ext cx="5379759" cy="4597933"/>
          </a:xfrm>
        </p:spPr>
        <p:txBody>
          <a:bodyPr lIns="91440" tIns="45720" rIns="91440" bIns="45720" anchor="t"/>
          <a:lstStyle/>
          <a:p>
            <a:pPr marL="0" indent="0">
              <a:lnSpc>
                <a:spcPct val="110000"/>
              </a:lnSpc>
              <a:buNone/>
            </a:pPr>
            <a:r>
              <a:rPr lang="en-US" sz="1100">
                <a:latin typeface="Avenir Next LT Pro" panose="020B0504020202020204" pitchFamily="34" charset="0"/>
              </a:rPr>
              <a:t>This Presentation contains forward-looking statements, including statements concerning our business and product development plans and strategies, the perceived benefits of our products and corporate acquisitions, and our future growth and financial performance. Any statement relating to our plans, goals, expectations or any future event should be considered a forward-looking statement. While we have based our forward-looking statements on our current assumptions and expectations, forward-looking statements are not guarantee of future performance and are subject to substantial risks and uncertainties. As a result, our actual results could differ materially from those indicated in our forward-looking statements, and you should not rely on any of these forward-looking statements.</a:t>
            </a:r>
          </a:p>
          <a:p>
            <a:pPr marL="0" indent="0">
              <a:lnSpc>
                <a:spcPct val="110000"/>
              </a:lnSpc>
              <a:buNone/>
            </a:pPr>
            <a:r>
              <a:rPr lang="en-US" sz="1100">
                <a:latin typeface="Avenir Next LT Pro" panose="020B0504020202020204" pitchFamily="34" charset="0"/>
                <a:ea typeface="Roboto Light"/>
                <a:cs typeface="Roboto Light"/>
              </a:rPr>
              <a:t>Important factors that could cause our actual results and financial condition to differ materially from those indicated in the forward-looking statements include, but are not limited to, volatility in global economic conditions; product development and marketing risks; risks related to manufacturing and international operations; difficulties associated with our suppliers, distributors or resellers; intense competition in our industry; changes in applicable U.S. and foreign government laws, regulations, and tariffs; risks associated with acquisitions, divestitures, mergers, or joint ventures; intellectual property and cybersecurity risks; the outcome of legal proceedings; and other risks and uncertainties described in “Risk Factors” in our Annual Report on Form 10-K filed with the SEC, as well as in our other filings with the SEC. In addition, new risks emerge from time-to-time and we cannot predict all future risks or assess the impact of all risks to our business. Our forward-looking statements are based on our view as of the date they are made. Except as required by law, we expressly disclaim any intent or obligation to update any forward-looking</a:t>
            </a:r>
          </a:p>
        </p:txBody>
      </p:sp>
      <p:sp>
        <p:nvSpPr>
          <p:cNvPr id="5" name="Title 4">
            <a:extLst>
              <a:ext uri="{FF2B5EF4-FFF2-40B4-BE49-F238E27FC236}">
                <a16:creationId xmlns:a16="http://schemas.microsoft.com/office/drawing/2014/main" id="{6A9CD284-D8D4-FD1A-06EF-4815A84D0454}"/>
              </a:ext>
            </a:extLst>
          </p:cNvPr>
          <p:cNvSpPr>
            <a:spLocks noGrp="1"/>
          </p:cNvSpPr>
          <p:nvPr>
            <p:ph type="title"/>
          </p:nvPr>
        </p:nvSpPr>
        <p:spPr/>
        <p:txBody>
          <a:bodyPr/>
          <a:lstStyle/>
          <a:p>
            <a:r>
              <a:rPr lang="en-US" sz="2800">
                <a:solidFill>
                  <a:srgbClr val="002060"/>
                </a:solidFill>
                <a:latin typeface="Avenir Next LT Pro" panose="020B0504020202020204" pitchFamily="34" charset="0"/>
              </a:rPr>
              <a:t>Forward-Looking Statements</a:t>
            </a:r>
          </a:p>
        </p:txBody>
      </p:sp>
      <p:sp>
        <p:nvSpPr>
          <p:cNvPr id="8" name="Content Placeholder 5">
            <a:extLst>
              <a:ext uri="{FF2B5EF4-FFF2-40B4-BE49-F238E27FC236}">
                <a16:creationId xmlns:a16="http://schemas.microsoft.com/office/drawing/2014/main" id="{C67086A9-D68D-FFD6-FB80-3DDEF6957792}"/>
              </a:ext>
            </a:extLst>
          </p:cNvPr>
          <p:cNvSpPr txBox="1">
            <a:spLocks/>
          </p:cNvSpPr>
          <p:nvPr/>
        </p:nvSpPr>
        <p:spPr>
          <a:xfrm>
            <a:off x="6294120" y="1344028"/>
            <a:ext cx="5379759" cy="4521200"/>
          </a:xfrm>
          <a:prstGeom prst="rect">
            <a:avLst/>
          </a:prstGeom>
        </p:spPr>
        <p:txBody>
          <a:bodyPr lIns="91440" tIns="45720" rIns="91440" bIns="45720" anchor="t"/>
          <a:lstStyle>
            <a:lvl1pPr marL="252000" indent="-252000" algn="l" defTabSz="914377" rtl="0" eaLnBrk="1" latinLnBrk="0" hangingPunct="1">
              <a:lnSpc>
                <a:spcPct val="90000"/>
              </a:lnSpc>
              <a:spcBef>
                <a:spcPts val="1000"/>
              </a:spcBef>
              <a:buClr>
                <a:schemeClr val="accent1"/>
              </a:buClr>
              <a:buFontTx/>
              <a:buBlip>
                <a:blip r:embed="rId2"/>
              </a:buBlip>
              <a:defRPr lang="en-US" sz="1400" b="0" i="0" kern="1200" dirty="0">
                <a:solidFill>
                  <a:schemeClr val="tx1"/>
                </a:solidFill>
                <a:latin typeface="Segoe UI Semilight" panose="020B0402040204020203" pitchFamily="34" charset="0"/>
                <a:ea typeface="+mn-ea"/>
                <a:cs typeface="Segoe UI Semilight" panose="020B0402040204020203" pitchFamily="34" charset="0"/>
              </a:defRPr>
            </a:lvl1pPr>
            <a:lvl2pPr marL="685783" indent="-252000" algn="l" defTabSz="914377" rtl="0" eaLnBrk="1" latinLnBrk="0" hangingPunct="1">
              <a:lnSpc>
                <a:spcPct val="90000"/>
              </a:lnSpc>
              <a:spcBef>
                <a:spcPts val="500"/>
              </a:spcBef>
              <a:buClr>
                <a:schemeClr val="accent1"/>
              </a:buClr>
              <a:buFontTx/>
              <a:buBlip>
                <a:blip r:embed="rId2"/>
              </a:buBlip>
              <a:defRPr lang="en-US" sz="1400" b="0" i="0" kern="1200" dirty="0">
                <a:solidFill>
                  <a:schemeClr val="tx1"/>
                </a:solidFill>
                <a:latin typeface="Segoe UI Semilight" panose="020B0402040204020203" pitchFamily="34" charset="0"/>
                <a:ea typeface="+mn-ea"/>
                <a:cs typeface="Segoe UI Semilight" panose="020B0402040204020203" pitchFamily="34" charset="0"/>
              </a:defRPr>
            </a:lvl2pPr>
            <a:lvl3pPr marL="1142971" indent="-216000" algn="l" defTabSz="914377" rtl="0" eaLnBrk="1" latinLnBrk="0" hangingPunct="1">
              <a:lnSpc>
                <a:spcPct val="90000"/>
              </a:lnSpc>
              <a:spcBef>
                <a:spcPts val="500"/>
              </a:spcBef>
              <a:buClr>
                <a:schemeClr val="accent1"/>
              </a:buClr>
              <a:buFontTx/>
              <a:buBlip>
                <a:blip r:embed="rId2"/>
              </a:buBlip>
              <a:defRPr lang="en-US" sz="1400" b="0" i="0" kern="1200" dirty="0">
                <a:solidFill>
                  <a:schemeClr val="tx1"/>
                </a:solidFill>
                <a:latin typeface="Segoe UI Semilight" panose="020B0402040204020203" pitchFamily="34" charset="0"/>
                <a:ea typeface="+mn-ea"/>
                <a:cs typeface="Segoe UI Semilight" panose="020B0402040204020203" pitchFamily="34" charset="0"/>
              </a:defRPr>
            </a:lvl3pPr>
            <a:lvl4pPr marL="1600160" indent="-180000" algn="l" defTabSz="914377" rtl="0" eaLnBrk="1" latinLnBrk="0" hangingPunct="1">
              <a:lnSpc>
                <a:spcPct val="90000"/>
              </a:lnSpc>
              <a:spcBef>
                <a:spcPts val="500"/>
              </a:spcBef>
              <a:buClr>
                <a:schemeClr val="accent1"/>
              </a:buClr>
              <a:buFontTx/>
              <a:buBlip>
                <a:blip r:embed="rId2"/>
              </a:buBlip>
              <a:defRPr lang="en-US" sz="1400" b="0" i="0" kern="1200" dirty="0">
                <a:solidFill>
                  <a:schemeClr val="tx1"/>
                </a:solidFill>
                <a:latin typeface="Segoe UI Semilight" panose="020B0402040204020203" pitchFamily="34" charset="0"/>
                <a:ea typeface="+mn-ea"/>
                <a:cs typeface="Segoe UI Semilight" panose="020B0402040204020203" pitchFamily="34" charset="0"/>
              </a:defRPr>
            </a:lvl4pPr>
            <a:lvl5pPr marL="2057349" indent="-180000" algn="l" defTabSz="914377" rtl="0" eaLnBrk="1" latinLnBrk="0" hangingPunct="1">
              <a:lnSpc>
                <a:spcPct val="90000"/>
              </a:lnSpc>
              <a:spcBef>
                <a:spcPts val="500"/>
              </a:spcBef>
              <a:buClr>
                <a:schemeClr val="accent1"/>
              </a:buClr>
              <a:buFontTx/>
              <a:buBlip>
                <a:blip r:embed="rId2"/>
              </a:buBlip>
              <a:defRPr lang="en-US" sz="1400" b="0" i="0" kern="1200" dirty="0">
                <a:solidFill>
                  <a:schemeClr val="tx1"/>
                </a:solidFill>
                <a:latin typeface="Segoe UI Semilight" panose="020B0402040204020203" pitchFamily="34" charset="0"/>
                <a:ea typeface="+mn-ea"/>
                <a:cs typeface="Segoe UI Semilight" panose="020B04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1100">
                <a:latin typeface="Avenir Next LT Pro" panose="020B0504020202020204" pitchFamily="34" charset="0"/>
                <a:ea typeface="Roboto Light"/>
                <a:cs typeface="Roboto Light"/>
              </a:rPr>
              <a:t>statements after the date hereof because of new information, future events or otherwise.</a:t>
            </a:r>
          </a:p>
          <a:p>
            <a:pPr marL="0" indent="0">
              <a:lnSpc>
                <a:spcPct val="110000"/>
              </a:lnSpc>
              <a:buNone/>
            </a:pPr>
            <a:r>
              <a:rPr lang="en-US" sz="1100">
                <a:latin typeface="Avenir Next LT Pro" panose="020B0504020202020204" pitchFamily="34" charset="0"/>
                <a:ea typeface="Roboto Light"/>
                <a:cs typeface="Roboto Light"/>
              </a:rPr>
              <a:t>Some of the financial information and data contained in this Presentation, including non-GAAP operating expenses, non-GAAP net income (loss), and non-GAAP earnings (loss) per share, have not been prepared in accordance with United States generally accepted accounting principles ("GAAP”). We believe that the use of these non-GAAP financial measures provides an additional tool for investors to use in evaluating historical or projected operating results and trends in and in comparing our financial measures with other similar companies, many of which present similar non-GAAP financial measures to investors. We do not consider these non-GAAP measures in isolation or as an alternative to financial measures determined in accordance with GAAP. The principal limitation of these non-GAAP financial measures is that they exclude significant expenses and revenue that are required by GAAP to be recorded in our financial statements. In addition, they are subject to inherent limitations as they reflect the exercise of judgments by management about which expense and revenue items are excluded or included in determining these non-GAAP financial measures. In order to compensate for these limitations, management presents historical non-GAAP financial measures in connection with GAAP results. A reconciliation of the non-GAAP financial measures to the corresponding GAAP financial measures, along with important information regarding our disclosure of the non-GAAP financials, is provided in the Appendix to this Presentation.</a:t>
            </a:r>
          </a:p>
          <a:p>
            <a:pPr marL="0" indent="0">
              <a:lnSpc>
                <a:spcPct val="110000"/>
              </a:lnSpc>
              <a:buNone/>
            </a:pPr>
            <a:r>
              <a:rPr lang="en-US" sz="1100">
                <a:latin typeface="Avenir Next LT Pro" panose="020B0504020202020204" pitchFamily="34" charset="0"/>
                <a:ea typeface="Roboto Light" panose="02000000000000000000" pitchFamily="2" charset="0"/>
                <a:cs typeface="Roboto Light" panose="02000000000000000000" pitchFamily="2" charset="0"/>
              </a:rPr>
              <a:t>Presentation contains our trademarks, service marks, trade names &amp; copyrights and other companies which are property of their respective owners.</a:t>
            </a:r>
          </a:p>
        </p:txBody>
      </p:sp>
      <p:cxnSp>
        <p:nvCxnSpPr>
          <p:cNvPr id="10" name="Straight Connector 9">
            <a:extLst>
              <a:ext uri="{FF2B5EF4-FFF2-40B4-BE49-F238E27FC236}">
                <a16:creationId xmlns:a16="http://schemas.microsoft.com/office/drawing/2014/main" id="{12F0E757-4C53-57E0-547B-2462255EF756}"/>
              </a:ext>
            </a:extLst>
          </p:cNvPr>
          <p:cNvCxnSpPr>
            <a:cxnSpLocks/>
          </p:cNvCxnSpPr>
          <p:nvPr/>
        </p:nvCxnSpPr>
        <p:spPr>
          <a:xfrm>
            <a:off x="6073138" y="1312213"/>
            <a:ext cx="0" cy="4553015"/>
          </a:xfrm>
          <a:prstGeom prst="line">
            <a:avLst/>
          </a:prstGeom>
          <a:ln w="127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44398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8ACB7-CC9D-8510-FB40-6F60757BDE34}"/>
            </a:ext>
          </a:extLst>
        </p:cNvPr>
        <p:cNvGrpSpPr/>
        <p:nvPr/>
      </p:nvGrpSpPr>
      <p:grpSpPr>
        <a:xfrm>
          <a:off x="0" y="0"/>
          <a:ext cx="0" cy="0"/>
          <a:chOff x="0" y="0"/>
          <a:chExt cx="0" cy="0"/>
        </a:xfrm>
      </p:grpSpPr>
      <p:sp>
        <p:nvSpPr>
          <p:cNvPr id="17" name="Text Placeholder 16">
            <a:extLst>
              <a:ext uri="{FF2B5EF4-FFF2-40B4-BE49-F238E27FC236}">
                <a16:creationId xmlns:a16="http://schemas.microsoft.com/office/drawing/2014/main" id="{5D6AC695-BA44-EF01-8E35-06A167F394E8}"/>
              </a:ext>
            </a:extLst>
          </p:cNvPr>
          <p:cNvSpPr>
            <a:spLocks noGrp="1"/>
          </p:cNvSpPr>
          <p:nvPr>
            <p:ph type="body" sz="quarter" idx="14"/>
          </p:nvPr>
        </p:nvSpPr>
        <p:spPr>
          <a:xfrm>
            <a:off x="525803" y="703145"/>
            <a:ext cx="11155762" cy="417069"/>
          </a:xfrm>
        </p:spPr>
        <p:txBody>
          <a:bodyPr/>
          <a:lstStyle/>
          <a:p>
            <a:r>
              <a:rPr lang="en-US" sz="1800">
                <a:latin typeface="Avenir Next LT Pro" panose="020B0504020202020204" pitchFamily="34" charset="0"/>
              </a:rPr>
              <a:t>Unaudited Consolidated BS (In thousands)</a:t>
            </a:r>
          </a:p>
        </p:txBody>
      </p:sp>
      <p:sp>
        <p:nvSpPr>
          <p:cNvPr id="3" name="Title 2">
            <a:extLst>
              <a:ext uri="{FF2B5EF4-FFF2-40B4-BE49-F238E27FC236}">
                <a16:creationId xmlns:a16="http://schemas.microsoft.com/office/drawing/2014/main" id="{87C107D2-5875-3D52-8252-3069BE04DE61}"/>
              </a:ext>
            </a:extLst>
          </p:cNvPr>
          <p:cNvSpPr>
            <a:spLocks noGrp="1"/>
          </p:cNvSpPr>
          <p:nvPr>
            <p:ph type="title"/>
          </p:nvPr>
        </p:nvSpPr>
        <p:spPr>
          <a:xfrm>
            <a:off x="508179" y="248540"/>
            <a:ext cx="10311582" cy="515241"/>
          </a:xfrm>
        </p:spPr>
        <p:txBody>
          <a:bodyPr/>
          <a:lstStyle/>
          <a:p>
            <a:r>
              <a:rPr lang="en-US" sz="2800">
                <a:solidFill>
                  <a:srgbClr val="002060"/>
                </a:solidFill>
                <a:latin typeface="Avenir Next LT Pro" panose="020B0504020202020204" pitchFamily="34" charset="0"/>
              </a:rPr>
              <a:t>Balance Sheet</a:t>
            </a:r>
          </a:p>
        </p:txBody>
      </p:sp>
      <p:pic>
        <p:nvPicPr>
          <p:cNvPr id="4" name="Picture 3">
            <a:extLst>
              <a:ext uri="{FF2B5EF4-FFF2-40B4-BE49-F238E27FC236}">
                <a16:creationId xmlns:a16="http://schemas.microsoft.com/office/drawing/2014/main" id="{21356E48-6930-2C4D-01AB-ED034FD23E44}"/>
              </a:ext>
            </a:extLst>
          </p:cNvPr>
          <p:cNvPicPr>
            <a:picLocks noChangeAspect="1"/>
          </p:cNvPicPr>
          <p:nvPr/>
        </p:nvPicPr>
        <p:blipFill>
          <a:blip r:embed="rId2"/>
          <a:stretch>
            <a:fillRect/>
          </a:stretch>
        </p:blipFill>
        <p:spPr>
          <a:xfrm>
            <a:off x="3314700" y="1095375"/>
            <a:ext cx="4986374" cy="5457826"/>
          </a:xfrm>
          <a:prstGeom prst="rect">
            <a:avLst/>
          </a:prstGeom>
        </p:spPr>
      </p:pic>
    </p:spTree>
    <p:extLst>
      <p:ext uri="{BB962C8B-B14F-4D97-AF65-F5344CB8AC3E}">
        <p14:creationId xmlns:p14="http://schemas.microsoft.com/office/powerpoint/2010/main" val="2563553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8ACB7-CC9D-8510-FB40-6F60757BDE34}"/>
            </a:ext>
          </a:extLst>
        </p:cNvPr>
        <p:cNvGrpSpPr/>
        <p:nvPr/>
      </p:nvGrpSpPr>
      <p:grpSpPr>
        <a:xfrm>
          <a:off x="0" y="0"/>
          <a:ext cx="0" cy="0"/>
          <a:chOff x="0" y="0"/>
          <a:chExt cx="0" cy="0"/>
        </a:xfrm>
      </p:grpSpPr>
      <p:sp>
        <p:nvSpPr>
          <p:cNvPr id="17" name="Text Placeholder 16">
            <a:extLst>
              <a:ext uri="{FF2B5EF4-FFF2-40B4-BE49-F238E27FC236}">
                <a16:creationId xmlns:a16="http://schemas.microsoft.com/office/drawing/2014/main" id="{5D6AC695-BA44-EF01-8E35-06A167F394E8}"/>
              </a:ext>
            </a:extLst>
          </p:cNvPr>
          <p:cNvSpPr>
            <a:spLocks noGrp="1"/>
          </p:cNvSpPr>
          <p:nvPr>
            <p:ph type="body" sz="quarter" idx="14"/>
          </p:nvPr>
        </p:nvSpPr>
        <p:spPr>
          <a:xfrm>
            <a:off x="518119" y="797478"/>
            <a:ext cx="11155762" cy="417069"/>
          </a:xfrm>
        </p:spPr>
        <p:txBody>
          <a:bodyPr/>
          <a:lstStyle/>
          <a:p>
            <a:r>
              <a:rPr lang="en-US" sz="1800">
                <a:latin typeface="Avenir Next LT Pro" panose="020B0504020202020204" pitchFamily="34" charset="0"/>
              </a:rPr>
              <a:t>Unaudited Net Revenues by Product Line and Region (In thousands)</a:t>
            </a:r>
          </a:p>
        </p:txBody>
      </p:sp>
      <p:sp>
        <p:nvSpPr>
          <p:cNvPr id="3" name="Title 2">
            <a:extLst>
              <a:ext uri="{FF2B5EF4-FFF2-40B4-BE49-F238E27FC236}">
                <a16:creationId xmlns:a16="http://schemas.microsoft.com/office/drawing/2014/main" id="{87C107D2-5875-3D52-8252-3069BE04DE61}"/>
              </a:ext>
            </a:extLst>
          </p:cNvPr>
          <p:cNvSpPr>
            <a:spLocks noGrp="1"/>
          </p:cNvSpPr>
          <p:nvPr>
            <p:ph type="title"/>
          </p:nvPr>
        </p:nvSpPr>
        <p:spPr>
          <a:xfrm>
            <a:off x="518119" y="236551"/>
            <a:ext cx="10311582" cy="515241"/>
          </a:xfrm>
        </p:spPr>
        <p:txBody>
          <a:bodyPr/>
          <a:lstStyle/>
          <a:p>
            <a:r>
              <a:rPr lang="en-US" sz="2800">
                <a:solidFill>
                  <a:srgbClr val="002060"/>
                </a:solidFill>
                <a:latin typeface="Avenir Next LT Pro" panose="020B0504020202020204" pitchFamily="34" charset="0"/>
              </a:rPr>
              <a:t>Segmented Revenue</a:t>
            </a:r>
          </a:p>
        </p:txBody>
      </p:sp>
      <p:pic>
        <p:nvPicPr>
          <p:cNvPr id="2" name="Picture 1">
            <a:extLst>
              <a:ext uri="{FF2B5EF4-FFF2-40B4-BE49-F238E27FC236}">
                <a16:creationId xmlns:a16="http://schemas.microsoft.com/office/drawing/2014/main" id="{A29D6689-6E88-09A9-9261-CC311747624B}"/>
              </a:ext>
            </a:extLst>
          </p:cNvPr>
          <p:cNvPicPr>
            <a:picLocks noChangeAspect="1"/>
          </p:cNvPicPr>
          <p:nvPr/>
        </p:nvPicPr>
        <p:blipFill>
          <a:blip r:embed="rId2"/>
          <a:stretch>
            <a:fillRect/>
          </a:stretch>
        </p:blipFill>
        <p:spPr>
          <a:xfrm>
            <a:off x="2000250" y="1447799"/>
            <a:ext cx="8343900" cy="4543275"/>
          </a:xfrm>
          <a:prstGeom prst="rect">
            <a:avLst/>
          </a:prstGeom>
        </p:spPr>
      </p:pic>
    </p:spTree>
    <p:extLst>
      <p:ext uri="{BB962C8B-B14F-4D97-AF65-F5344CB8AC3E}">
        <p14:creationId xmlns:p14="http://schemas.microsoft.com/office/powerpoint/2010/main" val="4282473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96418-5540-4258-14DE-C9B1E10B4041}"/>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8E78B65-E2E0-D9AC-F064-6E93ABFFAA64}"/>
              </a:ext>
            </a:extLst>
          </p:cNvPr>
          <p:cNvSpPr>
            <a:spLocks noGrp="1"/>
          </p:cNvSpPr>
          <p:nvPr>
            <p:ph sz="quarter" idx="13"/>
          </p:nvPr>
        </p:nvSpPr>
        <p:spPr>
          <a:xfrm>
            <a:off x="518120" y="959663"/>
            <a:ext cx="9953748" cy="3047794"/>
          </a:xfrm>
        </p:spPr>
        <p:txBody>
          <a:bodyPr/>
          <a:lstStyle/>
          <a:p>
            <a:r>
              <a:rPr lang="en-US">
                <a:latin typeface="Avenir Next LT Pro" panose="020B0504020202020204" pitchFamily="34" charset="0"/>
              </a:rPr>
              <a:t>Non-GAAP net income consists of net loss excluding (</a:t>
            </a:r>
            <a:r>
              <a:rPr lang="en-US" err="1">
                <a:latin typeface="Avenir Next LT Pro" panose="020B0504020202020204" pitchFamily="34" charset="0"/>
              </a:rPr>
              <a:t>i</a:t>
            </a:r>
            <a:r>
              <a:rPr lang="en-US">
                <a:latin typeface="Avenir Next LT Pro" panose="020B0504020202020204" pitchFamily="34" charset="0"/>
              </a:rPr>
              <a:t>) share-based compensation and the employer portion of withholding taxes on stock grants, (ii) depreciation and amortization, (iii) interest income (expense), (iv) other income (expense), (v) income tax provision (benefit), (vi) restructuring, severance and related charges, (vii) acquisition related costs, (viii) impairment of long-lived assets, (ix) amortization of purchased intangibles, and (x) amortization of manufacturing profit in acquired inventory.</a:t>
            </a:r>
          </a:p>
          <a:p>
            <a:r>
              <a:rPr lang="en-US">
                <a:latin typeface="Avenir Next LT Pro" panose="020B0504020202020204" pitchFamily="34" charset="0"/>
              </a:rPr>
              <a:t>Non-GAAP net income per share is calculated by dividing non-GAAP net loss by non-GAAP weighted-average shares outstanding (diluted). For purposes of calculating non-GAAP net income per share, the calculation of GAAP weighted-average shares outstanding (diluted) is adjusted to exclude share-based compensation, which for GAAP purposes is treated as proceeds assumed to be used to repurchase shares under the GAAP treasury stock method. </a:t>
            </a:r>
          </a:p>
        </p:txBody>
      </p:sp>
      <p:sp>
        <p:nvSpPr>
          <p:cNvPr id="3" name="Title 2">
            <a:extLst>
              <a:ext uri="{FF2B5EF4-FFF2-40B4-BE49-F238E27FC236}">
                <a16:creationId xmlns:a16="http://schemas.microsoft.com/office/drawing/2014/main" id="{72FF4DFF-1404-FBB3-152D-A17AF4082494}"/>
              </a:ext>
            </a:extLst>
          </p:cNvPr>
          <p:cNvSpPr>
            <a:spLocks noGrp="1"/>
          </p:cNvSpPr>
          <p:nvPr>
            <p:ph type="title"/>
          </p:nvPr>
        </p:nvSpPr>
        <p:spPr/>
        <p:txBody>
          <a:bodyPr/>
          <a:lstStyle/>
          <a:p>
            <a:r>
              <a:rPr lang="en-US" sz="2800">
                <a:solidFill>
                  <a:srgbClr val="002060"/>
                </a:solidFill>
                <a:latin typeface="Avenir Next LT Pro" panose="020B0504020202020204" pitchFamily="34" charset="0"/>
              </a:rPr>
              <a:t>Discussion of Non-GAAP Financial Measures</a:t>
            </a:r>
          </a:p>
        </p:txBody>
      </p:sp>
    </p:spTree>
    <p:extLst>
      <p:ext uri="{BB962C8B-B14F-4D97-AF65-F5344CB8AC3E}">
        <p14:creationId xmlns:p14="http://schemas.microsoft.com/office/powerpoint/2010/main" val="2507989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333D5-0873-81BC-358A-6CBBBA505959}"/>
            </a:ext>
          </a:extLst>
        </p:cNvPr>
        <p:cNvGrpSpPr/>
        <p:nvPr/>
      </p:nvGrpSpPr>
      <p:grpSpPr>
        <a:xfrm>
          <a:off x="0" y="0"/>
          <a:ext cx="0" cy="0"/>
          <a:chOff x="0" y="0"/>
          <a:chExt cx="0" cy="0"/>
        </a:xfrm>
      </p:grpSpPr>
      <p:sp>
        <p:nvSpPr>
          <p:cNvPr id="63" name="Rectangle 62">
            <a:extLst>
              <a:ext uri="{FF2B5EF4-FFF2-40B4-BE49-F238E27FC236}">
                <a16:creationId xmlns:a16="http://schemas.microsoft.com/office/drawing/2014/main" id="{2442531E-A119-F1B1-DF26-C4FFEB7FDDC4}"/>
              </a:ext>
            </a:extLst>
          </p:cNvPr>
          <p:cNvSpPr/>
          <p:nvPr/>
        </p:nvSpPr>
        <p:spPr>
          <a:xfrm>
            <a:off x="7525562" y="1539866"/>
            <a:ext cx="4285436" cy="179395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nSpc>
                <a:spcPct val="110000"/>
              </a:lnSpc>
              <a:spcBef>
                <a:spcPts val="900"/>
              </a:spcBef>
              <a:spcAft>
                <a:spcPts val="600"/>
              </a:spcAft>
            </a:pPr>
            <a:r>
              <a:rPr lang="en-US" sz="1200" b="1">
                <a:solidFill>
                  <a:srgbClr val="1C3E66"/>
                </a:solidFill>
                <a:latin typeface="Avenir Next LT Pro" panose="020B0504020202020204" pitchFamily="34" charset="0"/>
                <a:cs typeface="Segoe UI" panose="020B0502040204020203" pitchFamily="34" charset="0"/>
                <a:sym typeface="Wingdings" pitchFamily="2" charset="2"/>
              </a:rPr>
              <a:t>Ultra-Low Latency AI Inference: </a:t>
            </a:r>
            <a:r>
              <a:rPr lang="en-US" sz="1200">
                <a:solidFill>
                  <a:schemeClr val="tx1"/>
                </a:solidFill>
                <a:latin typeface="Avenir Next LT Pro" panose="020B0504020202020204" pitchFamily="34" charset="0"/>
                <a:cs typeface="Segoe UI" panose="020B0502040204020203" pitchFamily="34" charset="0"/>
                <a:sym typeface="Wingdings" pitchFamily="2" charset="2"/>
              </a:rPr>
              <a:t>Powers real-time decision-making for edge devices, critical for drone autonomy and surveillance</a:t>
            </a:r>
            <a:endParaRPr lang="en-US" sz="1200" b="1">
              <a:solidFill>
                <a:srgbClr val="1C3E66"/>
              </a:solidFill>
              <a:latin typeface="Avenir Next LT Pro" panose="020B0504020202020204" pitchFamily="34" charset="0"/>
              <a:cs typeface="Segoe UI" panose="020B0502040204020203" pitchFamily="34" charset="0"/>
              <a:sym typeface="Wingdings" pitchFamily="2" charset="2"/>
            </a:endParaRPr>
          </a:p>
          <a:p>
            <a:pPr>
              <a:lnSpc>
                <a:spcPct val="110000"/>
              </a:lnSpc>
              <a:spcBef>
                <a:spcPts val="900"/>
              </a:spcBef>
              <a:spcAft>
                <a:spcPts val="600"/>
              </a:spcAft>
            </a:pPr>
            <a:r>
              <a:rPr lang="en-US" sz="1200" b="1">
                <a:solidFill>
                  <a:srgbClr val="1C3E66"/>
                </a:solidFill>
                <a:latin typeface="Avenir Next LT Pro" panose="020B0504020202020204" pitchFamily="34" charset="0"/>
                <a:cs typeface="Segoe UI" panose="020B0502040204020203" pitchFamily="34" charset="0"/>
                <a:sym typeface="Wingdings" pitchFamily="2" charset="2"/>
              </a:rPr>
              <a:t>Robust IP and Edge Leadership: </a:t>
            </a:r>
            <a:r>
              <a:rPr lang="en-US" sz="1200">
                <a:solidFill>
                  <a:schemeClr val="tx1"/>
                </a:solidFill>
                <a:latin typeface="Avenir Next LT Pro" panose="020B0504020202020204" pitchFamily="34" charset="0"/>
                <a:cs typeface="Segoe UI" panose="020B0502040204020203" pitchFamily="34" charset="0"/>
                <a:sym typeface="Wingdings" pitchFamily="2" charset="2"/>
              </a:rPr>
              <a:t>Portfolio accelerates secure, compliant solutions for embedded compute</a:t>
            </a:r>
            <a:endParaRPr lang="en-US" sz="1200" b="1">
              <a:solidFill>
                <a:srgbClr val="1C3E66"/>
              </a:solidFill>
              <a:latin typeface="Avenir Next LT Pro" panose="020B0504020202020204" pitchFamily="34" charset="0"/>
              <a:cs typeface="Segoe UI" panose="020B0502040204020203" pitchFamily="34" charset="0"/>
              <a:sym typeface="Wingdings" pitchFamily="2" charset="2"/>
            </a:endParaRPr>
          </a:p>
          <a:p>
            <a:pPr>
              <a:lnSpc>
                <a:spcPct val="110000"/>
              </a:lnSpc>
              <a:spcBef>
                <a:spcPts val="900"/>
              </a:spcBef>
              <a:spcAft>
                <a:spcPts val="600"/>
              </a:spcAft>
            </a:pPr>
            <a:r>
              <a:rPr lang="en-US" sz="1200" b="1">
                <a:solidFill>
                  <a:srgbClr val="1C3E66"/>
                </a:solidFill>
                <a:latin typeface="Avenir Next LT Pro" panose="020B0504020202020204" pitchFamily="34" charset="0"/>
                <a:cs typeface="Segoe UI" panose="020B0502040204020203" pitchFamily="34" charset="0"/>
                <a:sym typeface="Wingdings" pitchFamily="2" charset="2"/>
              </a:rPr>
              <a:t>Edge AI Hardware Expertise: </a:t>
            </a:r>
            <a:r>
              <a:rPr lang="en-US" sz="1200">
                <a:solidFill>
                  <a:schemeClr val="tx1"/>
                </a:solidFill>
                <a:latin typeface="Avenir Next LT Pro" panose="020B0504020202020204" pitchFamily="34" charset="0"/>
                <a:cs typeface="Segoe UI" panose="020B0502040204020203" pitchFamily="34" charset="0"/>
                <a:sym typeface="Wingdings" pitchFamily="2" charset="2"/>
              </a:rPr>
              <a:t>Capturing multi-year growth in a ~$60B market by 2030</a:t>
            </a:r>
            <a:r>
              <a:rPr lang="en-US" sz="1200" baseline="30000">
                <a:solidFill>
                  <a:schemeClr val="tx1"/>
                </a:solidFill>
                <a:latin typeface="Avenir Next LT Pro" panose="020B0504020202020204" pitchFamily="34" charset="0"/>
                <a:cs typeface="Segoe UI" panose="020B0502040204020203" pitchFamily="34" charset="0"/>
                <a:sym typeface="Wingdings" pitchFamily="2" charset="2"/>
              </a:rPr>
              <a:t>1</a:t>
            </a:r>
            <a:endParaRPr lang="en-US" sz="1200" baseline="30000">
              <a:solidFill>
                <a:schemeClr val="tx1"/>
              </a:solidFill>
              <a:latin typeface="Avenir Next LT Pro" panose="020B0504020202020204" pitchFamily="34" charset="0"/>
              <a:cs typeface="Segoe UI" panose="020B0502040204020203" pitchFamily="34" charset="0"/>
            </a:endParaRPr>
          </a:p>
        </p:txBody>
      </p:sp>
      <p:sp>
        <p:nvSpPr>
          <p:cNvPr id="2" name="Title 1">
            <a:extLst>
              <a:ext uri="{FF2B5EF4-FFF2-40B4-BE49-F238E27FC236}">
                <a16:creationId xmlns:a16="http://schemas.microsoft.com/office/drawing/2014/main" id="{C89AECAF-E222-8295-3639-3160509CB774}"/>
              </a:ext>
            </a:extLst>
          </p:cNvPr>
          <p:cNvSpPr>
            <a:spLocks noGrp="1"/>
          </p:cNvSpPr>
          <p:nvPr>
            <p:ph type="title"/>
          </p:nvPr>
        </p:nvSpPr>
        <p:spPr/>
        <p:txBody>
          <a:bodyPr/>
          <a:lstStyle/>
          <a:p>
            <a:r>
              <a:rPr lang="en-US"/>
              <a:t>Lantronix at a Glance</a:t>
            </a:r>
          </a:p>
        </p:txBody>
      </p:sp>
      <p:sp>
        <p:nvSpPr>
          <p:cNvPr id="5" name="Slide Number Placeholder 4">
            <a:extLst>
              <a:ext uri="{FF2B5EF4-FFF2-40B4-BE49-F238E27FC236}">
                <a16:creationId xmlns:a16="http://schemas.microsoft.com/office/drawing/2014/main" id="{69B08C25-8065-614A-82EF-B602C8DD7FD7}"/>
              </a:ext>
            </a:extLst>
          </p:cNvPr>
          <p:cNvSpPr>
            <a:spLocks noGrp="1"/>
          </p:cNvSpPr>
          <p:nvPr>
            <p:ph type="sldNum" sz="quarter" idx="12"/>
          </p:nvPr>
        </p:nvSpPr>
        <p:spPr>
          <a:effectLst/>
        </p:spPr>
        <p:txBody>
          <a:bodyPr/>
          <a:lstStyle/>
          <a:p>
            <a:fld id="{3B829181-4CF5-4287-91ED-483B21DEC50C}" type="slidenum">
              <a:rPr lang="en-US" smtClean="0"/>
              <a:pPr/>
              <a:t>3</a:t>
            </a:fld>
            <a:endParaRPr lang="en-US"/>
          </a:p>
        </p:txBody>
      </p:sp>
      <p:sp>
        <p:nvSpPr>
          <p:cNvPr id="37" name="Rectangle: Rounded Corners 36">
            <a:extLst>
              <a:ext uri="{FF2B5EF4-FFF2-40B4-BE49-F238E27FC236}">
                <a16:creationId xmlns:a16="http://schemas.microsoft.com/office/drawing/2014/main" id="{296DEF99-2A94-354B-2886-E23DC89764C7}"/>
              </a:ext>
            </a:extLst>
          </p:cNvPr>
          <p:cNvSpPr/>
          <p:nvPr/>
        </p:nvSpPr>
        <p:spPr>
          <a:xfrm>
            <a:off x="7525563" y="4013345"/>
            <a:ext cx="4285435" cy="555619"/>
          </a:xfrm>
          <a:prstGeom prst="roundRect">
            <a:avLst>
              <a:gd name="adj" fmla="val 0"/>
            </a:avLst>
          </a:prstGeom>
          <a:solidFill>
            <a:schemeClr val="bg1">
              <a:lumMod val="95000"/>
            </a:schemeClr>
          </a:solidFill>
          <a:ln>
            <a:solidFill>
              <a:srgbClr val="76B7F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defTabSz="457200">
              <a:spcAft>
                <a:spcPts val="500"/>
              </a:spcAft>
              <a:buClr>
                <a:srgbClr val="F48743"/>
              </a:buClr>
              <a:buSzPct val="120000"/>
              <a:tabLst>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 pos="9601200" algn="l"/>
                <a:tab pos="10058400" algn="l"/>
                <a:tab pos="10515600" algn="l"/>
              </a:tabLst>
              <a:defRPr/>
            </a:pPr>
            <a:r>
              <a:rPr lang="it-IT" sz="1200">
                <a:solidFill>
                  <a:srgbClr val="1C3E66"/>
                </a:solidFill>
                <a:latin typeface="Avenir Next LT Pro Demi" panose="020B0704020202020204" pitchFamily="34" charset="0"/>
                <a:sym typeface="Wingdings" pitchFamily="2" charset="2"/>
              </a:rPr>
              <a:t>Global Leader in Edge AI &amp; Industrial IoT</a:t>
            </a:r>
            <a:endParaRPr lang="en-US" sz="1200">
              <a:solidFill>
                <a:srgbClr val="1C3E66"/>
              </a:solidFill>
              <a:latin typeface="Avenir Next LT Pro Demi" panose="020B0704020202020204" pitchFamily="34" charset="0"/>
              <a:sym typeface="Wingdings" pitchFamily="2" charset="2"/>
            </a:endParaRPr>
          </a:p>
        </p:txBody>
      </p:sp>
      <p:sp>
        <p:nvSpPr>
          <p:cNvPr id="40" name="Rectangle: Rounded Corners 39">
            <a:extLst>
              <a:ext uri="{FF2B5EF4-FFF2-40B4-BE49-F238E27FC236}">
                <a16:creationId xmlns:a16="http://schemas.microsoft.com/office/drawing/2014/main" id="{09902C1E-B92D-6027-D73D-92A40B951F65}"/>
              </a:ext>
            </a:extLst>
          </p:cNvPr>
          <p:cNvSpPr/>
          <p:nvPr/>
        </p:nvSpPr>
        <p:spPr>
          <a:xfrm>
            <a:off x="7525562" y="5425534"/>
            <a:ext cx="4285435" cy="565733"/>
          </a:xfrm>
          <a:prstGeom prst="roundRect">
            <a:avLst>
              <a:gd name="adj" fmla="val 0"/>
            </a:avLst>
          </a:prstGeom>
          <a:solidFill>
            <a:schemeClr val="bg1">
              <a:lumMod val="95000"/>
            </a:schemeClr>
          </a:solidFill>
          <a:ln>
            <a:solidFill>
              <a:srgbClr val="76B7F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defTabSz="457200">
              <a:spcAft>
                <a:spcPts val="200"/>
              </a:spcAft>
              <a:buClr>
                <a:srgbClr val="F48743"/>
              </a:buClr>
              <a:buSzPct val="120000"/>
              <a:tabLst>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 pos="9601200" algn="l"/>
                <a:tab pos="10058400" algn="l"/>
                <a:tab pos="10515600" algn="l"/>
              </a:tabLst>
              <a:defRPr/>
            </a:pPr>
            <a:r>
              <a:rPr lang="en-US" sz="1200">
                <a:solidFill>
                  <a:srgbClr val="1C3E66"/>
                </a:solidFill>
                <a:latin typeface="Avenir Next LT Pro Demi" panose="020B0704020202020204" pitchFamily="34" charset="0"/>
                <a:sym typeface="Wingdings" pitchFamily="2" charset="2"/>
              </a:rPr>
              <a:t>Expanding Global Footprint with Leading </a:t>
            </a:r>
          </a:p>
          <a:p>
            <a:pPr marL="0" lvl="1" algn="ctr" defTabSz="457200">
              <a:spcAft>
                <a:spcPts val="200"/>
              </a:spcAft>
              <a:buClr>
                <a:srgbClr val="F48743"/>
              </a:buClr>
              <a:buSzPct val="120000"/>
              <a:tabLst>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 pos="9601200" algn="l"/>
                <a:tab pos="10058400" algn="l"/>
                <a:tab pos="10515600" algn="l"/>
              </a:tabLst>
              <a:defRPr/>
            </a:pPr>
            <a:r>
              <a:rPr lang="en-US" sz="1200">
                <a:solidFill>
                  <a:srgbClr val="1C3E66"/>
                </a:solidFill>
                <a:latin typeface="Avenir Next LT Pro Demi" panose="020B0704020202020204" pitchFamily="34" charset="0"/>
                <a:sym typeface="Wingdings" pitchFamily="2" charset="2"/>
              </a:rPr>
              <a:t>Defense and Commercial Drones</a:t>
            </a:r>
          </a:p>
        </p:txBody>
      </p:sp>
      <p:sp>
        <p:nvSpPr>
          <p:cNvPr id="41" name="Rectangle: Rounded Corners 40">
            <a:extLst>
              <a:ext uri="{FF2B5EF4-FFF2-40B4-BE49-F238E27FC236}">
                <a16:creationId xmlns:a16="http://schemas.microsoft.com/office/drawing/2014/main" id="{76BCA5A6-8062-6531-678D-59B9E8CA8A79}"/>
              </a:ext>
            </a:extLst>
          </p:cNvPr>
          <p:cNvSpPr/>
          <p:nvPr/>
        </p:nvSpPr>
        <p:spPr>
          <a:xfrm>
            <a:off x="7525563" y="4719439"/>
            <a:ext cx="4285435" cy="555619"/>
          </a:xfrm>
          <a:prstGeom prst="roundRect">
            <a:avLst>
              <a:gd name="adj" fmla="val 0"/>
            </a:avLst>
          </a:prstGeom>
          <a:solidFill>
            <a:schemeClr val="bg1">
              <a:lumMod val="95000"/>
            </a:schemeClr>
          </a:solidFill>
          <a:ln>
            <a:solidFill>
              <a:srgbClr val="76B7F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defTabSz="457200">
              <a:spcAft>
                <a:spcPts val="200"/>
              </a:spcAft>
              <a:buClr>
                <a:srgbClr val="F48743"/>
              </a:buClr>
              <a:buSzPct val="120000"/>
              <a:tabLst>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 pos="9601200" algn="l"/>
                <a:tab pos="10058400" algn="l"/>
                <a:tab pos="10515600" algn="l"/>
              </a:tabLst>
              <a:defRPr/>
            </a:pPr>
            <a:r>
              <a:rPr lang="en-US" sz="1200">
                <a:solidFill>
                  <a:srgbClr val="1C3E66"/>
                </a:solidFill>
                <a:latin typeface="Avenir Next LT Pro Demi" panose="020B0704020202020204" pitchFamily="34" charset="0"/>
                <a:sym typeface="Wingdings" pitchFamily="2" charset="2"/>
              </a:rPr>
              <a:t>Proven Ability to Scale Across Large, </a:t>
            </a:r>
          </a:p>
          <a:p>
            <a:pPr marL="0" lvl="1" algn="ctr" defTabSz="457200">
              <a:spcAft>
                <a:spcPts val="200"/>
              </a:spcAft>
              <a:buClr>
                <a:srgbClr val="F48743"/>
              </a:buClr>
              <a:buSzPct val="120000"/>
              <a:tabLst>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 pos="9601200" algn="l"/>
                <a:tab pos="10058400" algn="l"/>
                <a:tab pos="10515600" algn="l"/>
              </a:tabLst>
              <a:defRPr/>
            </a:pPr>
            <a:r>
              <a:rPr lang="en-US" sz="1200">
                <a:solidFill>
                  <a:srgbClr val="1C3E66"/>
                </a:solidFill>
                <a:latin typeface="Avenir Next LT Pro Demi" panose="020B0704020202020204" pitchFamily="34" charset="0"/>
                <a:sym typeface="Wingdings" pitchFamily="2" charset="2"/>
              </a:rPr>
              <a:t>Distributed Asset Networks</a:t>
            </a:r>
          </a:p>
        </p:txBody>
      </p:sp>
      <p:sp>
        <p:nvSpPr>
          <p:cNvPr id="43" name="Rectangle: Rounded Corners 42">
            <a:extLst>
              <a:ext uri="{FF2B5EF4-FFF2-40B4-BE49-F238E27FC236}">
                <a16:creationId xmlns:a16="http://schemas.microsoft.com/office/drawing/2014/main" id="{1120443A-D943-FCFF-0103-4D6F0667BA4D}"/>
              </a:ext>
            </a:extLst>
          </p:cNvPr>
          <p:cNvSpPr/>
          <p:nvPr/>
        </p:nvSpPr>
        <p:spPr>
          <a:xfrm>
            <a:off x="380998" y="1122438"/>
            <a:ext cx="6939761" cy="292608"/>
          </a:xfrm>
          <a:prstGeom prst="roundRect">
            <a:avLst>
              <a:gd name="adj" fmla="val 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a:t>A Technology Growth Engine</a:t>
            </a:r>
          </a:p>
        </p:txBody>
      </p:sp>
      <p:sp>
        <p:nvSpPr>
          <p:cNvPr id="44" name="Rectangle: Rounded Corners 43">
            <a:extLst>
              <a:ext uri="{FF2B5EF4-FFF2-40B4-BE49-F238E27FC236}">
                <a16:creationId xmlns:a16="http://schemas.microsoft.com/office/drawing/2014/main" id="{2E1D666A-7573-D058-B1FC-030D2C12B592}"/>
              </a:ext>
            </a:extLst>
          </p:cNvPr>
          <p:cNvSpPr/>
          <p:nvPr/>
        </p:nvSpPr>
        <p:spPr>
          <a:xfrm>
            <a:off x="7525563" y="1120104"/>
            <a:ext cx="4285436" cy="292608"/>
          </a:xfrm>
          <a:prstGeom prst="roundRect">
            <a:avLst>
              <a:gd name="adj" fmla="val 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a:t>Key Differentiators</a:t>
            </a:r>
          </a:p>
        </p:txBody>
      </p:sp>
      <p:sp>
        <p:nvSpPr>
          <p:cNvPr id="50" name="Rectangle 49">
            <a:extLst>
              <a:ext uri="{FF2B5EF4-FFF2-40B4-BE49-F238E27FC236}">
                <a16:creationId xmlns:a16="http://schemas.microsoft.com/office/drawing/2014/main" id="{109C3ACC-3DFF-D0DF-F30E-8BA82C1D5184}"/>
              </a:ext>
            </a:extLst>
          </p:cNvPr>
          <p:cNvSpPr/>
          <p:nvPr/>
        </p:nvSpPr>
        <p:spPr>
          <a:xfrm>
            <a:off x="381000" y="1539866"/>
            <a:ext cx="6939759" cy="179395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nSpc>
                <a:spcPct val="110000"/>
              </a:lnSpc>
              <a:spcBef>
                <a:spcPts val="900"/>
              </a:spcBef>
              <a:spcAft>
                <a:spcPts val="600"/>
              </a:spcAft>
            </a:pPr>
            <a:r>
              <a:rPr lang="en-US" sz="1200" b="1">
                <a:solidFill>
                  <a:srgbClr val="1C3E66"/>
                </a:solidFill>
                <a:latin typeface="Avenir Next LT Pro" panose="020B0504020202020204" pitchFamily="34" charset="0"/>
                <a:cs typeface="Segoe UI" panose="020B0502040204020203" pitchFamily="34" charset="0"/>
                <a:sym typeface="Wingdings" pitchFamily="2" charset="2"/>
              </a:rPr>
              <a:t>Accelerating AI-Ready Edge Deployments: </a:t>
            </a:r>
            <a:r>
              <a:rPr lang="en-US" sz="1200">
                <a:solidFill>
                  <a:schemeClr val="tx1"/>
                </a:solidFill>
                <a:latin typeface="Avenir Next LT Pro" panose="020B0504020202020204" pitchFamily="34" charset="0"/>
                <a:cs typeface="Segoe UI" panose="020B0502040204020203" pitchFamily="34" charset="0"/>
                <a:sym typeface="Wingdings" pitchFamily="2" charset="2"/>
              </a:rPr>
              <a:t>Developing leading-edge products and software to accelerate Edge AI &amp; manage complex workflows</a:t>
            </a:r>
          </a:p>
          <a:p>
            <a:pPr>
              <a:lnSpc>
                <a:spcPct val="110000"/>
              </a:lnSpc>
              <a:spcBef>
                <a:spcPts val="900"/>
              </a:spcBef>
              <a:spcAft>
                <a:spcPts val="600"/>
              </a:spcAft>
            </a:pPr>
            <a:r>
              <a:rPr lang="en-US" sz="1200" b="1">
                <a:solidFill>
                  <a:srgbClr val="1C3E66"/>
                </a:solidFill>
                <a:latin typeface="Avenir Next LT Pro" panose="020B0504020202020204" pitchFamily="34" charset="0"/>
                <a:cs typeface="Segoe UI" panose="020B0502040204020203" pitchFamily="34" charset="0"/>
                <a:sym typeface="Wingdings" pitchFamily="2" charset="2"/>
              </a:rPr>
              <a:t>Seamless Edge AI Platform: </a:t>
            </a:r>
            <a:r>
              <a:rPr lang="en-US" sz="1200">
                <a:solidFill>
                  <a:schemeClr val="tx1"/>
                </a:solidFill>
                <a:latin typeface="Avenir Next LT Pro" panose="020B0504020202020204" pitchFamily="34" charset="0"/>
                <a:cs typeface="Segoe UI" panose="020B0502040204020203" pitchFamily="34" charset="0"/>
                <a:sym typeface="Wingdings" pitchFamily="2" charset="2"/>
              </a:rPr>
              <a:t>An integrated solution delivering a robust platform for optimized model performance, supporting the rapid development, deployment and acceleration of edge AI solutions</a:t>
            </a:r>
          </a:p>
          <a:p>
            <a:pPr>
              <a:lnSpc>
                <a:spcPct val="110000"/>
              </a:lnSpc>
              <a:spcBef>
                <a:spcPts val="900"/>
              </a:spcBef>
              <a:spcAft>
                <a:spcPts val="600"/>
              </a:spcAft>
            </a:pPr>
            <a:r>
              <a:rPr lang="en-US" sz="1200" b="1">
                <a:solidFill>
                  <a:srgbClr val="1C3E66"/>
                </a:solidFill>
                <a:latin typeface="Avenir Next LT Pro" panose="020B0504020202020204" pitchFamily="34" charset="0"/>
                <a:cs typeface="Segoe UI" panose="020B0502040204020203" pitchFamily="34" charset="0"/>
                <a:sym typeface="Wingdings" pitchFamily="2" charset="2"/>
              </a:rPr>
              <a:t>Powering Network Infrastructure: </a:t>
            </a:r>
            <a:r>
              <a:rPr lang="en-US" sz="1200">
                <a:solidFill>
                  <a:schemeClr val="tx1"/>
                </a:solidFill>
                <a:latin typeface="Avenir Next LT Pro" panose="020B0504020202020204" pitchFamily="34" charset="0"/>
                <a:cs typeface="Segoe UI" panose="020B0502040204020203" pitchFamily="34" charset="0"/>
                <a:sym typeface="Wingdings" pitchFamily="2" charset="2"/>
              </a:rPr>
              <a:t>Secure and resilient LTE and 5G WAN connectivity at the edge, supporting teams highly dependent on cloud-based and on-prem devices</a:t>
            </a:r>
          </a:p>
        </p:txBody>
      </p:sp>
      <p:sp>
        <p:nvSpPr>
          <p:cNvPr id="59" name="Rectangle: Rounded Corners 58">
            <a:extLst>
              <a:ext uri="{FF2B5EF4-FFF2-40B4-BE49-F238E27FC236}">
                <a16:creationId xmlns:a16="http://schemas.microsoft.com/office/drawing/2014/main" id="{0DCFDA5F-1F8B-A034-7CC5-E5EA8E222593}"/>
              </a:ext>
            </a:extLst>
          </p:cNvPr>
          <p:cNvSpPr/>
          <p:nvPr/>
        </p:nvSpPr>
        <p:spPr>
          <a:xfrm>
            <a:off x="381000" y="3588550"/>
            <a:ext cx="6939761" cy="292608"/>
          </a:xfrm>
          <a:prstGeom prst="roundRect">
            <a:avLst>
              <a:gd name="adj" fmla="val 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a:t>Company Snapshot</a:t>
            </a:r>
          </a:p>
        </p:txBody>
      </p:sp>
      <p:sp>
        <p:nvSpPr>
          <p:cNvPr id="60" name="Rectangle: Rounded Corners 59">
            <a:extLst>
              <a:ext uri="{FF2B5EF4-FFF2-40B4-BE49-F238E27FC236}">
                <a16:creationId xmlns:a16="http://schemas.microsoft.com/office/drawing/2014/main" id="{C680E480-BAE4-0D13-537C-71782FC833F1}"/>
              </a:ext>
            </a:extLst>
          </p:cNvPr>
          <p:cNvSpPr/>
          <p:nvPr/>
        </p:nvSpPr>
        <p:spPr>
          <a:xfrm>
            <a:off x="7525563" y="3588550"/>
            <a:ext cx="4285435" cy="292608"/>
          </a:xfrm>
          <a:prstGeom prst="roundRect">
            <a:avLst>
              <a:gd name="adj" fmla="val 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a:t>Proven Expertise &amp; Capabilities</a:t>
            </a:r>
          </a:p>
        </p:txBody>
      </p:sp>
      <p:sp>
        <p:nvSpPr>
          <p:cNvPr id="29" name="Rectangle: Rounded Corners 28">
            <a:extLst>
              <a:ext uri="{FF2B5EF4-FFF2-40B4-BE49-F238E27FC236}">
                <a16:creationId xmlns:a16="http://schemas.microsoft.com/office/drawing/2014/main" id="{12A96824-620B-7519-3C18-BDF5B6090549}"/>
              </a:ext>
            </a:extLst>
          </p:cNvPr>
          <p:cNvSpPr/>
          <p:nvPr/>
        </p:nvSpPr>
        <p:spPr>
          <a:xfrm>
            <a:off x="380999" y="4013345"/>
            <a:ext cx="1616225" cy="914400"/>
          </a:xfrm>
          <a:prstGeom prst="roundRect">
            <a:avLst>
              <a:gd name="adj" fmla="val 0"/>
            </a:avLst>
          </a:prstGeom>
          <a:solidFill>
            <a:schemeClr val="bg1">
              <a:lumMod val="95000"/>
            </a:schemeClr>
          </a:solidFill>
          <a:ln w="190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r>
              <a:rPr lang="en-US" sz="2200" b="1">
                <a:solidFill>
                  <a:srgbClr val="1C3E66"/>
                </a:solidFill>
                <a:latin typeface="Avenir Next LT Pro"/>
                <a:cs typeface="Segoe UI"/>
              </a:rPr>
              <a:t>$117M</a:t>
            </a:r>
            <a:endParaRPr lang="en-US" sz="2200" b="1">
              <a:solidFill>
                <a:srgbClr val="1C3E66"/>
              </a:solidFill>
              <a:latin typeface="Avenir Next LT Pro" panose="020B0504020202020204" pitchFamily="34" charset="0"/>
              <a:cs typeface="Segoe UI" panose="020B0502040204020203" pitchFamily="34" charset="0"/>
            </a:endParaRPr>
          </a:p>
          <a:p>
            <a:pPr algn="ctr"/>
            <a:r>
              <a:rPr lang="en-US" sz="1200" b="1">
                <a:solidFill>
                  <a:srgbClr val="1C3E66"/>
                </a:solidFill>
                <a:latin typeface="Avenir Next LT Pro Demi"/>
                <a:cs typeface="Segoe UI"/>
              </a:rPr>
              <a:t>TTM</a:t>
            </a:r>
            <a:endParaRPr lang="en-US" sz="1200" b="1">
              <a:solidFill>
                <a:srgbClr val="1C3E66"/>
              </a:solidFill>
              <a:latin typeface="Avenir Next LT Pro Demi" panose="020B0704020202020204" pitchFamily="34" charset="0"/>
              <a:cs typeface="Segoe UI" panose="020B0502040204020203" pitchFamily="34" charset="0"/>
            </a:endParaRPr>
          </a:p>
          <a:p>
            <a:pPr algn="ctr"/>
            <a:r>
              <a:rPr lang="en-US" sz="1200" b="1">
                <a:solidFill>
                  <a:srgbClr val="1C3E66"/>
                </a:solidFill>
                <a:latin typeface="Avenir Next LT Pro Demi" panose="020B0704020202020204" pitchFamily="34" charset="0"/>
                <a:cs typeface="Segoe UI" panose="020B0502040204020203" pitchFamily="34" charset="0"/>
              </a:rPr>
              <a:t>Revenue</a:t>
            </a:r>
          </a:p>
        </p:txBody>
      </p:sp>
      <p:sp>
        <p:nvSpPr>
          <p:cNvPr id="32" name="Rectangle: Rounded Corners 31">
            <a:extLst>
              <a:ext uri="{FF2B5EF4-FFF2-40B4-BE49-F238E27FC236}">
                <a16:creationId xmlns:a16="http://schemas.microsoft.com/office/drawing/2014/main" id="{E6D40425-848A-3C57-5F06-D920846687E5}"/>
              </a:ext>
            </a:extLst>
          </p:cNvPr>
          <p:cNvSpPr/>
          <p:nvPr/>
        </p:nvSpPr>
        <p:spPr>
          <a:xfrm>
            <a:off x="3930021" y="4013345"/>
            <a:ext cx="1616225" cy="914400"/>
          </a:xfrm>
          <a:prstGeom prst="roundRect">
            <a:avLst>
              <a:gd name="adj" fmla="val 0"/>
            </a:avLst>
          </a:prstGeom>
          <a:solidFill>
            <a:schemeClr val="bg1">
              <a:lumMod val="95000"/>
            </a:schemeClr>
          </a:solidFill>
          <a:ln w="190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r>
              <a:rPr lang="en-US" sz="2200" b="1">
                <a:solidFill>
                  <a:srgbClr val="1C3E66"/>
                </a:solidFill>
                <a:latin typeface="Avenir Next LT Pro"/>
                <a:cs typeface="Segoe UI"/>
              </a:rPr>
              <a:t>$4.6M</a:t>
            </a:r>
            <a:endParaRPr lang="en-US" sz="2200" b="1">
              <a:solidFill>
                <a:srgbClr val="1C3E66"/>
              </a:solidFill>
              <a:latin typeface="Avenir Next LT Pro" panose="020B0504020202020204" pitchFamily="34" charset="0"/>
              <a:cs typeface="Segoe UI" panose="020B0502040204020203" pitchFamily="34" charset="0"/>
            </a:endParaRPr>
          </a:p>
          <a:p>
            <a:pPr algn="ctr"/>
            <a:r>
              <a:rPr lang="en-US" sz="1200" b="1">
                <a:solidFill>
                  <a:srgbClr val="1C3E66"/>
                </a:solidFill>
                <a:latin typeface="Avenir Next LT Pro Demi"/>
                <a:cs typeface="Segoe UI"/>
              </a:rPr>
              <a:t>TTM</a:t>
            </a:r>
            <a:endParaRPr lang="en-US" sz="1200" b="1">
              <a:solidFill>
                <a:srgbClr val="1C3E66"/>
              </a:solidFill>
              <a:latin typeface="Avenir Next LT Pro Demi" panose="020B0704020202020204" pitchFamily="34" charset="0"/>
              <a:cs typeface="Segoe UI" panose="020B0502040204020203" pitchFamily="34" charset="0"/>
            </a:endParaRPr>
          </a:p>
          <a:p>
            <a:pPr algn="ctr"/>
            <a:r>
              <a:rPr lang="en-US" sz="1200" b="1">
                <a:solidFill>
                  <a:srgbClr val="1C3E66"/>
                </a:solidFill>
                <a:latin typeface="Avenir Next LT Pro Demi" panose="020B0704020202020204" pitchFamily="34" charset="0"/>
                <a:cs typeface="Segoe UI" panose="020B0502040204020203" pitchFamily="34" charset="0"/>
              </a:rPr>
              <a:t>Adjusted EBITDA</a:t>
            </a:r>
          </a:p>
        </p:txBody>
      </p:sp>
      <p:sp>
        <p:nvSpPr>
          <p:cNvPr id="34" name="Rectangle: Rounded Corners 33">
            <a:extLst>
              <a:ext uri="{FF2B5EF4-FFF2-40B4-BE49-F238E27FC236}">
                <a16:creationId xmlns:a16="http://schemas.microsoft.com/office/drawing/2014/main" id="{6D0FDA6A-7878-718B-7EBA-C1B18CFC6AB8}"/>
              </a:ext>
            </a:extLst>
          </p:cNvPr>
          <p:cNvSpPr/>
          <p:nvPr/>
        </p:nvSpPr>
        <p:spPr>
          <a:xfrm>
            <a:off x="2155510" y="4013345"/>
            <a:ext cx="1616225" cy="914400"/>
          </a:xfrm>
          <a:prstGeom prst="roundRect">
            <a:avLst>
              <a:gd name="adj" fmla="val 0"/>
            </a:avLst>
          </a:prstGeom>
          <a:solidFill>
            <a:schemeClr val="bg1">
              <a:lumMod val="95000"/>
            </a:schemeClr>
          </a:solidFill>
          <a:ln w="190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r>
              <a:rPr lang="en-US" sz="2200" b="1">
                <a:solidFill>
                  <a:srgbClr val="1C3E66"/>
                </a:solidFill>
                <a:latin typeface="Avenir Next LT Pro"/>
                <a:cs typeface="Segoe UI"/>
              </a:rPr>
              <a:t>43.6%</a:t>
            </a:r>
          </a:p>
          <a:p>
            <a:pPr algn="ctr"/>
            <a:r>
              <a:rPr lang="en-US" sz="1200" b="1">
                <a:solidFill>
                  <a:srgbClr val="1C3E66"/>
                </a:solidFill>
                <a:latin typeface="Avenir Next LT Pro Demi"/>
                <a:cs typeface="Segoe UI"/>
              </a:rPr>
              <a:t>TTM  </a:t>
            </a:r>
          </a:p>
          <a:p>
            <a:pPr algn="ctr"/>
            <a:r>
              <a:rPr lang="en-US" sz="1200" b="1">
                <a:solidFill>
                  <a:srgbClr val="1C3E66"/>
                </a:solidFill>
                <a:latin typeface="Avenir Next LT Pro Demi" panose="020B0704020202020204" pitchFamily="34" charset="0"/>
                <a:cs typeface="Segoe UI" panose="020B0502040204020203" pitchFamily="34" charset="0"/>
              </a:rPr>
              <a:t>Gross Margin</a:t>
            </a:r>
          </a:p>
        </p:txBody>
      </p:sp>
      <p:sp>
        <p:nvSpPr>
          <p:cNvPr id="35" name="Rectangle: Rounded Corners 34">
            <a:extLst>
              <a:ext uri="{FF2B5EF4-FFF2-40B4-BE49-F238E27FC236}">
                <a16:creationId xmlns:a16="http://schemas.microsoft.com/office/drawing/2014/main" id="{A9525EFA-1603-9CD4-BD46-103052F117B1}"/>
              </a:ext>
            </a:extLst>
          </p:cNvPr>
          <p:cNvSpPr/>
          <p:nvPr/>
        </p:nvSpPr>
        <p:spPr>
          <a:xfrm>
            <a:off x="2155510" y="5076867"/>
            <a:ext cx="1616225" cy="914400"/>
          </a:xfrm>
          <a:prstGeom prst="roundRect">
            <a:avLst>
              <a:gd name="adj" fmla="val 0"/>
            </a:avLst>
          </a:prstGeom>
          <a:solidFill>
            <a:schemeClr val="bg1">
              <a:lumMod val="95000"/>
            </a:schemeClr>
          </a:solidFill>
          <a:ln w="190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2200" b="1">
                <a:solidFill>
                  <a:srgbClr val="1C3E66"/>
                </a:solidFill>
                <a:latin typeface="Avenir Next LT Pro" panose="020B0504020202020204" pitchFamily="34" charset="0"/>
                <a:cs typeface="Segoe UI" panose="020B0502040204020203" pitchFamily="34" charset="0"/>
              </a:rPr>
              <a:t>~300</a:t>
            </a:r>
          </a:p>
          <a:p>
            <a:pPr algn="ctr">
              <a:spcBef>
                <a:spcPts val="300"/>
              </a:spcBef>
            </a:pPr>
            <a:r>
              <a:rPr lang="en-US" sz="1200" b="1">
                <a:solidFill>
                  <a:srgbClr val="1C3E66"/>
                </a:solidFill>
                <a:latin typeface="Avenir Next LT Pro Demi" panose="020B0704020202020204" pitchFamily="34" charset="0"/>
                <a:cs typeface="Segoe UI" panose="020B0502040204020203" pitchFamily="34" charset="0"/>
              </a:rPr>
              <a:t>Full-Time Employees</a:t>
            </a:r>
          </a:p>
        </p:txBody>
      </p:sp>
      <p:sp>
        <p:nvSpPr>
          <p:cNvPr id="36" name="Rectangle: Rounded Corners 35">
            <a:extLst>
              <a:ext uri="{FF2B5EF4-FFF2-40B4-BE49-F238E27FC236}">
                <a16:creationId xmlns:a16="http://schemas.microsoft.com/office/drawing/2014/main" id="{795C4465-D72C-2345-C546-4499A76BE243}"/>
              </a:ext>
            </a:extLst>
          </p:cNvPr>
          <p:cNvSpPr/>
          <p:nvPr/>
        </p:nvSpPr>
        <p:spPr>
          <a:xfrm>
            <a:off x="3930021" y="5076867"/>
            <a:ext cx="1616225" cy="914400"/>
          </a:xfrm>
          <a:prstGeom prst="roundRect">
            <a:avLst>
              <a:gd name="adj" fmla="val 0"/>
            </a:avLst>
          </a:prstGeom>
          <a:solidFill>
            <a:schemeClr val="bg1">
              <a:lumMod val="95000"/>
            </a:schemeClr>
          </a:solidFill>
          <a:ln w="190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2200" b="1">
                <a:solidFill>
                  <a:srgbClr val="1C3E66"/>
                </a:solidFill>
                <a:latin typeface="Avenir Next LT Pro" panose="020B0504020202020204" pitchFamily="34" charset="0"/>
                <a:cs typeface="Segoe UI" panose="020B0502040204020203" pitchFamily="34" charset="0"/>
              </a:rPr>
              <a:t>U.S.</a:t>
            </a:r>
          </a:p>
          <a:p>
            <a:pPr algn="ctr"/>
            <a:r>
              <a:rPr lang="en-US" sz="1200" b="1">
                <a:solidFill>
                  <a:srgbClr val="1C3E66"/>
                </a:solidFill>
                <a:latin typeface="Avenir Next LT Pro Demi" panose="020B0704020202020204" pitchFamily="34" charset="0"/>
                <a:cs typeface="Segoe UI" panose="020B0502040204020203" pitchFamily="34" charset="0"/>
              </a:rPr>
              <a:t>Headquarters</a:t>
            </a:r>
          </a:p>
        </p:txBody>
      </p:sp>
      <p:sp>
        <p:nvSpPr>
          <p:cNvPr id="33" name="Rectangle: Rounded Corners 32">
            <a:extLst>
              <a:ext uri="{FF2B5EF4-FFF2-40B4-BE49-F238E27FC236}">
                <a16:creationId xmlns:a16="http://schemas.microsoft.com/office/drawing/2014/main" id="{972A9298-9788-CA46-3F5E-815166EBA329}"/>
              </a:ext>
            </a:extLst>
          </p:cNvPr>
          <p:cNvSpPr/>
          <p:nvPr/>
        </p:nvSpPr>
        <p:spPr>
          <a:xfrm>
            <a:off x="380999" y="5076867"/>
            <a:ext cx="1616225" cy="914400"/>
          </a:xfrm>
          <a:prstGeom prst="roundRect">
            <a:avLst>
              <a:gd name="adj" fmla="val 0"/>
            </a:avLst>
          </a:prstGeom>
          <a:solidFill>
            <a:schemeClr val="bg1">
              <a:lumMod val="95000"/>
            </a:schemeClr>
          </a:solidFill>
          <a:ln w="190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1C3E66"/>
                </a:solidFill>
                <a:effectLst/>
                <a:uLnTx/>
                <a:uFillTx/>
                <a:latin typeface="Avenir Next LT Pro" panose="020B0504020202020204" pitchFamily="34" charset="0"/>
                <a:ea typeface="+mn-ea"/>
                <a:cs typeface="Segoe UI" panose="020B0502040204020203" pitchFamily="34" charset="0"/>
              </a:rPr>
              <a:t>LTRX</a:t>
            </a:r>
          </a:p>
          <a:p>
            <a:pPr marR="0" lvl="0" indent="0" algn="ctr" fontAlgn="auto">
              <a:lnSpc>
                <a:spcPct val="100000"/>
              </a:lnSpc>
              <a:spcBef>
                <a:spcPts val="0"/>
              </a:spcBef>
              <a:spcAft>
                <a:spcPts val="0"/>
              </a:spcAft>
              <a:buClrTx/>
              <a:buSzTx/>
              <a:buFontTx/>
              <a:buNone/>
              <a:tabLst/>
              <a:defRPr/>
            </a:pPr>
            <a:r>
              <a:rPr lang="en-US" sz="1200" b="1">
                <a:solidFill>
                  <a:srgbClr val="1C3E66"/>
                </a:solidFill>
                <a:latin typeface="Avenir Next LT Pro Demi" panose="020B0704020202020204" pitchFamily="34" charset="0"/>
                <a:cs typeface="Segoe UI" panose="020B0502040204020203" pitchFamily="34" charset="0"/>
              </a:rPr>
              <a:t>NASDAQ</a:t>
            </a:r>
          </a:p>
        </p:txBody>
      </p:sp>
      <p:sp>
        <p:nvSpPr>
          <p:cNvPr id="11" name="Rectangle: Rounded Corners 10">
            <a:extLst>
              <a:ext uri="{FF2B5EF4-FFF2-40B4-BE49-F238E27FC236}">
                <a16:creationId xmlns:a16="http://schemas.microsoft.com/office/drawing/2014/main" id="{970EF4FA-36AB-7B9A-B399-4081AE648463}"/>
              </a:ext>
            </a:extLst>
          </p:cNvPr>
          <p:cNvSpPr/>
          <p:nvPr/>
        </p:nvSpPr>
        <p:spPr>
          <a:xfrm>
            <a:off x="5704533" y="4013345"/>
            <a:ext cx="1616225" cy="914400"/>
          </a:xfrm>
          <a:prstGeom prst="roundRect">
            <a:avLst>
              <a:gd name="adj" fmla="val 0"/>
            </a:avLst>
          </a:prstGeom>
          <a:solidFill>
            <a:schemeClr val="bg1">
              <a:lumMod val="95000"/>
            </a:schemeClr>
          </a:solidFill>
          <a:ln w="190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a:solidFill>
                  <a:srgbClr val="1C3E66"/>
                </a:solidFill>
                <a:latin typeface="Avenir Next LT Pro"/>
                <a:cs typeface="Segoe UI"/>
              </a:rPr>
              <a:t>$23M</a:t>
            </a:r>
            <a:endParaRPr kumimoji="0" lang="en-US" sz="2200" b="1" i="0" u="none" strike="noStrike" kern="1200" cap="none" spc="0" normalizeH="0" baseline="0" noProof="0">
              <a:ln>
                <a:noFill/>
              </a:ln>
              <a:solidFill>
                <a:srgbClr val="1C3E66"/>
              </a:solidFill>
              <a:effectLst/>
              <a:uLnTx/>
              <a:uFillTx/>
              <a:latin typeface="Avenir Next LT Pro" panose="020B0504020202020204" pitchFamily="34" charset="0"/>
              <a:ea typeface="+mn-ea"/>
              <a:cs typeface="Segoe UI" panose="020B0502040204020203" pitchFamily="34" charset="0"/>
            </a:endParaRPr>
          </a:p>
          <a:p>
            <a:pPr marR="0" lvl="0" indent="0" algn="ctr" fontAlgn="auto">
              <a:lnSpc>
                <a:spcPct val="100000"/>
              </a:lnSpc>
              <a:spcBef>
                <a:spcPts val="0"/>
              </a:spcBef>
              <a:spcAft>
                <a:spcPts val="0"/>
              </a:spcAft>
              <a:buClrTx/>
              <a:buSzTx/>
              <a:buFontTx/>
              <a:buNone/>
              <a:tabLst/>
              <a:defRPr/>
            </a:pPr>
            <a:r>
              <a:rPr lang="en-US" sz="1200" b="1">
                <a:solidFill>
                  <a:srgbClr val="1C3E66"/>
                </a:solidFill>
                <a:latin typeface="Avenir Next LT Pro Demi"/>
                <a:cs typeface="Segoe UI"/>
              </a:rPr>
              <a:t>12/31/2025</a:t>
            </a:r>
          </a:p>
          <a:p>
            <a:pPr algn="ctr">
              <a:defRPr/>
            </a:pPr>
            <a:r>
              <a:rPr lang="en-US" sz="1200" b="1">
                <a:solidFill>
                  <a:srgbClr val="1C3E66"/>
                </a:solidFill>
                <a:latin typeface="Avenir Next LT Pro Demi"/>
                <a:cs typeface="Segoe UI"/>
              </a:rPr>
              <a:t>Cash Balance</a:t>
            </a:r>
            <a:endParaRPr lang="en-US" sz="1200" b="1">
              <a:solidFill>
                <a:srgbClr val="1C3E66"/>
              </a:solidFill>
              <a:latin typeface="Avenir Next LT Pro Demi" panose="020B0704020202020204" pitchFamily="34" charset="0"/>
              <a:cs typeface="Segoe UI" panose="020B0502040204020203" pitchFamily="34" charset="0"/>
            </a:endParaRPr>
          </a:p>
        </p:txBody>
      </p:sp>
      <p:sp>
        <p:nvSpPr>
          <p:cNvPr id="13" name="Rectangle: Rounded Corners 12">
            <a:extLst>
              <a:ext uri="{FF2B5EF4-FFF2-40B4-BE49-F238E27FC236}">
                <a16:creationId xmlns:a16="http://schemas.microsoft.com/office/drawing/2014/main" id="{83543C5B-8865-9604-2973-8E239DCA0F67}"/>
              </a:ext>
            </a:extLst>
          </p:cNvPr>
          <p:cNvSpPr/>
          <p:nvPr/>
        </p:nvSpPr>
        <p:spPr>
          <a:xfrm>
            <a:off x="5704533" y="5076867"/>
            <a:ext cx="1616225" cy="914400"/>
          </a:xfrm>
          <a:prstGeom prst="roundRect">
            <a:avLst>
              <a:gd name="adj" fmla="val 0"/>
            </a:avLst>
          </a:prstGeom>
          <a:solidFill>
            <a:schemeClr val="bg1">
              <a:lumMod val="95000"/>
            </a:schemeClr>
          </a:solidFill>
          <a:ln w="190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2200" b="1">
                <a:solidFill>
                  <a:srgbClr val="1C3E66"/>
                </a:solidFill>
                <a:latin typeface="Avenir Next LT Pro" panose="020B0504020202020204" pitchFamily="34" charset="0"/>
                <a:cs typeface="Segoe UI" panose="020B0502040204020203" pitchFamily="34" charset="0"/>
              </a:rPr>
              <a:t>1989</a:t>
            </a:r>
          </a:p>
          <a:p>
            <a:pPr algn="ctr"/>
            <a:r>
              <a:rPr lang="en-US" sz="1200" b="1">
                <a:solidFill>
                  <a:srgbClr val="1C3E66"/>
                </a:solidFill>
                <a:latin typeface="Avenir Next LT Pro Demi" panose="020B0704020202020204" pitchFamily="34" charset="0"/>
                <a:cs typeface="Segoe UI" panose="020B0502040204020203" pitchFamily="34" charset="0"/>
              </a:rPr>
              <a:t>Year Founded</a:t>
            </a:r>
          </a:p>
        </p:txBody>
      </p:sp>
      <p:sp>
        <p:nvSpPr>
          <p:cNvPr id="3" name="Text Placeholder 2">
            <a:extLst>
              <a:ext uri="{FF2B5EF4-FFF2-40B4-BE49-F238E27FC236}">
                <a16:creationId xmlns:a16="http://schemas.microsoft.com/office/drawing/2014/main" id="{6A693210-1DB4-75CA-3084-6A1ADC99D277}"/>
              </a:ext>
            </a:extLst>
          </p:cNvPr>
          <p:cNvSpPr>
            <a:spLocks noGrp="1"/>
          </p:cNvSpPr>
          <p:nvPr>
            <p:ph type="body" sz="quarter" idx="13"/>
          </p:nvPr>
        </p:nvSpPr>
        <p:spPr>
          <a:xfrm>
            <a:off x="1901370" y="6426430"/>
            <a:ext cx="7969705" cy="326646"/>
          </a:xfrm>
        </p:spPr>
        <p:txBody>
          <a:bodyPr/>
          <a:lstStyle/>
          <a:p>
            <a:r>
              <a:rPr lang="en-US" b="0" i="0">
                <a:effectLst/>
              </a:rPr>
              <a:t>¹ Edge AI Hardware Market projected at $58.9B by 2030 (</a:t>
            </a:r>
            <a:r>
              <a:rPr lang="en-US" b="0" i="0" err="1">
                <a:effectLst/>
              </a:rPr>
              <a:t>MarketsandMarkets</a:t>
            </a:r>
            <a:r>
              <a:rPr lang="en-US" b="0" i="0">
                <a:effectLst/>
              </a:rPr>
              <a:t>, 2025)</a:t>
            </a:r>
            <a:endParaRPr lang="en-US"/>
          </a:p>
        </p:txBody>
      </p:sp>
    </p:spTree>
    <p:extLst>
      <p:ext uri="{BB962C8B-B14F-4D97-AF65-F5344CB8AC3E}">
        <p14:creationId xmlns:p14="http://schemas.microsoft.com/office/powerpoint/2010/main" val="940680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8CA72-D2CE-996B-4749-89BBF021A3C1}"/>
              </a:ext>
            </a:extLst>
          </p:cNvPr>
          <p:cNvSpPr>
            <a:spLocks noGrp="1"/>
          </p:cNvSpPr>
          <p:nvPr>
            <p:ph type="title"/>
          </p:nvPr>
        </p:nvSpPr>
        <p:spPr/>
        <p:txBody>
          <a:bodyPr/>
          <a:lstStyle/>
          <a:p>
            <a:r>
              <a:rPr lang="en-US"/>
              <a:t>Combining Compute and Connect</a:t>
            </a:r>
          </a:p>
        </p:txBody>
      </p:sp>
      <p:sp>
        <p:nvSpPr>
          <p:cNvPr id="5" name="Slide Number Placeholder 4">
            <a:extLst>
              <a:ext uri="{FF2B5EF4-FFF2-40B4-BE49-F238E27FC236}">
                <a16:creationId xmlns:a16="http://schemas.microsoft.com/office/drawing/2014/main" id="{2E1D59A7-3A2E-70C4-442E-DA809CCC8FF0}"/>
              </a:ext>
            </a:extLst>
          </p:cNvPr>
          <p:cNvSpPr>
            <a:spLocks noGrp="1"/>
          </p:cNvSpPr>
          <p:nvPr>
            <p:ph type="sldNum" sz="quarter" idx="12"/>
          </p:nvPr>
        </p:nvSpPr>
        <p:spPr>
          <a:xfrm>
            <a:off x="11478482" y="6329918"/>
            <a:ext cx="173564" cy="365125"/>
          </a:xfrm>
        </p:spPr>
        <p:txBody>
          <a:bodyPr/>
          <a:lstStyle/>
          <a:p>
            <a:fld id="{3B829181-4CF5-4287-91ED-483B21DEC50C}" type="slidenum">
              <a:rPr lang="en-US" smtClean="0"/>
              <a:pPr/>
              <a:t>4</a:t>
            </a:fld>
            <a:endParaRPr lang="en-US"/>
          </a:p>
        </p:txBody>
      </p:sp>
      <p:sp>
        <p:nvSpPr>
          <p:cNvPr id="7" name="Text Placeholder 6">
            <a:extLst>
              <a:ext uri="{FF2B5EF4-FFF2-40B4-BE49-F238E27FC236}">
                <a16:creationId xmlns:a16="http://schemas.microsoft.com/office/drawing/2014/main" id="{D1233901-CE2C-21DA-C054-47EF8E4E46B5}"/>
              </a:ext>
            </a:extLst>
          </p:cNvPr>
          <p:cNvSpPr>
            <a:spLocks noGrp="1"/>
          </p:cNvSpPr>
          <p:nvPr>
            <p:ph type="body" sz="quarter" idx="14"/>
          </p:nvPr>
        </p:nvSpPr>
        <p:spPr/>
        <p:txBody>
          <a:bodyPr/>
          <a:lstStyle/>
          <a:p>
            <a:r>
              <a:rPr lang="en-US"/>
              <a:t>One Platform, One Ecosystem, Endless Solutions</a:t>
            </a:r>
          </a:p>
        </p:txBody>
      </p:sp>
      <p:grpSp>
        <p:nvGrpSpPr>
          <p:cNvPr id="31" name="Group 30">
            <a:extLst>
              <a:ext uri="{FF2B5EF4-FFF2-40B4-BE49-F238E27FC236}">
                <a16:creationId xmlns:a16="http://schemas.microsoft.com/office/drawing/2014/main" id="{3AC49F7C-0065-2628-95D9-FF48D40A3833}"/>
              </a:ext>
            </a:extLst>
          </p:cNvPr>
          <p:cNvGrpSpPr/>
          <p:nvPr/>
        </p:nvGrpSpPr>
        <p:grpSpPr>
          <a:xfrm>
            <a:off x="7877951" y="1656816"/>
            <a:ext cx="3864940" cy="3883318"/>
            <a:chOff x="8717604" y="1576868"/>
            <a:chExt cx="3864940" cy="3883318"/>
          </a:xfrm>
          <a:solidFill>
            <a:srgbClr val="F2F2F2"/>
          </a:solidFill>
        </p:grpSpPr>
        <p:sp>
          <p:nvSpPr>
            <p:cNvPr id="9" name="Rectangle 8">
              <a:extLst>
                <a:ext uri="{FF2B5EF4-FFF2-40B4-BE49-F238E27FC236}">
                  <a16:creationId xmlns:a16="http://schemas.microsoft.com/office/drawing/2014/main" id="{D188A38A-12CA-ED1C-B2AF-215FCDC72991}"/>
                </a:ext>
              </a:extLst>
            </p:cNvPr>
            <p:cNvSpPr/>
            <p:nvPr/>
          </p:nvSpPr>
          <p:spPr>
            <a:xfrm>
              <a:off x="8717605" y="1576868"/>
              <a:ext cx="3864939" cy="3883318"/>
            </a:xfrm>
            <a:prstGeom prst="rect">
              <a:avLst/>
            </a:prstGeom>
            <a:gr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venir Next LT Pro" panose="020B0504020202020204" pitchFamily="34" charset="0"/>
              </a:endParaRPr>
            </a:p>
          </p:txBody>
        </p:sp>
        <p:sp>
          <p:nvSpPr>
            <p:cNvPr id="12" name="TextBox 11">
              <a:extLst>
                <a:ext uri="{FF2B5EF4-FFF2-40B4-BE49-F238E27FC236}">
                  <a16:creationId xmlns:a16="http://schemas.microsoft.com/office/drawing/2014/main" id="{9FD149B0-7908-62DD-B1DD-271E3403A03E}"/>
                </a:ext>
              </a:extLst>
            </p:cNvPr>
            <p:cNvSpPr txBox="1"/>
            <p:nvPr/>
          </p:nvSpPr>
          <p:spPr>
            <a:xfrm>
              <a:off x="9299018" y="2359788"/>
              <a:ext cx="2707746" cy="307777"/>
            </a:xfrm>
            <a:prstGeom prst="rect">
              <a:avLst/>
            </a:prstGeom>
            <a:grpFill/>
          </p:spPr>
          <p:txBody>
            <a:bodyPr wrap="square" rtlCol="0">
              <a:spAutoFit/>
            </a:bodyPr>
            <a:lstStyle/>
            <a:p>
              <a:pPr algn="ctr"/>
              <a:r>
                <a:rPr lang="en-US" sz="1400" b="1" spc="0">
                  <a:solidFill>
                    <a:schemeClr val="accent3"/>
                  </a:solidFill>
                  <a:latin typeface="Avenir Next LT Pro" panose="020B0504020202020204" pitchFamily="34" charset="0"/>
                  <a:ea typeface="Roboto Light" panose="02000000000000000000" pitchFamily="2" charset="0"/>
                  <a:cs typeface="Roboto Light" panose="02000000000000000000" pitchFamily="2" charset="0"/>
                </a:rPr>
                <a:t>Scalable Solutions</a:t>
              </a:r>
            </a:p>
          </p:txBody>
        </p:sp>
        <p:sp>
          <p:nvSpPr>
            <p:cNvPr id="13" name="TextBox 12">
              <a:extLst>
                <a:ext uri="{FF2B5EF4-FFF2-40B4-BE49-F238E27FC236}">
                  <a16:creationId xmlns:a16="http://schemas.microsoft.com/office/drawing/2014/main" id="{1DD81C58-EBD4-B3C9-B0A6-E9E5C8C4B527}"/>
                </a:ext>
              </a:extLst>
            </p:cNvPr>
            <p:cNvSpPr txBox="1"/>
            <p:nvPr/>
          </p:nvSpPr>
          <p:spPr>
            <a:xfrm>
              <a:off x="9572935" y="2695106"/>
              <a:ext cx="2159913" cy="307777"/>
            </a:xfrm>
            <a:prstGeom prst="rect">
              <a:avLst/>
            </a:prstGeom>
            <a:grpFill/>
          </p:spPr>
          <p:txBody>
            <a:bodyPr wrap="square" rtlCol="0">
              <a:spAutoFit/>
            </a:bodyPr>
            <a:lstStyle/>
            <a:p>
              <a:r>
                <a:rPr lang="en-US" sz="1400" b="1" spc="0">
                  <a:solidFill>
                    <a:schemeClr val="accent3"/>
                  </a:solidFill>
                  <a:latin typeface="Avenir Next LT Pro" panose="020B0504020202020204" pitchFamily="34" charset="0"/>
                  <a:ea typeface="Roboto Light" panose="02000000000000000000" pitchFamily="2" charset="0"/>
                  <a:cs typeface="Roboto Light" panose="02000000000000000000" pitchFamily="2" charset="0"/>
                </a:rPr>
                <a:t>Operational Efficiency</a:t>
              </a:r>
            </a:p>
          </p:txBody>
        </p:sp>
        <p:sp>
          <p:nvSpPr>
            <p:cNvPr id="14" name="TextBox 13">
              <a:extLst>
                <a:ext uri="{FF2B5EF4-FFF2-40B4-BE49-F238E27FC236}">
                  <a16:creationId xmlns:a16="http://schemas.microsoft.com/office/drawing/2014/main" id="{92909003-E6C8-F02E-7D05-20A3476AF76D}"/>
                </a:ext>
              </a:extLst>
            </p:cNvPr>
            <p:cNvSpPr txBox="1"/>
            <p:nvPr/>
          </p:nvSpPr>
          <p:spPr>
            <a:xfrm>
              <a:off x="9692751" y="3053767"/>
              <a:ext cx="1920281" cy="307777"/>
            </a:xfrm>
            <a:prstGeom prst="rect">
              <a:avLst/>
            </a:prstGeom>
            <a:grpFill/>
          </p:spPr>
          <p:txBody>
            <a:bodyPr wrap="square" rtlCol="0">
              <a:spAutoFit/>
            </a:bodyPr>
            <a:lstStyle/>
            <a:p>
              <a:r>
                <a:rPr lang="en-US" sz="1400" b="1" spc="0">
                  <a:solidFill>
                    <a:schemeClr val="accent3"/>
                  </a:solidFill>
                  <a:latin typeface="Avenir Next LT Pro" panose="020B0504020202020204" pitchFamily="34" charset="0"/>
                  <a:ea typeface="Roboto Light" panose="02000000000000000000" pitchFamily="2" charset="0"/>
                  <a:cs typeface="Roboto Light" panose="02000000000000000000" pitchFamily="2" charset="0"/>
                </a:rPr>
                <a:t>Real-Time Decisions</a:t>
              </a:r>
            </a:p>
          </p:txBody>
        </p:sp>
        <p:sp>
          <p:nvSpPr>
            <p:cNvPr id="22" name="Title 1">
              <a:extLst>
                <a:ext uri="{FF2B5EF4-FFF2-40B4-BE49-F238E27FC236}">
                  <a16:creationId xmlns:a16="http://schemas.microsoft.com/office/drawing/2014/main" id="{5DA9F7D3-38B1-E0D7-82BD-3EC97B8A93D7}"/>
                </a:ext>
              </a:extLst>
            </p:cNvPr>
            <p:cNvSpPr txBox="1">
              <a:spLocks/>
            </p:cNvSpPr>
            <p:nvPr/>
          </p:nvSpPr>
          <p:spPr>
            <a:xfrm>
              <a:off x="8717604" y="1619367"/>
              <a:ext cx="3864939" cy="672082"/>
            </a:xfrm>
            <a:prstGeom prst="rect">
              <a:avLst/>
            </a:prstGeom>
            <a:grpFill/>
          </p:spPr>
          <p:txBody>
            <a:bodyPr/>
            <a:lstStyle>
              <a:lvl1pPr algn="l" defTabSz="914377" rtl="0" eaLnBrk="1" latinLnBrk="0" hangingPunct="1">
                <a:lnSpc>
                  <a:spcPct val="90000"/>
                </a:lnSpc>
                <a:spcBef>
                  <a:spcPct val="0"/>
                </a:spcBef>
                <a:buNone/>
                <a:defRPr lang="en-US" sz="3600" b="1" kern="1200" dirty="0">
                  <a:solidFill>
                    <a:schemeClr val="tx1"/>
                  </a:solidFill>
                  <a:latin typeface="+mj-lt"/>
                  <a:ea typeface="+mn-ea"/>
                  <a:cs typeface="+mn-cs"/>
                </a:defRPr>
              </a:lvl1pPr>
            </a:lstStyle>
            <a:p>
              <a:pPr algn="ctr"/>
              <a:r>
                <a:rPr lang="en-US" sz="2000">
                  <a:solidFill>
                    <a:schemeClr val="accent1"/>
                  </a:solidFill>
                  <a:latin typeface="Avenir Next LT Pro" panose="020B0504020202020204" pitchFamily="34" charset="0"/>
                  <a:ea typeface="Roboto" panose="02000000000000000000" pitchFamily="2" charset="0"/>
                  <a:cs typeface="Roboto" panose="02000000000000000000" pitchFamily="2" charset="0"/>
                </a:rPr>
                <a:t>Enabling Edge Intelligence with Compute &amp; Connect </a:t>
              </a:r>
              <a:endParaRPr lang="en-CA" sz="2000">
                <a:solidFill>
                  <a:schemeClr val="accent1"/>
                </a:solidFill>
                <a:latin typeface="Avenir Next LT Pro" panose="020B0504020202020204" pitchFamily="34" charset="0"/>
                <a:ea typeface="Roboto" panose="02000000000000000000" pitchFamily="2" charset="0"/>
                <a:cs typeface="Roboto" panose="02000000000000000000" pitchFamily="2" charset="0"/>
              </a:endParaRPr>
            </a:p>
          </p:txBody>
        </p:sp>
      </p:grpSp>
      <p:sp>
        <p:nvSpPr>
          <p:cNvPr id="8" name="Rectangle 7">
            <a:extLst>
              <a:ext uri="{FF2B5EF4-FFF2-40B4-BE49-F238E27FC236}">
                <a16:creationId xmlns:a16="http://schemas.microsoft.com/office/drawing/2014/main" id="{6DF05647-8085-5675-3778-68C8DD403AD3}"/>
              </a:ext>
            </a:extLst>
          </p:cNvPr>
          <p:cNvSpPr/>
          <p:nvPr/>
        </p:nvSpPr>
        <p:spPr>
          <a:xfrm>
            <a:off x="4486066" y="1674566"/>
            <a:ext cx="2761982" cy="3883318"/>
          </a:xfrm>
          <a:prstGeom prst="rect">
            <a:avLst/>
          </a:prstGeom>
          <a:solidFill>
            <a:srgbClr val="F2F2F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venir Next LT Pro" panose="020B0504020202020204" pitchFamily="34" charset="0"/>
            </a:endParaRPr>
          </a:p>
        </p:txBody>
      </p:sp>
      <p:pic>
        <p:nvPicPr>
          <p:cNvPr id="15" name="Picture 14" descr="A truck driving on a highway&#10;&#10;Description automatically generated">
            <a:extLst>
              <a:ext uri="{FF2B5EF4-FFF2-40B4-BE49-F238E27FC236}">
                <a16:creationId xmlns:a16="http://schemas.microsoft.com/office/drawing/2014/main" id="{AD0C9F50-BD43-0F4E-FBEA-60F851CF1C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04414" y="3892989"/>
            <a:ext cx="2525286" cy="1562187"/>
          </a:xfrm>
          <a:prstGeom prst="rect">
            <a:avLst/>
          </a:prstGeom>
        </p:spPr>
      </p:pic>
      <p:pic>
        <p:nvPicPr>
          <p:cNvPr id="16" name="Picture 15" descr="A person in a yellow vest and helmet walking in a warehouse&#10;&#10;Description automatically generated">
            <a:extLst>
              <a:ext uri="{FF2B5EF4-FFF2-40B4-BE49-F238E27FC236}">
                <a16:creationId xmlns:a16="http://schemas.microsoft.com/office/drawing/2014/main" id="{F9A0D778-9220-F5E3-5614-8A90D0E0700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604414" y="2194376"/>
            <a:ext cx="2525286" cy="1566660"/>
          </a:xfrm>
          <a:prstGeom prst="rect">
            <a:avLst/>
          </a:prstGeom>
        </p:spPr>
      </p:pic>
      <p:sp>
        <p:nvSpPr>
          <p:cNvPr id="24" name="Title 1">
            <a:extLst>
              <a:ext uri="{FF2B5EF4-FFF2-40B4-BE49-F238E27FC236}">
                <a16:creationId xmlns:a16="http://schemas.microsoft.com/office/drawing/2014/main" id="{7B4EF05F-1C32-FDC6-A6BE-F0426A22B3B4}"/>
              </a:ext>
            </a:extLst>
          </p:cNvPr>
          <p:cNvSpPr txBox="1">
            <a:spLocks/>
          </p:cNvSpPr>
          <p:nvPr/>
        </p:nvSpPr>
        <p:spPr>
          <a:xfrm>
            <a:off x="4923120" y="1729651"/>
            <a:ext cx="1887874" cy="397008"/>
          </a:xfrm>
          <a:prstGeom prst="rect">
            <a:avLst/>
          </a:prstGeom>
          <a:noFill/>
        </p:spPr>
        <p:txBody>
          <a:bodyPr/>
          <a:lstStyle>
            <a:lvl1pPr algn="l" defTabSz="914377" rtl="0" eaLnBrk="1" latinLnBrk="0" hangingPunct="1">
              <a:lnSpc>
                <a:spcPct val="90000"/>
              </a:lnSpc>
              <a:spcBef>
                <a:spcPct val="0"/>
              </a:spcBef>
              <a:buNone/>
              <a:defRPr lang="en-US" sz="3600" b="1" kern="1200" dirty="0">
                <a:solidFill>
                  <a:schemeClr val="tx1"/>
                </a:solidFill>
                <a:latin typeface="+mj-lt"/>
                <a:ea typeface="+mn-ea"/>
                <a:cs typeface="+mn-cs"/>
              </a:defRPr>
            </a:lvl1pPr>
          </a:lstStyle>
          <a:p>
            <a:pPr algn="ctr"/>
            <a:r>
              <a:rPr lang="en-CA" sz="2400">
                <a:solidFill>
                  <a:schemeClr val="accent1"/>
                </a:solidFill>
                <a:latin typeface="Avenir Next LT Pro" panose="020B0504020202020204" pitchFamily="34" charset="0"/>
                <a:ea typeface="Roboto" panose="02000000000000000000" pitchFamily="2" charset="0"/>
                <a:cs typeface="Roboto" panose="02000000000000000000" pitchFamily="2" charset="0"/>
              </a:rPr>
              <a:t>Connect</a:t>
            </a:r>
            <a:endParaRPr lang="en-CA" sz="2600">
              <a:solidFill>
                <a:schemeClr val="accent1"/>
              </a:solidFill>
              <a:latin typeface="Avenir Next LT Pro" panose="020B0504020202020204" pitchFamily="34" charset="0"/>
              <a:ea typeface="Roboto" panose="02000000000000000000" pitchFamily="2" charset="0"/>
              <a:cs typeface="Roboto" panose="02000000000000000000" pitchFamily="2" charset="0"/>
            </a:endParaRPr>
          </a:p>
        </p:txBody>
      </p:sp>
      <p:grpSp>
        <p:nvGrpSpPr>
          <p:cNvPr id="10" name="Group 9">
            <a:extLst>
              <a:ext uri="{FF2B5EF4-FFF2-40B4-BE49-F238E27FC236}">
                <a16:creationId xmlns:a16="http://schemas.microsoft.com/office/drawing/2014/main" id="{58EB0539-DF21-E7C6-663C-AB174CA845CC}"/>
              </a:ext>
            </a:extLst>
          </p:cNvPr>
          <p:cNvGrpSpPr/>
          <p:nvPr/>
        </p:nvGrpSpPr>
        <p:grpSpPr>
          <a:xfrm>
            <a:off x="333154" y="1645386"/>
            <a:ext cx="2761982" cy="3883318"/>
            <a:chOff x="590010" y="1590301"/>
            <a:chExt cx="2761982" cy="3883318"/>
          </a:xfrm>
          <a:solidFill>
            <a:srgbClr val="F2F2F2"/>
          </a:solidFill>
        </p:grpSpPr>
        <p:sp>
          <p:nvSpPr>
            <p:cNvPr id="11" name="Rectangle 10">
              <a:extLst>
                <a:ext uri="{FF2B5EF4-FFF2-40B4-BE49-F238E27FC236}">
                  <a16:creationId xmlns:a16="http://schemas.microsoft.com/office/drawing/2014/main" id="{39C6BEB9-DAAC-6ED2-B816-DD2351AF8846}"/>
                </a:ext>
              </a:extLst>
            </p:cNvPr>
            <p:cNvSpPr/>
            <p:nvPr/>
          </p:nvSpPr>
          <p:spPr>
            <a:xfrm>
              <a:off x="590010" y="1590301"/>
              <a:ext cx="2761982" cy="3883318"/>
            </a:xfrm>
            <a:prstGeom prst="rect">
              <a:avLst/>
            </a:prstGeom>
            <a:gr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venir Next LT Pro" panose="020B0504020202020204" pitchFamily="34" charset="0"/>
              </a:endParaRPr>
            </a:p>
          </p:txBody>
        </p:sp>
        <p:pic>
          <p:nvPicPr>
            <p:cNvPr id="20" name="Picture 19" descr="A person holding a tablet in front of several robotic arms&#10;&#10;Description automatically generated">
              <a:extLst>
                <a:ext uri="{FF2B5EF4-FFF2-40B4-BE49-F238E27FC236}">
                  <a16:creationId xmlns:a16="http://schemas.microsoft.com/office/drawing/2014/main" id="{BA46A04D-3161-6007-C972-8B5E373910C8}"/>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05964" y="3808724"/>
              <a:ext cx="2521778" cy="1564483"/>
            </a:xfrm>
            <a:prstGeom prst="rect">
              <a:avLst/>
            </a:prstGeom>
            <a:grpFill/>
          </p:spPr>
        </p:pic>
        <p:pic>
          <p:nvPicPr>
            <p:cNvPr id="21" name="Picture 20" descr="A computer chip with a logo on it&#10;&#10;Description automatically generated">
              <a:extLst>
                <a:ext uri="{FF2B5EF4-FFF2-40B4-BE49-F238E27FC236}">
                  <a16:creationId xmlns:a16="http://schemas.microsoft.com/office/drawing/2014/main" id="{EF4A277C-5140-BEED-2375-F4E40D3E55CF}"/>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705964" y="2110111"/>
              <a:ext cx="2521779" cy="1564484"/>
            </a:xfrm>
            <a:prstGeom prst="rect">
              <a:avLst/>
            </a:prstGeom>
            <a:grpFill/>
          </p:spPr>
        </p:pic>
        <p:sp>
          <p:nvSpPr>
            <p:cNvPr id="25" name="Title 1">
              <a:extLst>
                <a:ext uri="{FF2B5EF4-FFF2-40B4-BE49-F238E27FC236}">
                  <a16:creationId xmlns:a16="http://schemas.microsoft.com/office/drawing/2014/main" id="{5BD97CD0-4FA1-6CD8-69FA-B24525B0F982}"/>
                </a:ext>
              </a:extLst>
            </p:cNvPr>
            <p:cNvSpPr txBox="1">
              <a:spLocks/>
            </p:cNvSpPr>
            <p:nvPr/>
          </p:nvSpPr>
          <p:spPr>
            <a:xfrm>
              <a:off x="984065" y="1645386"/>
              <a:ext cx="1965575" cy="397008"/>
            </a:xfrm>
            <a:prstGeom prst="rect">
              <a:avLst/>
            </a:prstGeom>
            <a:grpFill/>
          </p:spPr>
          <p:txBody>
            <a:bodyPr/>
            <a:lstStyle>
              <a:lvl1pPr algn="l" defTabSz="914377" rtl="0" eaLnBrk="1" latinLnBrk="0" hangingPunct="1">
                <a:lnSpc>
                  <a:spcPct val="90000"/>
                </a:lnSpc>
                <a:spcBef>
                  <a:spcPct val="0"/>
                </a:spcBef>
                <a:buNone/>
                <a:defRPr lang="en-US" sz="3600" b="1" kern="1200" dirty="0">
                  <a:solidFill>
                    <a:schemeClr val="tx1"/>
                  </a:solidFill>
                  <a:latin typeface="+mj-lt"/>
                  <a:ea typeface="+mn-ea"/>
                  <a:cs typeface="+mn-cs"/>
                </a:defRPr>
              </a:lvl1pPr>
            </a:lstStyle>
            <a:p>
              <a:pPr algn="ctr"/>
              <a:r>
                <a:rPr lang="en-CA" sz="2400">
                  <a:solidFill>
                    <a:schemeClr val="accent1"/>
                  </a:solidFill>
                  <a:latin typeface="Avenir Next LT Pro" panose="020B0504020202020204" pitchFamily="34" charset="0"/>
                  <a:ea typeface="Roboto" panose="02000000000000000000" pitchFamily="2" charset="0"/>
                  <a:cs typeface="Roboto" panose="02000000000000000000" pitchFamily="2" charset="0"/>
                </a:rPr>
                <a:t>Compute</a:t>
              </a:r>
              <a:endParaRPr lang="en-CA" sz="2600">
                <a:solidFill>
                  <a:schemeClr val="accent1"/>
                </a:solidFill>
                <a:latin typeface="Avenir Next LT Pro" panose="020B0504020202020204" pitchFamily="34" charset="0"/>
                <a:ea typeface="Roboto" panose="02000000000000000000" pitchFamily="2" charset="0"/>
                <a:cs typeface="Roboto" panose="02000000000000000000" pitchFamily="2" charset="0"/>
              </a:endParaRPr>
            </a:p>
          </p:txBody>
        </p:sp>
      </p:grpSp>
      <p:sp>
        <p:nvSpPr>
          <p:cNvPr id="29" name="Cross 28">
            <a:extLst>
              <a:ext uri="{FF2B5EF4-FFF2-40B4-BE49-F238E27FC236}">
                <a16:creationId xmlns:a16="http://schemas.microsoft.com/office/drawing/2014/main" id="{5B749640-41DB-AF2D-5A65-4F8AF2D46893}"/>
              </a:ext>
            </a:extLst>
          </p:cNvPr>
          <p:cNvSpPr/>
          <p:nvPr/>
        </p:nvSpPr>
        <p:spPr>
          <a:xfrm>
            <a:off x="3359826" y="3127158"/>
            <a:ext cx="933389" cy="919773"/>
          </a:xfrm>
          <a:prstGeom prst="plus">
            <a:avLst>
              <a:gd name="adj" fmla="val 36905"/>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E785E89-AF56-FB33-918A-D43958B23F4A}"/>
              </a:ext>
            </a:extLst>
          </p:cNvPr>
          <p:cNvSpPr txBox="1"/>
          <p:nvPr/>
        </p:nvSpPr>
        <p:spPr>
          <a:xfrm>
            <a:off x="8090056" y="3593026"/>
            <a:ext cx="3477736" cy="1886286"/>
          </a:xfrm>
          <a:prstGeom prst="rect">
            <a:avLst/>
          </a:prstGeom>
          <a:solidFill>
            <a:srgbClr val="F2F2F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lIns="0" rtlCol="0" anchor="t" anchorCtr="0">
            <a:spAutoFit/>
          </a:bodyPr>
          <a:lstStyle>
            <a:defPPr>
              <a:defRPr lang="en-US"/>
            </a:defPPr>
            <a:lvl1pPr>
              <a:spcAft>
                <a:spcPts val="300"/>
              </a:spcAft>
              <a:defRPr sz="1400" b="1">
                <a:solidFill>
                  <a:schemeClr val="accent1"/>
                </a:solidFill>
                <a:latin typeface="Avenir Next LT Pro" panose="020B0504020202020204" pitchFamily="34" charset="0"/>
              </a:defRPr>
            </a:lvl1pPr>
            <a:lvl2pPr marL="346075" lvl="1" indent="-346075">
              <a:lnSpc>
                <a:spcPct val="110000"/>
              </a:lnSpc>
              <a:spcBef>
                <a:spcPts val="1200"/>
              </a:spcBef>
              <a:spcAft>
                <a:spcPts val="300"/>
              </a:spcAft>
              <a:buClr>
                <a:schemeClr val="accent3"/>
              </a:buClr>
              <a:buFont typeface="Wingdings 3" panose="05040102010807070707" pitchFamily="18" charset="2"/>
              <a:buChar char=""/>
              <a:defRPr sz="1600" b="1">
                <a:solidFill>
                  <a:schemeClr val="accent1"/>
                </a:solidFill>
                <a:latin typeface="Avenir Next LT Pro" panose="020B0504020202020204" pitchFamily="34" charset="0"/>
              </a:defRPr>
            </a:lvl2pPr>
            <a:lvl3pPr marL="630238" lvl="2" indent="-284163">
              <a:lnSpc>
                <a:spcPct val="110000"/>
              </a:lnSpc>
              <a:spcBef>
                <a:spcPts val="1200"/>
              </a:spcBef>
              <a:buFont typeface="Arial" panose="020B0604020202020204" pitchFamily="34" charset="0"/>
              <a:buChar char="•"/>
              <a:defRPr sz="1600" b="0">
                <a:solidFill>
                  <a:schemeClr val="tx1"/>
                </a:solidFill>
                <a:latin typeface="Avenir Next LT Pro" panose="020B0504020202020204" pitchFamily="34" charset="0"/>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r>
              <a:rPr lang="en-US" sz="1200" b="0"/>
              <a:t>20+ years of embedded hardware expertise</a:t>
            </a:r>
          </a:p>
          <a:p>
            <a:pPr lvl="1"/>
            <a:r>
              <a:rPr lang="en-US" sz="1200" b="0"/>
              <a:t>Proven pivot: Serial device servers to cellular gateways &amp; compute modules</a:t>
            </a:r>
          </a:p>
          <a:p>
            <a:pPr lvl="1"/>
            <a:r>
              <a:rPr lang="en-US" sz="1200" b="0"/>
              <a:t>Now delivering AI-ready edge solutions with orchestration and remote device management</a:t>
            </a:r>
          </a:p>
        </p:txBody>
      </p:sp>
    </p:spTree>
    <p:extLst>
      <p:ext uri="{BB962C8B-B14F-4D97-AF65-F5344CB8AC3E}">
        <p14:creationId xmlns:p14="http://schemas.microsoft.com/office/powerpoint/2010/main" val="962024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35BA6-CA72-1BE7-A143-56027356405C}"/>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A500F19-DF78-EAB4-9CF8-182384CD3FBD}"/>
              </a:ext>
            </a:extLst>
          </p:cNvPr>
          <p:cNvSpPr>
            <a:spLocks noGrp="1"/>
          </p:cNvSpPr>
          <p:nvPr>
            <p:ph type="sldNum" sz="quarter" idx="12"/>
          </p:nvPr>
        </p:nvSpPr>
        <p:spPr/>
        <p:txBody>
          <a:bodyPr/>
          <a:lstStyle/>
          <a:p>
            <a:fld id="{3B829181-4CF5-4287-91ED-483B21DEC50C}" type="slidenum">
              <a:rPr lang="en-US" smtClean="0"/>
              <a:pPr/>
              <a:t>5</a:t>
            </a:fld>
            <a:endParaRPr lang="en-US"/>
          </a:p>
        </p:txBody>
      </p:sp>
      <p:sp>
        <p:nvSpPr>
          <p:cNvPr id="41" name="Title 1">
            <a:extLst>
              <a:ext uri="{FF2B5EF4-FFF2-40B4-BE49-F238E27FC236}">
                <a16:creationId xmlns:a16="http://schemas.microsoft.com/office/drawing/2014/main" id="{8D609E18-AE1E-FA5D-5E17-E0A138C68BBA}"/>
              </a:ext>
            </a:extLst>
          </p:cNvPr>
          <p:cNvSpPr>
            <a:spLocks noGrp="1"/>
          </p:cNvSpPr>
          <p:nvPr>
            <p:ph type="title"/>
          </p:nvPr>
        </p:nvSpPr>
        <p:spPr>
          <a:xfrm>
            <a:off x="347748" y="300641"/>
            <a:ext cx="11429999" cy="796163"/>
          </a:xfrm>
        </p:spPr>
        <p:txBody>
          <a:bodyPr/>
          <a:lstStyle/>
          <a:p>
            <a:r>
              <a:rPr lang="en-US"/>
              <a:t>Positioned at the Center of Three Secular Edge AI Markets</a:t>
            </a:r>
          </a:p>
        </p:txBody>
      </p:sp>
      <p:sp>
        <p:nvSpPr>
          <p:cNvPr id="42" name="Text Placeholder 3">
            <a:extLst>
              <a:ext uri="{FF2B5EF4-FFF2-40B4-BE49-F238E27FC236}">
                <a16:creationId xmlns:a16="http://schemas.microsoft.com/office/drawing/2014/main" id="{E6869E0C-8307-BBD3-99B9-4BAC4DBB293B}"/>
              </a:ext>
            </a:extLst>
          </p:cNvPr>
          <p:cNvSpPr>
            <a:spLocks noGrp="1"/>
          </p:cNvSpPr>
          <p:nvPr>
            <p:ph type="body" sz="quarter" idx="14"/>
          </p:nvPr>
        </p:nvSpPr>
        <p:spPr>
          <a:xfrm>
            <a:off x="381000" y="773181"/>
            <a:ext cx="11430000" cy="354962"/>
          </a:xfrm>
        </p:spPr>
        <p:txBody>
          <a:bodyPr/>
          <a:lstStyle/>
          <a:p>
            <a:r>
              <a:rPr lang="en-US"/>
              <a:t>Scalable Edge AI platforms driving expansion across defense, infrastructure, and enterprise</a:t>
            </a:r>
          </a:p>
        </p:txBody>
      </p:sp>
      <p:pic>
        <p:nvPicPr>
          <p:cNvPr id="74" name="Picture 2" descr="Dark drone in flight over the city.">
            <a:extLst>
              <a:ext uri="{FF2B5EF4-FFF2-40B4-BE49-F238E27FC236}">
                <a16:creationId xmlns:a16="http://schemas.microsoft.com/office/drawing/2014/main" id="{3D5945DF-95D2-6E30-9BD6-2C35CDDD9228}"/>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22"/>
          <a:stretch/>
        </p:blipFill>
        <p:spPr bwMode="auto">
          <a:xfrm>
            <a:off x="381000" y="1285704"/>
            <a:ext cx="3589622" cy="1764769"/>
          </a:xfrm>
          <a:prstGeom prst="rect">
            <a:avLst/>
          </a:prstGeom>
          <a:noFill/>
          <a:effectLst/>
          <a:extLst>
            <a:ext uri="{909E8E84-426E-40DD-AFC4-6F175D3DCCD1}">
              <a14:hiddenFill xmlns:a14="http://schemas.microsoft.com/office/drawing/2010/main">
                <a:solidFill>
                  <a:srgbClr val="FFFFFF"/>
                </a:solidFill>
              </a14:hiddenFill>
            </a:ext>
          </a:extLst>
        </p:spPr>
      </p:pic>
      <p:sp>
        <p:nvSpPr>
          <p:cNvPr id="65" name="Rectangle: Rounded Corners 64">
            <a:extLst>
              <a:ext uri="{FF2B5EF4-FFF2-40B4-BE49-F238E27FC236}">
                <a16:creationId xmlns:a16="http://schemas.microsoft.com/office/drawing/2014/main" id="{ECCEE423-F990-BE27-D3EE-D1CBD3E5C0A7}"/>
              </a:ext>
            </a:extLst>
          </p:cNvPr>
          <p:cNvSpPr/>
          <p:nvPr/>
        </p:nvSpPr>
        <p:spPr>
          <a:xfrm>
            <a:off x="434165" y="3609959"/>
            <a:ext cx="3536456" cy="2350640"/>
          </a:xfrm>
          <a:prstGeom prst="roundRect">
            <a:avLst>
              <a:gd name="adj" fmla="val 0"/>
            </a:avLst>
          </a:prstGeom>
          <a:solidFill>
            <a:schemeClr val="bg2">
              <a:lumMod val="20000"/>
              <a:lumOff val="80000"/>
            </a:schemeClr>
          </a:solidFill>
          <a:ln w="12700">
            <a:noFill/>
          </a:ln>
          <a:effectLst>
            <a:outerShdw blurRad="50800" dist="38100" dir="2700000" algn="tl" rotWithShape="0">
              <a:prstClr val="black">
                <a:alpha val="40000"/>
              </a:prstClr>
            </a:outerShdw>
          </a:effectLst>
        </p:spPr>
        <p:txBody>
          <a:bodyPr wrap="square" lIns="91440" tIns="137160" rIns="274320" bIns="45720" anchor="t">
            <a:normAutofit/>
          </a:bodyPr>
          <a:lstStyle/>
          <a:p>
            <a:pPr marL="169863" indent="-169863">
              <a:spcBef>
                <a:spcPts val="600"/>
              </a:spcBef>
              <a:spcAft>
                <a:spcPts val="600"/>
              </a:spcAft>
              <a:buClr>
                <a:schemeClr val="accent1"/>
              </a:buClr>
              <a:buFont typeface="Arial" panose="020B0604020202020204" pitchFamily="34" charset="0"/>
              <a:buChar char="•"/>
            </a:pPr>
            <a:r>
              <a:rPr lang="en-US" sz="1300" b="1">
                <a:solidFill>
                  <a:srgbClr val="1C3E66"/>
                </a:solidFill>
                <a:latin typeface="Avenir Next LT Pro" panose="020B0504020202020204" pitchFamily="34" charset="0"/>
                <a:ea typeface="Times New Roman" panose="02020603050405020304" pitchFamily="18" charset="0"/>
              </a:rPr>
              <a:t>$1B+ </a:t>
            </a:r>
            <a:r>
              <a:rPr lang="en-US" sz="1300">
                <a:latin typeface="Avenir Next LT Pro" panose="020B0504020202020204" pitchFamily="34" charset="0"/>
                <a:ea typeface="Times New Roman" panose="02020603050405020304" pitchFamily="18" charset="0"/>
              </a:rPr>
              <a:t>Pentagon Drone Dominance program</a:t>
            </a:r>
            <a:r>
              <a:rPr lang="en-US" sz="1400" baseline="30000">
                <a:solidFill>
                  <a:schemeClr val="tx1"/>
                </a:solidFill>
                <a:latin typeface="Avenir Next LT Pro" panose="020B0504020202020204" pitchFamily="34" charset="0"/>
                <a:cs typeface="Segoe UI" panose="020B0502040204020203" pitchFamily="34" charset="0"/>
                <a:sym typeface="Wingdings" pitchFamily="2" charset="2"/>
              </a:rPr>
              <a:t>1</a:t>
            </a:r>
            <a:endParaRPr lang="en-US" sz="1300">
              <a:latin typeface="Avenir Next LT Pro" panose="020B0504020202020204" pitchFamily="34" charset="0"/>
              <a:ea typeface="Times New Roman" panose="02020603050405020304" pitchFamily="18" charset="0"/>
            </a:endParaRPr>
          </a:p>
          <a:p>
            <a:pPr marL="169863" marR="0" lvl="0" indent="-169863">
              <a:spcBef>
                <a:spcPts val="600"/>
              </a:spcBef>
              <a:spcAft>
                <a:spcPts val="600"/>
              </a:spcAft>
              <a:buClr>
                <a:schemeClr val="accent1"/>
              </a:buClr>
              <a:buFont typeface="Arial" panose="020B0604020202020204" pitchFamily="34" charset="0"/>
              <a:buChar char="•"/>
            </a:pPr>
            <a:r>
              <a:rPr lang="en-US" sz="1300" b="1">
                <a:solidFill>
                  <a:srgbClr val="1C3E66"/>
                </a:solidFill>
                <a:latin typeface="Avenir Next LT Pro" panose="020B0504020202020204" pitchFamily="34" charset="0"/>
              </a:rPr>
              <a:t>Pentagon procurement </a:t>
            </a:r>
            <a:r>
              <a:rPr lang="en-US" sz="1300">
                <a:latin typeface="Avenir Next LT Pro" panose="020B0504020202020204" pitchFamily="34" charset="0"/>
              </a:rPr>
              <a:t>scaling at unprecedented pace</a:t>
            </a:r>
          </a:p>
          <a:p>
            <a:pPr marL="169863" marR="0" lvl="0" indent="-169863">
              <a:spcBef>
                <a:spcPts val="600"/>
              </a:spcBef>
              <a:spcAft>
                <a:spcPts val="600"/>
              </a:spcAft>
              <a:buClr>
                <a:schemeClr val="accent1"/>
              </a:buClr>
              <a:buFont typeface="Arial" panose="020B0604020202020204" pitchFamily="34" charset="0"/>
              <a:buChar char="•"/>
            </a:pPr>
            <a:r>
              <a:rPr lang="en-US" sz="1300" b="1">
                <a:solidFill>
                  <a:srgbClr val="1C3E66"/>
                </a:solidFill>
                <a:latin typeface="Avenir Next LT Pro" panose="020B0504020202020204" pitchFamily="34" charset="0"/>
              </a:rPr>
              <a:t>Edge AI </a:t>
            </a:r>
            <a:r>
              <a:rPr lang="en-US" sz="1300">
                <a:latin typeface="Avenir Next LT Pro" panose="020B0504020202020204" pitchFamily="34" charset="0"/>
              </a:rPr>
              <a:t>enabling autonomous mission platforms</a:t>
            </a:r>
          </a:p>
          <a:p>
            <a:pPr marL="169863" marR="0" lvl="0" indent="-169863">
              <a:spcBef>
                <a:spcPts val="600"/>
              </a:spcBef>
              <a:spcAft>
                <a:spcPts val="600"/>
              </a:spcAft>
              <a:buClr>
                <a:schemeClr val="accent1"/>
              </a:buClr>
              <a:buFont typeface="Arial" panose="020B0604020202020204" pitchFamily="34" charset="0"/>
              <a:buChar char="•"/>
            </a:pPr>
            <a:r>
              <a:rPr lang="en-US" sz="1300" b="1">
                <a:solidFill>
                  <a:srgbClr val="1C3E66"/>
                </a:solidFill>
                <a:latin typeface="Avenir Next LT Pro" panose="020B0504020202020204" pitchFamily="34" charset="0"/>
              </a:rPr>
              <a:t>NDAA/TAA compliance </a:t>
            </a:r>
            <a:r>
              <a:rPr lang="en-US" sz="1300">
                <a:latin typeface="Avenir Next LT Pro" panose="020B0504020202020204" pitchFamily="34" charset="0"/>
              </a:rPr>
              <a:t>creates structural moat</a:t>
            </a:r>
          </a:p>
        </p:txBody>
      </p:sp>
      <p:sp>
        <p:nvSpPr>
          <p:cNvPr id="3" name="Text Placeholder 2">
            <a:extLst>
              <a:ext uri="{FF2B5EF4-FFF2-40B4-BE49-F238E27FC236}">
                <a16:creationId xmlns:a16="http://schemas.microsoft.com/office/drawing/2014/main" id="{A2BB80DB-46B9-605D-A90B-5D070CDB3E54}"/>
              </a:ext>
            </a:extLst>
          </p:cNvPr>
          <p:cNvSpPr>
            <a:spLocks noGrp="1"/>
          </p:cNvSpPr>
          <p:nvPr>
            <p:ph type="body" sz="quarter" idx="13"/>
          </p:nvPr>
        </p:nvSpPr>
        <p:spPr/>
        <p:txBody>
          <a:bodyPr/>
          <a:lstStyle/>
          <a:p>
            <a:r>
              <a:rPr lang="en-US">
                <a:solidFill>
                  <a:srgbClr val="000000"/>
                </a:solidFill>
                <a:effectLst/>
                <a:ea typeface="Times New Roman" panose="02020603050405020304" pitchFamily="18" charset="0"/>
              </a:rPr>
              <a:t>1.  On February 3, 2026, the Department of War announced 25 vendors to compete in Phase 1 of the Drone Dominance Program (DDP), with $1.1B committed over four phases of the program.</a:t>
            </a:r>
            <a:endParaRPr lang="en-US"/>
          </a:p>
        </p:txBody>
      </p:sp>
      <p:pic>
        <p:nvPicPr>
          <p:cNvPr id="6" name="Picture 6">
            <a:extLst>
              <a:ext uri="{FF2B5EF4-FFF2-40B4-BE49-F238E27FC236}">
                <a16:creationId xmlns:a16="http://schemas.microsoft.com/office/drawing/2014/main" id="{291A5ABE-FCCE-C52E-D1ED-DA6EA8EA59A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p:blipFill>
        <p:spPr bwMode="auto">
          <a:xfrm>
            <a:off x="8371251" y="1285704"/>
            <a:ext cx="3627463" cy="19047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id="{6FDC98A9-EDC9-121E-7D41-240A3AA87ADE}"/>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12287" b="-12287"/>
          <a:stretch>
            <a:fillRect/>
          </a:stretch>
        </p:blipFill>
        <p:spPr bwMode="auto">
          <a:xfrm>
            <a:off x="4357202" y="1285704"/>
            <a:ext cx="3627469" cy="1764769"/>
          </a:xfrm>
          <a:prstGeom prst="rect">
            <a:avLst/>
          </a:prstGeom>
          <a:noFill/>
          <a:extLst>
            <a:ext uri="{909E8E84-426E-40DD-AFC4-6F175D3DCCD1}">
              <a14:hiddenFill xmlns:a14="http://schemas.microsoft.com/office/drawing/2010/main">
                <a:solidFill>
                  <a:srgbClr val="FFFFFF"/>
                </a:solidFill>
              </a14:hiddenFill>
            </a:ext>
          </a:extLst>
        </p:spPr>
      </p:pic>
      <p:sp>
        <p:nvSpPr>
          <p:cNvPr id="66" name="Rectangle: Rounded Corners 65">
            <a:extLst>
              <a:ext uri="{FF2B5EF4-FFF2-40B4-BE49-F238E27FC236}">
                <a16:creationId xmlns:a16="http://schemas.microsoft.com/office/drawing/2014/main" id="{0C1E338A-83BB-7575-F285-820772BC03EE}"/>
              </a:ext>
            </a:extLst>
          </p:cNvPr>
          <p:cNvSpPr/>
          <p:nvPr/>
        </p:nvSpPr>
        <p:spPr>
          <a:xfrm>
            <a:off x="381001" y="2759530"/>
            <a:ext cx="3589620" cy="796163"/>
          </a:xfrm>
          <a:prstGeom prst="roundRect">
            <a:avLst>
              <a:gd name="adj" fmla="val 0"/>
            </a:avLst>
          </a:prstGeom>
          <a:solidFill>
            <a:srgbClr val="F2F2F2"/>
          </a:solidFill>
          <a:ln w="19050">
            <a:noFill/>
          </a:ln>
          <a:effectLst>
            <a:outerShdw blurRad="50800" dist="38100" dir="2700000" algn="tl" rotWithShape="0">
              <a:prstClr val="black">
                <a:alpha val="40000"/>
              </a:prstClr>
            </a:outerShdw>
          </a:effectLst>
        </p:spPr>
        <p:txBody>
          <a:bodyPr wrap="square" lIns="91440" tIns="0" rIns="91440" bIns="0" anchor="ctr">
            <a:noAutofit/>
          </a:bodyPr>
          <a:lstStyle/>
          <a:p>
            <a:pPr marR="0" lvl="0" algn="ctr" defTabSz="914400" rtl="0" eaLnBrk="1" fontAlgn="auto" latinLnBrk="0" hangingPunct="1">
              <a:lnSpc>
                <a:spcPct val="100000"/>
              </a:lnSpc>
              <a:spcBef>
                <a:spcPts val="0"/>
              </a:spcBef>
              <a:buClr>
                <a:srgbClr val="000000"/>
              </a:buClr>
              <a:buSzPct val="120000"/>
              <a:tabLst/>
              <a:defRPr/>
            </a:pPr>
            <a:r>
              <a:rPr lang="en-US" sz="1600" b="1">
                <a:solidFill>
                  <a:schemeClr val="accent1"/>
                </a:solidFill>
                <a:latin typeface="Avenir Next LT Pro" panose="020B0504020202020204" pitchFamily="34" charset="0"/>
                <a:ea typeface="+mj-ea"/>
                <a:sym typeface="Arial"/>
              </a:rPr>
              <a:t>Aerospace &amp; Defense</a:t>
            </a:r>
          </a:p>
          <a:p>
            <a:pPr marR="0" lvl="0" algn="ctr" defTabSz="914400" rtl="0" eaLnBrk="1" fontAlgn="auto" latinLnBrk="0" hangingPunct="1">
              <a:lnSpc>
                <a:spcPct val="100000"/>
              </a:lnSpc>
              <a:spcBef>
                <a:spcPts val="300"/>
              </a:spcBef>
              <a:buClr>
                <a:srgbClr val="000000"/>
              </a:buClr>
              <a:buSzPct val="120000"/>
              <a:tabLst/>
              <a:defRPr/>
            </a:pPr>
            <a:r>
              <a:rPr lang="en-US" sz="1400">
                <a:solidFill>
                  <a:schemeClr val="accent3"/>
                </a:solidFill>
                <a:latin typeface="Avenir Next LT Pro" panose="020B0504020202020204" pitchFamily="34" charset="0"/>
                <a:ea typeface="+mj-ea"/>
                <a:sym typeface="Arial"/>
              </a:rPr>
              <a:t>Defense Drone Supercycle Underway</a:t>
            </a:r>
            <a:endParaRPr lang="en-US" sz="1200">
              <a:solidFill>
                <a:schemeClr val="accent3"/>
              </a:solidFill>
              <a:latin typeface="Avenir Next LT Pro" panose="020B0504020202020204" pitchFamily="34" charset="0"/>
              <a:ea typeface="+mj-ea"/>
              <a:sym typeface="Arial"/>
            </a:endParaRPr>
          </a:p>
        </p:txBody>
      </p:sp>
      <p:sp>
        <p:nvSpPr>
          <p:cNvPr id="26" name="Rectangle: Rounded Corners 25">
            <a:extLst>
              <a:ext uri="{FF2B5EF4-FFF2-40B4-BE49-F238E27FC236}">
                <a16:creationId xmlns:a16="http://schemas.microsoft.com/office/drawing/2014/main" id="{625C55A8-7742-F061-C7A0-F5720BA05104}"/>
              </a:ext>
            </a:extLst>
          </p:cNvPr>
          <p:cNvSpPr/>
          <p:nvPr/>
        </p:nvSpPr>
        <p:spPr>
          <a:xfrm>
            <a:off x="4357200" y="3609958"/>
            <a:ext cx="3627469" cy="2350640"/>
          </a:xfrm>
          <a:prstGeom prst="roundRect">
            <a:avLst>
              <a:gd name="adj" fmla="val 0"/>
            </a:avLst>
          </a:prstGeom>
          <a:solidFill>
            <a:schemeClr val="bg2">
              <a:lumMod val="20000"/>
              <a:lumOff val="80000"/>
            </a:schemeClr>
          </a:solidFill>
          <a:ln w="12700">
            <a:noFill/>
          </a:ln>
          <a:effectLst>
            <a:outerShdw blurRad="50800" dist="38100" dir="2700000" algn="tl" rotWithShape="0">
              <a:prstClr val="black">
                <a:alpha val="40000"/>
              </a:prstClr>
            </a:outerShdw>
          </a:effectLst>
        </p:spPr>
        <p:txBody>
          <a:bodyPr wrap="square" lIns="45720" tIns="137160" rIns="182880" bIns="45720" anchor="t">
            <a:normAutofit/>
          </a:bodyPr>
          <a:lstStyle/>
          <a:p>
            <a:pPr marL="171450" marR="0" lvl="0" indent="-171450">
              <a:spcBef>
                <a:spcPts val="600"/>
              </a:spcBef>
              <a:spcAft>
                <a:spcPts val="600"/>
              </a:spcAft>
              <a:buClr>
                <a:schemeClr val="accent1"/>
              </a:buClr>
              <a:buFont typeface="Arial" panose="020B0604020202020204" pitchFamily="34" charset="0"/>
              <a:buChar char="•"/>
            </a:pPr>
            <a:r>
              <a:rPr lang="en-US" sz="1300" b="1">
                <a:solidFill>
                  <a:srgbClr val="1C3E66"/>
                </a:solidFill>
                <a:latin typeface="Avenir Next LT Pro" panose="020B0504020202020204" pitchFamily="34" charset="0"/>
              </a:rPr>
              <a:t>Grid modernization </a:t>
            </a:r>
            <a:r>
              <a:rPr lang="en-US" sz="1300">
                <a:latin typeface="Avenir Next LT Pro" panose="020B0504020202020204" pitchFamily="34" charset="0"/>
              </a:rPr>
              <a:t>fueling large-scale IoT deployments</a:t>
            </a:r>
          </a:p>
          <a:p>
            <a:pPr marL="171450" marR="0" lvl="0" indent="-171450">
              <a:spcBef>
                <a:spcPts val="600"/>
              </a:spcBef>
              <a:spcAft>
                <a:spcPts val="600"/>
              </a:spcAft>
              <a:buClr>
                <a:schemeClr val="accent1"/>
              </a:buClr>
              <a:buFont typeface="Arial" panose="020B0604020202020204" pitchFamily="34" charset="0"/>
              <a:buChar char="•"/>
            </a:pPr>
            <a:r>
              <a:rPr lang="en-US" sz="1300" b="1">
                <a:solidFill>
                  <a:srgbClr val="1C3E66"/>
                </a:solidFill>
                <a:latin typeface="Avenir Next LT Pro" panose="020B0504020202020204" pitchFamily="34" charset="0"/>
              </a:rPr>
              <a:t>Edge analytics </a:t>
            </a:r>
            <a:r>
              <a:rPr lang="en-US" sz="1300">
                <a:latin typeface="Avenir Next LT Pro" panose="020B0504020202020204" pitchFamily="34" charset="0"/>
              </a:rPr>
              <a:t>reducing downtime and operational risk</a:t>
            </a:r>
          </a:p>
          <a:p>
            <a:pPr marL="171450" marR="0" lvl="0" indent="-171450">
              <a:spcBef>
                <a:spcPts val="600"/>
              </a:spcBef>
              <a:spcAft>
                <a:spcPts val="600"/>
              </a:spcAft>
              <a:buClr>
                <a:schemeClr val="accent1"/>
              </a:buClr>
              <a:buFont typeface="Arial" panose="020B0604020202020204" pitchFamily="34" charset="0"/>
              <a:buChar char="•"/>
            </a:pPr>
            <a:r>
              <a:rPr lang="en-US" sz="1300" b="1">
                <a:solidFill>
                  <a:srgbClr val="1C3E66"/>
                </a:solidFill>
                <a:latin typeface="Avenir Next LT Pro" panose="020B0504020202020204" pitchFamily="34" charset="0"/>
              </a:rPr>
              <a:t>Resilience mandates </a:t>
            </a:r>
            <a:r>
              <a:rPr lang="en-US" sz="1300">
                <a:latin typeface="Avenir Next LT Pro" panose="020B0504020202020204" pitchFamily="34" charset="0"/>
              </a:rPr>
              <a:t>sustaining infrastructure spend</a:t>
            </a:r>
          </a:p>
          <a:p>
            <a:pPr marL="171450" marR="0" lvl="0" indent="-171450">
              <a:spcBef>
                <a:spcPts val="600"/>
              </a:spcBef>
              <a:spcAft>
                <a:spcPts val="600"/>
              </a:spcAft>
              <a:buClr>
                <a:schemeClr val="accent1"/>
              </a:buClr>
              <a:buFont typeface="Arial" panose="020B0604020202020204" pitchFamily="34" charset="0"/>
              <a:buChar char="•"/>
            </a:pPr>
            <a:r>
              <a:rPr lang="en-US" sz="1300" b="1">
                <a:solidFill>
                  <a:srgbClr val="1C3E66"/>
                </a:solidFill>
                <a:latin typeface="Avenir Next LT Pro" panose="020B0504020202020204" pitchFamily="34" charset="0"/>
              </a:rPr>
              <a:t>Multi-year infrastructure investment </a:t>
            </a:r>
            <a:r>
              <a:rPr lang="en-US" sz="1300">
                <a:latin typeface="Avenir Next LT Pro" panose="020B0504020202020204" pitchFamily="34" charset="0"/>
              </a:rPr>
              <a:t>cycle underway</a:t>
            </a:r>
          </a:p>
        </p:txBody>
      </p:sp>
      <p:sp>
        <p:nvSpPr>
          <p:cNvPr id="27" name="Rectangle: Rounded Corners 26">
            <a:extLst>
              <a:ext uri="{FF2B5EF4-FFF2-40B4-BE49-F238E27FC236}">
                <a16:creationId xmlns:a16="http://schemas.microsoft.com/office/drawing/2014/main" id="{11456258-440B-3051-B44D-17BA201D53EB}"/>
              </a:ext>
            </a:extLst>
          </p:cNvPr>
          <p:cNvSpPr/>
          <p:nvPr/>
        </p:nvSpPr>
        <p:spPr>
          <a:xfrm>
            <a:off x="8373950" y="3609957"/>
            <a:ext cx="3627469" cy="2350641"/>
          </a:xfrm>
          <a:prstGeom prst="roundRect">
            <a:avLst>
              <a:gd name="adj" fmla="val 0"/>
            </a:avLst>
          </a:prstGeom>
          <a:solidFill>
            <a:schemeClr val="bg2">
              <a:lumMod val="20000"/>
              <a:lumOff val="80000"/>
            </a:schemeClr>
          </a:solidFill>
          <a:ln w="12700">
            <a:noFill/>
          </a:ln>
          <a:effectLst>
            <a:outerShdw blurRad="50800" dist="38100" dir="2700000" algn="tl" rotWithShape="0">
              <a:prstClr val="black">
                <a:alpha val="40000"/>
              </a:prstClr>
            </a:outerShdw>
          </a:effectLst>
        </p:spPr>
        <p:txBody>
          <a:bodyPr wrap="square" lIns="45720" tIns="137160" rIns="182880" bIns="45720" anchor="t">
            <a:normAutofit/>
          </a:bodyPr>
          <a:lstStyle/>
          <a:p>
            <a:pPr marL="171450" marR="0" lvl="0" indent="-171450">
              <a:spcBef>
                <a:spcPts val="600"/>
              </a:spcBef>
              <a:spcAft>
                <a:spcPts val="600"/>
              </a:spcAft>
              <a:buClr>
                <a:schemeClr val="accent1"/>
              </a:buClr>
              <a:buFont typeface="Arial" panose="020B0604020202020204" pitchFamily="34" charset="0"/>
              <a:buChar char="•"/>
            </a:pPr>
            <a:r>
              <a:rPr lang="en-US" sz="1300" b="1">
                <a:solidFill>
                  <a:srgbClr val="1C3E66"/>
                </a:solidFill>
                <a:latin typeface="Avenir Next LT Pro" panose="020B0504020202020204" pitchFamily="34" charset="0"/>
              </a:rPr>
              <a:t>AI workloads </a:t>
            </a:r>
            <a:r>
              <a:rPr lang="en-US" sz="1300">
                <a:latin typeface="Avenir Next LT Pro" panose="020B0504020202020204" pitchFamily="34" charset="0"/>
              </a:rPr>
              <a:t>driving enterprise upgrade cycle</a:t>
            </a:r>
          </a:p>
          <a:p>
            <a:pPr marL="171450" marR="0" lvl="0" indent="-171450">
              <a:spcBef>
                <a:spcPts val="600"/>
              </a:spcBef>
              <a:spcAft>
                <a:spcPts val="600"/>
              </a:spcAft>
              <a:buClr>
                <a:schemeClr val="accent1"/>
              </a:buClr>
              <a:buFont typeface="Arial" panose="020B0604020202020204" pitchFamily="34" charset="0"/>
              <a:buChar char="•"/>
            </a:pPr>
            <a:r>
              <a:rPr lang="en-US" sz="1300" b="1">
                <a:solidFill>
                  <a:srgbClr val="1C3E66"/>
                </a:solidFill>
                <a:latin typeface="Avenir Next LT Pro" panose="020B0504020202020204" pitchFamily="34" charset="0"/>
              </a:rPr>
              <a:t>Edge compute </a:t>
            </a:r>
            <a:r>
              <a:rPr lang="en-US" sz="1300">
                <a:latin typeface="Avenir Next LT Pro" panose="020B0504020202020204" pitchFamily="34" charset="0"/>
              </a:rPr>
              <a:t>improving security, uptime, and cost efficiency</a:t>
            </a:r>
          </a:p>
          <a:p>
            <a:pPr marL="171450" marR="0" lvl="0" indent="-171450">
              <a:spcBef>
                <a:spcPts val="600"/>
              </a:spcBef>
              <a:spcAft>
                <a:spcPts val="600"/>
              </a:spcAft>
              <a:buClr>
                <a:schemeClr val="accent1"/>
              </a:buClr>
              <a:buFont typeface="Arial" panose="020B0604020202020204" pitchFamily="34" charset="0"/>
              <a:buChar char="•"/>
            </a:pPr>
            <a:r>
              <a:rPr lang="en-US" sz="1300" b="1">
                <a:solidFill>
                  <a:srgbClr val="1C3E66"/>
                </a:solidFill>
                <a:latin typeface="Avenir Next LT Pro" panose="020B0504020202020204" pitchFamily="34" charset="0"/>
              </a:rPr>
              <a:t>Digital transformation </a:t>
            </a:r>
            <a:r>
              <a:rPr lang="en-US" sz="1300">
                <a:latin typeface="Avenir Next LT Pro" panose="020B0504020202020204" pitchFamily="34" charset="0"/>
              </a:rPr>
              <a:t>accelerating distributed edge adoption</a:t>
            </a:r>
          </a:p>
          <a:p>
            <a:pPr marL="171450" marR="0" lvl="0" indent="-171450">
              <a:spcBef>
                <a:spcPts val="600"/>
              </a:spcBef>
              <a:spcAft>
                <a:spcPts val="600"/>
              </a:spcAft>
              <a:buClr>
                <a:schemeClr val="accent1"/>
              </a:buClr>
              <a:buFont typeface="Arial" panose="020B0604020202020204" pitchFamily="34" charset="0"/>
              <a:buChar char="•"/>
            </a:pPr>
            <a:r>
              <a:rPr lang="en-US" sz="1300" b="1">
                <a:solidFill>
                  <a:srgbClr val="1C3E66"/>
                </a:solidFill>
                <a:effectLst/>
                <a:latin typeface="Avenir Next LT Pro" panose="020B0504020202020204" pitchFamily="34" charset="0"/>
                <a:ea typeface="Times New Roman" panose="02020603050405020304" pitchFamily="18" charset="0"/>
              </a:rPr>
              <a:t>Enterprise Edge AI spend </a:t>
            </a:r>
            <a:r>
              <a:rPr lang="en-US" sz="1300">
                <a:latin typeface="Avenir Next LT Pro" panose="020B0504020202020204" pitchFamily="34" charset="0"/>
              </a:rPr>
              <a:t>growing at double digits</a:t>
            </a:r>
          </a:p>
        </p:txBody>
      </p:sp>
      <p:sp>
        <p:nvSpPr>
          <p:cNvPr id="28" name="Rectangle: Rounded Corners 27">
            <a:extLst>
              <a:ext uri="{FF2B5EF4-FFF2-40B4-BE49-F238E27FC236}">
                <a16:creationId xmlns:a16="http://schemas.microsoft.com/office/drawing/2014/main" id="{5A944CF6-7E65-D8E6-FA49-B287B11C8C9F}"/>
              </a:ext>
            </a:extLst>
          </p:cNvPr>
          <p:cNvSpPr/>
          <p:nvPr/>
        </p:nvSpPr>
        <p:spPr>
          <a:xfrm>
            <a:off x="4357199" y="2759530"/>
            <a:ext cx="3627469" cy="796163"/>
          </a:xfrm>
          <a:prstGeom prst="roundRect">
            <a:avLst>
              <a:gd name="adj" fmla="val 0"/>
            </a:avLst>
          </a:prstGeom>
          <a:solidFill>
            <a:srgbClr val="F2F2F2"/>
          </a:solidFill>
          <a:ln w="19050">
            <a:noFill/>
          </a:ln>
          <a:effectLst>
            <a:outerShdw blurRad="50800" dist="38100" dir="2700000" algn="tl" rotWithShape="0">
              <a:prstClr val="black">
                <a:alpha val="40000"/>
              </a:prstClr>
            </a:outerShdw>
          </a:effectLst>
        </p:spPr>
        <p:txBody>
          <a:bodyPr wrap="square" lIns="91440" tIns="0" rIns="91440" bIns="0" anchor="ctr">
            <a:noAutofit/>
          </a:bodyPr>
          <a:lstStyle/>
          <a:p>
            <a:pPr marR="0" lvl="0" algn="ctr" defTabSz="914400" rtl="0" eaLnBrk="1" fontAlgn="auto" latinLnBrk="0" hangingPunct="1">
              <a:lnSpc>
                <a:spcPct val="100000"/>
              </a:lnSpc>
              <a:spcBef>
                <a:spcPts val="0"/>
              </a:spcBef>
              <a:buClr>
                <a:srgbClr val="000000"/>
              </a:buClr>
              <a:buSzPct val="120000"/>
              <a:tabLst/>
              <a:defRPr/>
            </a:pPr>
            <a:r>
              <a:rPr lang="en-US" sz="1600" b="1">
                <a:solidFill>
                  <a:schemeClr val="accent1"/>
                </a:solidFill>
                <a:latin typeface="Avenir Next LT Pro" panose="020B0504020202020204" pitchFamily="34" charset="0"/>
                <a:ea typeface="+mj-ea"/>
                <a:sym typeface="Arial"/>
              </a:rPr>
              <a:t>Critical Infrastructure Monitoring</a:t>
            </a:r>
          </a:p>
          <a:p>
            <a:pPr marR="0" lvl="0" algn="ctr" defTabSz="914400" rtl="0" eaLnBrk="1" fontAlgn="auto" latinLnBrk="0" hangingPunct="1">
              <a:lnSpc>
                <a:spcPct val="100000"/>
              </a:lnSpc>
              <a:spcBef>
                <a:spcPts val="300"/>
              </a:spcBef>
              <a:buClr>
                <a:srgbClr val="000000"/>
              </a:buClr>
              <a:buSzPct val="120000"/>
              <a:tabLst/>
              <a:defRPr/>
            </a:pPr>
            <a:r>
              <a:rPr lang="en-US" sz="1400">
                <a:solidFill>
                  <a:schemeClr val="accent3"/>
                </a:solidFill>
                <a:latin typeface="Avenir Next LT Pro" panose="020B0504020202020204" pitchFamily="34" charset="0"/>
                <a:ea typeface="+mj-ea"/>
                <a:sym typeface="Arial"/>
              </a:rPr>
              <a:t>Infrastructure Digitization Accelerating</a:t>
            </a:r>
            <a:endParaRPr lang="en-US" sz="1200">
              <a:solidFill>
                <a:schemeClr val="accent3"/>
              </a:solidFill>
              <a:latin typeface="Avenir Next LT Pro" panose="020B0504020202020204" pitchFamily="34" charset="0"/>
              <a:ea typeface="+mj-ea"/>
              <a:sym typeface="Arial"/>
            </a:endParaRPr>
          </a:p>
        </p:txBody>
      </p:sp>
      <p:sp>
        <p:nvSpPr>
          <p:cNvPr id="29" name="Rectangle: Rounded Corners 28">
            <a:extLst>
              <a:ext uri="{FF2B5EF4-FFF2-40B4-BE49-F238E27FC236}">
                <a16:creationId xmlns:a16="http://schemas.microsoft.com/office/drawing/2014/main" id="{2FA053C8-D216-3FE5-143B-023D9941EBB2}"/>
              </a:ext>
            </a:extLst>
          </p:cNvPr>
          <p:cNvSpPr/>
          <p:nvPr/>
        </p:nvSpPr>
        <p:spPr>
          <a:xfrm>
            <a:off x="8371245" y="2746043"/>
            <a:ext cx="3627469" cy="796163"/>
          </a:xfrm>
          <a:prstGeom prst="roundRect">
            <a:avLst>
              <a:gd name="adj" fmla="val 0"/>
            </a:avLst>
          </a:prstGeom>
          <a:solidFill>
            <a:srgbClr val="F2F2F2"/>
          </a:solidFill>
          <a:ln w="19050">
            <a:noFill/>
          </a:ln>
          <a:effectLst>
            <a:outerShdw blurRad="50800" dist="38100" dir="2700000" algn="tl" rotWithShape="0">
              <a:prstClr val="black">
                <a:alpha val="40000"/>
              </a:prstClr>
            </a:outerShdw>
          </a:effectLst>
        </p:spPr>
        <p:txBody>
          <a:bodyPr wrap="square" lIns="0" tIns="0" rIns="0" bIns="0" anchor="ctr">
            <a:noAutofit/>
          </a:bodyPr>
          <a:lstStyle/>
          <a:p>
            <a:pPr marR="0" lvl="0" algn="ctr" defTabSz="914400" rtl="0" eaLnBrk="1" fontAlgn="auto" latinLnBrk="0" hangingPunct="1">
              <a:lnSpc>
                <a:spcPct val="100000"/>
              </a:lnSpc>
              <a:spcBef>
                <a:spcPts val="0"/>
              </a:spcBef>
              <a:buClr>
                <a:srgbClr val="000000"/>
              </a:buClr>
              <a:buSzPct val="120000"/>
              <a:tabLst/>
              <a:defRPr/>
            </a:pPr>
            <a:r>
              <a:rPr lang="en-US" sz="1600" b="1">
                <a:solidFill>
                  <a:schemeClr val="accent1"/>
                </a:solidFill>
                <a:latin typeface="Avenir Next LT Pro" panose="020B0504020202020204" pitchFamily="34" charset="0"/>
                <a:ea typeface="+mj-ea"/>
                <a:sym typeface="Arial"/>
              </a:rPr>
              <a:t>Enterprise</a:t>
            </a:r>
          </a:p>
          <a:p>
            <a:pPr marR="0" lvl="0" algn="ctr" defTabSz="914400" rtl="0" eaLnBrk="1" fontAlgn="auto" latinLnBrk="0" hangingPunct="1">
              <a:lnSpc>
                <a:spcPct val="100000"/>
              </a:lnSpc>
              <a:spcBef>
                <a:spcPts val="300"/>
              </a:spcBef>
              <a:buClr>
                <a:srgbClr val="000000"/>
              </a:buClr>
              <a:buSzPct val="120000"/>
              <a:tabLst/>
              <a:defRPr/>
            </a:pPr>
            <a:r>
              <a:rPr lang="en-US" sz="1400">
                <a:solidFill>
                  <a:schemeClr val="accent3"/>
                </a:solidFill>
                <a:latin typeface="Avenir Next LT Pro" panose="020B0504020202020204" pitchFamily="34" charset="0"/>
                <a:ea typeface="+mj-ea"/>
                <a:sym typeface="Arial"/>
              </a:rPr>
              <a:t>Edge AI Upgrade Cycle Underway</a:t>
            </a:r>
            <a:endParaRPr lang="en-US" sz="1200">
              <a:solidFill>
                <a:schemeClr val="accent3"/>
              </a:solidFill>
              <a:latin typeface="Avenir Next LT Pro" panose="020B0504020202020204" pitchFamily="34" charset="0"/>
              <a:ea typeface="+mj-ea"/>
              <a:sym typeface="Arial"/>
            </a:endParaRPr>
          </a:p>
        </p:txBody>
      </p:sp>
    </p:spTree>
    <p:extLst>
      <p:ext uri="{BB962C8B-B14F-4D97-AF65-F5344CB8AC3E}">
        <p14:creationId xmlns:p14="http://schemas.microsoft.com/office/powerpoint/2010/main" val="2565254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w to Use a Drone for Photography | Fstoppers">
            <a:extLst>
              <a:ext uri="{FF2B5EF4-FFF2-40B4-BE49-F238E27FC236}">
                <a16:creationId xmlns:a16="http://schemas.microsoft.com/office/drawing/2014/main" id="{FC4A0280-5E82-3429-4F08-876AB8366778}"/>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a:fillRect/>
          </a:stretch>
        </p:blipFill>
        <p:spPr bwMode="auto">
          <a:xfrm>
            <a:off x="8085137" y="0"/>
            <a:ext cx="4106863" cy="684272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7ECE6A3-7C24-7E91-2790-3C41A0186A86}"/>
              </a:ext>
            </a:extLst>
          </p:cNvPr>
          <p:cNvSpPr>
            <a:spLocks noGrp="1"/>
          </p:cNvSpPr>
          <p:nvPr>
            <p:ph type="title"/>
          </p:nvPr>
        </p:nvSpPr>
        <p:spPr>
          <a:xfrm>
            <a:off x="381000" y="381921"/>
            <a:ext cx="7509933" cy="796163"/>
          </a:xfrm>
        </p:spPr>
        <p:txBody>
          <a:bodyPr/>
          <a:lstStyle/>
          <a:p>
            <a:r>
              <a:rPr lang="en-US"/>
              <a:t>Aerospace &amp; Defense</a:t>
            </a:r>
          </a:p>
        </p:txBody>
      </p:sp>
      <p:sp>
        <p:nvSpPr>
          <p:cNvPr id="7" name="Text Placeholder 6">
            <a:extLst>
              <a:ext uri="{FF2B5EF4-FFF2-40B4-BE49-F238E27FC236}">
                <a16:creationId xmlns:a16="http://schemas.microsoft.com/office/drawing/2014/main" id="{4928AE22-6404-13BB-30E1-5175FF14DF70}"/>
              </a:ext>
            </a:extLst>
          </p:cNvPr>
          <p:cNvSpPr>
            <a:spLocks noGrp="1"/>
          </p:cNvSpPr>
          <p:nvPr>
            <p:ph type="body" sz="quarter" idx="14"/>
          </p:nvPr>
        </p:nvSpPr>
        <p:spPr/>
        <p:txBody>
          <a:bodyPr/>
          <a:lstStyle/>
          <a:p>
            <a:r>
              <a:rPr lang="en-US"/>
              <a:t>Powering defense &amp; public safety with secure Edge AI solutions</a:t>
            </a:r>
          </a:p>
          <a:p>
            <a:endParaRPr lang="en-US"/>
          </a:p>
        </p:txBody>
      </p:sp>
      <p:sp>
        <p:nvSpPr>
          <p:cNvPr id="5" name="Slide Number Placeholder 4">
            <a:extLst>
              <a:ext uri="{FF2B5EF4-FFF2-40B4-BE49-F238E27FC236}">
                <a16:creationId xmlns:a16="http://schemas.microsoft.com/office/drawing/2014/main" id="{38C810EB-9F9E-3458-06B8-20C27D33FCA0}"/>
              </a:ext>
            </a:extLst>
          </p:cNvPr>
          <p:cNvSpPr>
            <a:spLocks noGrp="1"/>
          </p:cNvSpPr>
          <p:nvPr>
            <p:ph type="sldNum" sz="quarter" idx="12"/>
          </p:nvPr>
        </p:nvSpPr>
        <p:spPr/>
        <p:txBody>
          <a:bodyPr/>
          <a:lstStyle/>
          <a:p>
            <a:fld id="{3B829181-4CF5-4287-91ED-483B21DEC50C}" type="slidenum">
              <a:rPr lang="en-US" smtClean="0"/>
              <a:pPr/>
              <a:t>6</a:t>
            </a:fld>
            <a:endParaRPr lang="en-US"/>
          </a:p>
        </p:txBody>
      </p:sp>
      <p:sp>
        <p:nvSpPr>
          <p:cNvPr id="13" name="Text Placeholder 12">
            <a:extLst>
              <a:ext uri="{FF2B5EF4-FFF2-40B4-BE49-F238E27FC236}">
                <a16:creationId xmlns:a16="http://schemas.microsoft.com/office/drawing/2014/main" id="{2F504E08-AE13-ACE9-801C-83C38279F462}"/>
              </a:ext>
            </a:extLst>
          </p:cNvPr>
          <p:cNvSpPr>
            <a:spLocks noGrp="1"/>
          </p:cNvSpPr>
          <p:nvPr>
            <p:ph type="body" sz="quarter" idx="13"/>
          </p:nvPr>
        </p:nvSpPr>
        <p:spPr/>
        <p:txBody>
          <a:bodyPr/>
          <a:lstStyle/>
          <a:p>
            <a:r>
              <a:rPr lang="en-US"/>
              <a:t>Note: The applications on this page are representative and not wholistic of all business covered within the vertical.</a:t>
            </a:r>
          </a:p>
          <a:p>
            <a:r>
              <a:rPr lang="en-US"/>
              <a:t>1.     National Defense Authorization Act (NDAA) and Trade Agreement Act (TAA).</a:t>
            </a:r>
          </a:p>
          <a:p>
            <a:endParaRPr lang="en-US"/>
          </a:p>
          <a:p>
            <a:endParaRPr lang="en-US"/>
          </a:p>
        </p:txBody>
      </p:sp>
      <p:sp>
        <p:nvSpPr>
          <p:cNvPr id="3" name="Title 1">
            <a:extLst>
              <a:ext uri="{FF2B5EF4-FFF2-40B4-BE49-F238E27FC236}">
                <a16:creationId xmlns:a16="http://schemas.microsoft.com/office/drawing/2014/main" id="{5C33B6B7-CDEB-BB9A-E803-D49C21904B03}"/>
              </a:ext>
            </a:extLst>
          </p:cNvPr>
          <p:cNvSpPr txBox="1">
            <a:spLocks/>
          </p:cNvSpPr>
          <p:nvPr/>
        </p:nvSpPr>
        <p:spPr>
          <a:xfrm>
            <a:off x="628429" y="975894"/>
            <a:ext cx="4708342" cy="995731"/>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a:solidFill>
                <a:schemeClr val="accent4"/>
              </a:solidFill>
              <a:latin typeface="Avenir Next LT Pro" panose="020B0504020202020204" pitchFamily="34" charset="0"/>
              <a:ea typeface="Roboto" panose="02000000000000000000" pitchFamily="2" charset="0"/>
              <a:cs typeface="Roboto" panose="02000000000000000000" pitchFamily="2" charset="0"/>
            </a:endParaRPr>
          </a:p>
        </p:txBody>
      </p:sp>
      <p:sp>
        <p:nvSpPr>
          <p:cNvPr id="12" name="TextBox 11">
            <a:extLst>
              <a:ext uri="{FF2B5EF4-FFF2-40B4-BE49-F238E27FC236}">
                <a16:creationId xmlns:a16="http://schemas.microsoft.com/office/drawing/2014/main" id="{A188A8E2-8829-5117-774B-1D3CA0FB0F74}"/>
              </a:ext>
            </a:extLst>
          </p:cNvPr>
          <p:cNvSpPr txBox="1"/>
          <p:nvPr/>
        </p:nvSpPr>
        <p:spPr>
          <a:xfrm>
            <a:off x="430877" y="1163464"/>
            <a:ext cx="7457901" cy="5245090"/>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lIns="0" rtlCol="0" anchor="t" anchorCtr="0">
            <a:spAutoFit/>
          </a:bodyPr>
          <a:lstStyle>
            <a:defPPr>
              <a:defRPr lang="en-US"/>
            </a:defPPr>
            <a:lvl1pPr>
              <a:spcAft>
                <a:spcPts val="300"/>
              </a:spcAft>
              <a:defRPr sz="1400" b="1">
                <a:solidFill>
                  <a:schemeClr val="accent1"/>
                </a:solidFill>
                <a:latin typeface="Avenir Next LT Pro" panose="020B0504020202020204" pitchFamily="34" charset="0"/>
              </a:defRPr>
            </a:lvl1pPr>
            <a:lvl2pPr marL="346075" lvl="1" indent="-346075">
              <a:lnSpc>
                <a:spcPct val="110000"/>
              </a:lnSpc>
              <a:spcBef>
                <a:spcPts val="1200"/>
              </a:spcBef>
              <a:spcAft>
                <a:spcPts val="300"/>
              </a:spcAft>
              <a:buClr>
                <a:schemeClr val="accent3"/>
              </a:buClr>
              <a:buFont typeface="Wingdings 3" panose="05040102010807070707" pitchFamily="18" charset="2"/>
              <a:buChar char=""/>
              <a:defRPr sz="1600" b="1">
                <a:solidFill>
                  <a:schemeClr val="accent1"/>
                </a:solidFill>
                <a:latin typeface="Avenir Next LT Pro" panose="020B0504020202020204" pitchFamily="34" charset="0"/>
              </a:defRPr>
            </a:lvl2pPr>
            <a:lvl3pPr marL="630238" lvl="2" indent="-284163">
              <a:lnSpc>
                <a:spcPct val="110000"/>
              </a:lnSpc>
              <a:spcBef>
                <a:spcPts val="1200"/>
              </a:spcBef>
              <a:buFont typeface="Arial" panose="020B0604020202020204" pitchFamily="34" charset="0"/>
              <a:buChar char="•"/>
              <a:defRPr sz="1600" b="0">
                <a:solidFill>
                  <a:schemeClr val="tx1"/>
                </a:solidFill>
                <a:latin typeface="Avenir Next LT Pro" panose="020B0504020202020204" pitchFamily="34" charset="0"/>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spcBef>
                <a:spcPts val="600"/>
              </a:spcBef>
              <a:spcAft>
                <a:spcPts val="600"/>
              </a:spcAft>
            </a:pPr>
            <a:r>
              <a:rPr lang="en-US"/>
              <a:t>Lantronix Solutions</a:t>
            </a:r>
          </a:p>
          <a:p>
            <a:pPr lvl="2"/>
            <a:r>
              <a:rPr lang="en-US" sz="1400" b="0" i="0">
                <a:effectLst/>
              </a:rPr>
              <a:t>Platform Partner in </a:t>
            </a:r>
            <a:r>
              <a:rPr lang="en-US" sz="1400" b="0" i="0" err="1">
                <a:effectLst/>
              </a:rPr>
              <a:t>DoW</a:t>
            </a:r>
            <a:r>
              <a:rPr lang="en-US" sz="1400" b="0" i="0">
                <a:effectLst/>
              </a:rPr>
              <a:t> Drone Dominance Program: Lantronix partners/customers included in $1.1B program deploying 200,000+ units through 2027—validating platform approach versus component suppliers</a:t>
            </a:r>
          </a:p>
          <a:p>
            <a:pPr lvl="2"/>
            <a:r>
              <a:rPr lang="en-US" sz="1400" b="0" i="0">
                <a:effectLst/>
              </a:rPr>
              <a:t>NDAA/TAA-Compliant U.S. Supply Chain: Full compliance positions Lantronix to capture accelerating federal spending in secure, U.S.-based drone technologies</a:t>
            </a:r>
          </a:p>
          <a:p>
            <a:pPr lvl="2"/>
            <a:r>
              <a:rPr lang="en-US" sz="1400" b="0" i="0">
                <a:effectLst/>
              </a:rPr>
              <a:t>Mission-Critical Edge AI: Percepxion™ software enables secure real-time monitoring, autonomous navigation, and on-device threat detection for defense operations</a:t>
            </a:r>
          </a:p>
          <a:p>
            <a:pPr lvl="1">
              <a:spcAft>
                <a:spcPts val="1200"/>
              </a:spcAft>
              <a:buClr>
                <a:schemeClr val="accent3"/>
              </a:buClr>
            </a:pPr>
            <a:r>
              <a:rPr lang="en-US"/>
              <a:t>Defense &amp; Public Safety Wins</a:t>
            </a:r>
          </a:p>
          <a:p>
            <a:pPr lvl="2"/>
            <a:r>
              <a:rPr lang="en-US" sz="1400" b="0" i="0">
                <a:solidFill>
                  <a:schemeClr val="tx1"/>
                </a:solidFill>
                <a:effectLst/>
              </a:rPr>
              <a:t>U.S. Army SRR Program: Active Red Cat Teal Black Widow shipments with expansion into software and next-gen platforms</a:t>
            </a:r>
          </a:p>
          <a:p>
            <a:pPr lvl="2"/>
            <a:r>
              <a:rPr lang="en-US" sz="1400" b="0" i="0">
                <a:solidFill>
                  <a:schemeClr val="tx1"/>
                </a:solidFill>
                <a:effectLst/>
              </a:rPr>
              <a:t>Public Safety Entry - Flock Safety: First Drone-as-First-Responder design win opens new vertical with 18,000+ U.S. law enforcement agencies</a:t>
            </a:r>
          </a:p>
          <a:p>
            <a:pPr lvl="2"/>
            <a:r>
              <a:rPr lang="en-US" sz="1400" b="0" i="0">
                <a:solidFill>
                  <a:schemeClr val="tx1"/>
                </a:solidFill>
                <a:effectLst/>
              </a:rPr>
              <a:t>AI Threat Detection - Safe Pro Group: Real-time ground hazard detection demonstrates edge AI differentiation for autonomous navigation applications</a:t>
            </a:r>
          </a:p>
        </p:txBody>
      </p:sp>
      <p:grpSp>
        <p:nvGrpSpPr>
          <p:cNvPr id="14" name="Group 13">
            <a:extLst>
              <a:ext uri="{FF2B5EF4-FFF2-40B4-BE49-F238E27FC236}">
                <a16:creationId xmlns:a16="http://schemas.microsoft.com/office/drawing/2014/main" id="{F88A50F4-5A99-4469-BC42-4F965902E411}"/>
              </a:ext>
            </a:extLst>
          </p:cNvPr>
          <p:cNvGrpSpPr/>
          <p:nvPr/>
        </p:nvGrpSpPr>
        <p:grpSpPr>
          <a:xfrm>
            <a:off x="11447295" y="6439133"/>
            <a:ext cx="744705" cy="133568"/>
            <a:chOff x="11447295" y="6439133"/>
            <a:chExt cx="744705" cy="133568"/>
          </a:xfrm>
        </p:grpSpPr>
        <p:cxnSp>
          <p:nvCxnSpPr>
            <p:cNvPr id="15" name="Straight Connector 14">
              <a:extLst>
                <a:ext uri="{FF2B5EF4-FFF2-40B4-BE49-F238E27FC236}">
                  <a16:creationId xmlns:a16="http://schemas.microsoft.com/office/drawing/2014/main" id="{15E347FE-76EE-FC63-5878-C99BD8630638}"/>
                </a:ext>
              </a:extLst>
            </p:cNvPr>
            <p:cNvCxnSpPr>
              <a:cxnSpLocks/>
            </p:cNvCxnSpPr>
            <p:nvPr userDrawn="1"/>
          </p:nvCxnSpPr>
          <p:spPr>
            <a:xfrm>
              <a:off x="11447295" y="6458260"/>
              <a:ext cx="0" cy="104775"/>
            </a:xfrm>
            <a:prstGeom prst="line">
              <a:avLst/>
            </a:prstGeom>
            <a:ln w="762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EEEEBCFA-59D4-5375-D8DF-0A5A0BA7B2A1}"/>
                </a:ext>
              </a:extLst>
            </p:cNvPr>
            <p:cNvGrpSpPr/>
            <p:nvPr userDrawn="1"/>
          </p:nvGrpSpPr>
          <p:grpSpPr>
            <a:xfrm>
              <a:off x="11814189" y="6439133"/>
              <a:ext cx="377811" cy="133568"/>
              <a:chOff x="11814189" y="6439133"/>
              <a:chExt cx="377811" cy="133568"/>
            </a:xfrm>
          </p:grpSpPr>
          <p:sp>
            <p:nvSpPr>
              <p:cNvPr id="17" name="Rectangle 16">
                <a:extLst>
                  <a:ext uri="{FF2B5EF4-FFF2-40B4-BE49-F238E27FC236}">
                    <a16:creationId xmlns:a16="http://schemas.microsoft.com/office/drawing/2014/main" id="{630E8C0F-840A-BDFA-CE2F-FD49AE26BEBF}"/>
                  </a:ext>
                </a:extLst>
              </p:cNvPr>
              <p:cNvSpPr/>
              <p:nvPr userDrawn="1"/>
            </p:nvSpPr>
            <p:spPr>
              <a:xfrm>
                <a:off x="11884038" y="6439133"/>
                <a:ext cx="307962" cy="13356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a:extLst>
                  <a:ext uri="{FF2B5EF4-FFF2-40B4-BE49-F238E27FC236}">
                    <a16:creationId xmlns:a16="http://schemas.microsoft.com/office/drawing/2014/main" id="{56336F0F-3F92-3029-6A96-67C9DE929EE2}"/>
                  </a:ext>
                </a:extLst>
              </p:cNvPr>
              <p:cNvSpPr/>
              <p:nvPr userDrawn="1"/>
            </p:nvSpPr>
            <p:spPr>
              <a:xfrm>
                <a:off x="11814189" y="6439133"/>
                <a:ext cx="327025" cy="133568"/>
              </a:xfrm>
              <a:prstGeom prst="parallelogram">
                <a:avLst>
                  <a:gd name="adj" fmla="val 54714"/>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grpSp>
      </p:grpSp>
    </p:spTree>
    <p:extLst>
      <p:ext uri="{BB962C8B-B14F-4D97-AF65-F5344CB8AC3E}">
        <p14:creationId xmlns:p14="http://schemas.microsoft.com/office/powerpoint/2010/main" val="3369270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89186-DFF2-0839-7901-95A4292EC2A0}"/>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CEE7864E-3BCC-D32B-07B5-860D3A4C783B}"/>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flipH="1">
            <a:off x="8088313" y="0"/>
            <a:ext cx="4103687" cy="6858000"/>
          </a:xfrm>
          <a:prstGeom prst="rect">
            <a:avLst/>
          </a:prstGeom>
        </p:spPr>
      </p:pic>
      <p:sp>
        <p:nvSpPr>
          <p:cNvPr id="7" name="Title 6">
            <a:extLst>
              <a:ext uri="{FF2B5EF4-FFF2-40B4-BE49-F238E27FC236}">
                <a16:creationId xmlns:a16="http://schemas.microsoft.com/office/drawing/2014/main" id="{FB3CFB64-EAAF-4834-7363-41500D624FA0}"/>
              </a:ext>
            </a:extLst>
          </p:cNvPr>
          <p:cNvSpPr>
            <a:spLocks noGrp="1"/>
          </p:cNvSpPr>
          <p:nvPr>
            <p:ph type="title"/>
          </p:nvPr>
        </p:nvSpPr>
        <p:spPr/>
        <p:txBody>
          <a:bodyPr/>
          <a:lstStyle/>
          <a:p>
            <a:r>
              <a:rPr lang="en-US"/>
              <a:t>Strategic Snapshot: Engaging the $13B+ </a:t>
            </a:r>
            <a:r>
              <a:rPr lang="en-US" err="1"/>
              <a:t>DoW</a:t>
            </a:r>
            <a:r>
              <a:rPr lang="en-US"/>
              <a:t> Budget for UAS applications</a:t>
            </a:r>
          </a:p>
        </p:txBody>
      </p:sp>
      <p:sp>
        <p:nvSpPr>
          <p:cNvPr id="3" name="object 13">
            <a:extLst>
              <a:ext uri="{FF2B5EF4-FFF2-40B4-BE49-F238E27FC236}">
                <a16:creationId xmlns:a16="http://schemas.microsoft.com/office/drawing/2014/main" id="{5FE99B73-E04D-0BE0-8EA5-2B3227ECF0A4}"/>
              </a:ext>
            </a:extLst>
          </p:cNvPr>
          <p:cNvSpPr txBox="1"/>
          <p:nvPr/>
        </p:nvSpPr>
        <p:spPr>
          <a:xfrm>
            <a:off x="381000" y="1461019"/>
            <a:ext cx="6823922" cy="4593565"/>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lIns="0" rtlCol="0" anchor="t" anchorCtr="0">
            <a:spAutoFit/>
          </a:bodyPr>
          <a:lstStyle>
            <a:defPPr>
              <a:defRPr lang="en-US"/>
            </a:defPPr>
            <a:lvl1pPr>
              <a:spcAft>
                <a:spcPts val="300"/>
              </a:spcAft>
              <a:defRPr sz="1400" b="1">
                <a:solidFill>
                  <a:schemeClr val="accent1"/>
                </a:solidFill>
                <a:latin typeface="Avenir Next LT Pro" panose="020B05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indent="-457200">
              <a:spcAft>
                <a:spcPts val="300"/>
              </a:spcAft>
              <a:buClr>
                <a:schemeClr val="accent3"/>
              </a:buClr>
              <a:buFont typeface="Wingdings 3" panose="05040102010807070707" pitchFamily="18" charset="2"/>
              <a:buChar char=""/>
            </a:pPr>
            <a:r>
              <a:rPr lang="en-US" sz="1600" b="1">
                <a:solidFill>
                  <a:schemeClr val="accent1"/>
                </a:solidFill>
                <a:latin typeface="Avenir Next LT Pro" panose="020B0504020202020204" pitchFamily="34" charset="0"/>
              </a:rPr>
              <a:t>Defense Focus</a:t>
            </a:r>
          </a:p>
          <a:p>
            <a:pPr lvl="1">
              <a:spcAft>
                <a:spcPts val="1200"/>
              </a:spcAft>
              <a:buClr>
                <a:schemeClr val="accent3"/>
              </a:buClr>
            </a:pPr>
            <a:r>
              <a:rPr lang="en-US" sz="1600">
                <a:solidFill>
                  <a:srgbClr val="000000"/>
                </a:solidFill>
                <a:latin typeface="Avenir Next LT Pro" panose="020B0504020202020204" pitchFamily="34" charset="0"/>
                <a:ea typeface="Roboto" pitchFamily="2" charset="0"/>
                <a:cs typeface="Arial" panose="020B0604020202020204" pitchFamily="34" charset="0"/>
              </a:rPr>
              <a:t>Focusing on group 1-2, short-range reconnaissance drones align with current unmanned </a:t>
            </a:r>
            <a:r>
              <a:rPr lang="en-US" sz="1600" err="1">
                <a:solidFill>
                  <a:srgbClr val="000000"/>
                </a:solidFill>
                <a:latin typeface="Avenir Next LT Pro" panose="020B0504020202020204" pitchFamily="34" charset="0"/>
                <a:ea typeface="Roboto" pitchFamily="2" charset="0"/>
                <a:cs typeface="Arial" panose="020B0604020202020204" pitchFamily="34" charset="0"/>
              </a:rPr>
              <a:t>DoW</a:t>
            </a:r>
            <a:r>
              <a:rPr lang="en-US" sz="1600">
                <a:solidFill>
                  <a:srgbClr val="000000"/>
                </a:solidFill>
                <a:latin typeface="Avenir Next LT Pro" panose="020B0504020202020204" pitchFamily="34" charset="0"/>
                <a:ea typeface="Roboto" pitchFamily="2" charset="0"/>
                <a:cs typeface="Arial" panose="020B0604020202020204" pitchFamily="34" charset="0"/>
              </a:rPr>
              <a:t> funding</a:t>
            </a:r>
          </a:p>
          <a:p>
            <a:pPr lvl="1" indent="-457200">
              <a:spcAft>
                <a:spcPts val="300"/>
              </a:spcAft>
              <a:buClr>
                <a:schemeClr val="accent3"/>
              </a:buClr>
              <a:buFont typeface="Wingdings 3" panose="05040102010807070707" pitchFamily="18" charset="2"/>
              <a:buChar char=""/>
            </a:pPr>
            <a:r>
              <a:rPr lang="en-US" sz="1600" b="1">
                <a:solidFill>
                  <a:schemeClr val="accent1"/>
                </a:solidFill>
                <a:latin typeface="Avenir Next LT Pro" panose="020B0504020202020204" pitchFamily="34" charset="0"/>
              </a:rPr>
              <a:t>Commercial Edge AI</a:t>
            </a:r>
          </a:p>
          <a:p>
            <a:pPr lvl="1">
              <a:spcAft>
                <a:spcPts val="1200"/>
              </a:spcAft>
              <a:buClr>
                <a:schemeClr val="accent3"/>
              </a:buClr>
            </a:pPr>
            <a:r>
              <a:rPr lang="en-US" sz="1600">
                <a:solidFill>
                  <a:srgbClr val="000000"/>
                </a:solidFill>
                <a:latin typeface="Avenir Next LT Pro" panose="020B0504020202020204" pitchFamily="34" charset="0"/>
                <a:ea typeface="Roboto" pitchFamily="2" charset="0"/>
                <a:cs typeface="Arial" panose="020B0604020202020204" pitchFamily="34" charset="0"/>
              </a:rPr>
              <a:t>Aerora + Teledyne FLIR partnerships for autonomous navigation and industrial inspection</a:t>
            </a:r>
          </a:p>
          <a:p>
            <a:pPr lvl="1" indent="-457200">
              <a:spcAft>
                <a:spcPts val="300"/>
              </a:spcAft>
              <a:buClr>
                <a:schemeClr val="accent3"/>
              </a:buClr>
              <a:buFont typeface="Wingdings 3" panose="05040102010807070707" pitchFamily="18" charset="2"/>
              <a:buChar char=""/>
            </a:pPr>
            <a:r>
              <a:rPr lang="en-US" sz="1600" b="1">
                <a:solidFill>
                  <a:schemeClr val="accent1"/>
                </a:solidFill>
                <a:latin typeface="Avenir Next LT Pro" panose="020B0504020202020204" pitchFamily="34" charset="0"/>
              </a:rPr>
              <a:t>Market Backdrop</a:t>
            </a:r>
          </a:p>
          <a:p>
            <a:pPr lvl="1">
              <a:spcAft>
                <a:spcPts val="1200"/>
              </a:spcAft>
              <a:buClr>
                <a:schemeClr val="accent3"/>
              </a:buClr>
            </a:pPr>
            <a:r>
              <a:rPr lang="en-US" sz="1600">
                <a:solidFill>
                  <a:srgbClr val="000000"/>
                </a:solidFill>
                <a:latin typeface="Avenir Next LT Pro" panose="020B0504020202020204" pitchFamily="34" charset="0"/>
                <a:ea typeface="Roboto" pitchFamily="2" charset="0"/>
                <a:cs typeface="Arial" panose="020B0604020202020204" pitchFamily="34" charset="0"/>
              </a:rPr>
              <a:t>$13B+ FY26 </a:t>
            </a:r>
            <a:r>
              <a:rPr lang="en-US" sz="1600" err="1">
                <a:solidFill>
                  <a:srgbClr val="000000"/>
                </a:solidFill>
                <a:latin typeface="Avenir Next LT Pro" panose="020B0504020202020204" pitchFamily="34" charset="0"/>
                <a:ea typeface="Roboto" pitchFamily="2" charset="0"/>
                <a:cs typeface="Arial" panose="020B0604020202020204" pitchFamily="34" charset="0"/>
              </a:rPr>
              <a:t>DoW</a:t>
            </a:r>
            <a:r>
              <a:rPr lang="en-US" sz="1600">
                <a:solidFill>
                  <a:srgbClr val="000000"/>
                </a:solidFill>
                <a:latin typeface="Avenir Next LT Pro" panose="020B0504020202020204" pitchFamily="34" charset="0"/>
                <a:ea typeface="Roboto" pitchFamily="2" charset="0"/>
                <a:cs typeface="Arial" panose="020B0604020202020204" pitchFamily="34" charset="0"/>
              </a:rPr>
              <a:t> spend, and the current </a:t>
            </a:r>
            <a:r>
              <a:rPr lang="en-US" sz="1600" err="1">
                <a:solidFill>
                  <a:srgbClr val="000000"/>
                </a:solidFill>
                <a:latin typeface="Avenir Next LT Pro" panose="020B0504020202020204" pitchFamily="34" charset="0"/>
                <a:ea typeface="Roboto" pitchFamily="2" charset="0"/>
                <a:cs typeface="Arial" panose="020B0604020202020204" pitchFamily="34" charset="0"/>
              </a:rPr>
              <a:t>DoW</a:t>
            </a:r>
            <a:r>
              <a:rPr lang="en-US" sz="1600">
                <a:solidFill>
                  <a:srgbClr val="000000"/>
                </a:solidFill>
                <a:latin typeface="Avenir Next LT Pro" panose="020B0504020202020204" pitchFamily="34" charset="0"/>
                <a:ea typeface="Roboto" pitchFamily="2" charset="0"/>
                <a:cs typeface="Arial" panose="020B0604020202020204" pitchFamily="34" charset="0"/>
              </a:rPr>
              <a:t> Drone Dominance Program indicates favoring of U.S.-based companies, creating an unprecedented demand for secure U.S. solutions</a:t>
            </a:r>
          </a:p>
          <a:p>
            <a:pPr lvl="1" indent="-457200">
              <a:spcAft>
                <a:spcPts val="300"/>
              </a:spcAft>
              <a:buClr>
                <a:schemeClr val="accent3"/>
              </a:buClr>
              <a:buFont typeface="Wingdings 3" panose="05040102010807070707" pitchFamily="18" charset="2"/>
              <a:buChar char=""/>
            </a:pPr>
            <a:r>
              <a:rPr lang="en-US" sz="1600" b="1">
                <a:solidFill>
                  <a:schemeClr val="accent1"/>
                </a:solidFill>
                <a:latin typeface="Avenir Next LT Pro" panose="020B0504020202020204" pitchFamily="34" charset="0"/>
              </a:rPr>
              <a:t>Lantronix Advantage</a:t>
            </a:r>
          </a:p>
          <a:p>
            <a:pPr lvl="1">
              <a:spcAft>
                <a:spcPts val="1200"/>
              </a:spcAft>
              <a:buClr>
                <a:schemeClr val="accent3"/>
              </a:buClr>
            </a:pPr>
            <a:r>
              <a:rPr lang="en-US" sz="1600">
                <a:solidFill>
                  <a:srgbClr val="000000"/>
                </a:solidFill>
                <a:latin typeface="Avenir Next LT Pro" panose="020B0504020202020204" pitchFamily="34" charset="0"/>
                <a:ea typeface="Roboto" pitchFamily="2" charset="0"/>
                <a:cs typeface="Arial" panose="020B0604020202020204" pitchFamily="34" charset="0"/>
              </a:rPr>
              <a:t>Camera + compute expertise, NDAA/TAA</a:t>
            </a:r>
            <a:r>
              <a:rPr lang="en-US" sz="1600" baseline="30000">
                <a:solidFill>
                  <a:srgbClr val="000000"/>
                </a:solidFill>
                <a:latin typeface="Avenir Next LT Pro" panose="020B0504020202020204" pitchFamily="34" charset="0"/>
                <a:ea typeface="Roboto" pitchFamily="2" charset="0"/>
                <a:cs typeface="Arial" panose="020B0604020202020204" pitchFamily="34" charset="0"/>
              </a:rPr>
              <a:t>1</a:t>
            </a:r>
            <a:r>
              <a:rPr lang="en-US" sz="1600">
                <a:solidFill>
                  <a:srgbClr val="000000"/>
                </a:solidFill>
                <a:latin typeface="Avenir Next LT Pro" panose="020B0504020202020204" pitchFamily="34" charset="0"/>
                <a:ea typeface="Roboto" pitchFamily="2" charset="0"/>
                <a:cs typeface="Arial" panose="020B0604020202020204" pitchFamily="34" charset="0"/>
              </a:rPr>
              <a:t> compliance, U.S.-based supply chain</a:t>
            </a:r>
          </a:p>
          <a:p>
            <a:pPr lvl="1" indent="-457200">
              <a:spcAft>
                <a:spcPts val="300"/>
              </a:spcAft>
              <a:buClr>
                <a:schemeClr val="accent3"/>
              </a:buClr>
              <a:buFont typeface="Wingdings 3" panose="05040102010807070707" pitchFamily="18" charset="2"/>
              <a:buChar char=""/>
            </a:pPr>
            <a:r>
              <a:rPr lang="en-US" sz="1600" b="1">
                <a:solidFill>
                  <a:schemeClr val="accent1"/>
                </a:solidFill>
                <a:latin typeface="Avenir Next LT Pro" panose="020B0504020202020204" pitchFamily="34" charset="0"/>
              </a:rPr>
              <a:t>Positioned for Multi-Year Growth</a:t>
            </a:r>
          </a:p>
          <a:p>
            <a:pPr lvl="1">
              <a:spcAft>
                <a:spcPts val="1800"/>
              </a:spcAft>
              <a:buClr>
                <a:schemeClr val="accent3"/>
              </a:buClr>
            </a:pPr>
            <a:r>
              <a:rPr lang="en-US" sz="1600">
                <a:solidFill>
                  <a:srgbClr val="000000"/>
                </a:solidFill>
                <a:latin typeface="Avenir Next LT Pro" panose="020B0504020202020204" pitchFamily="34" charset="0"/>
                <a:ea typeface="Roboto" pitchFamily="2" charset="0"/>
                <a:cs typeface="Arial" panose="020B0604020202020204" pitchFamily="34" charset="0"/>
              </a:rPr>
              <a:t>Engaged with 15+ defense and commercial drone vendors globally</a:t>
            </a:r>
          </a:p>
        </p:txBody>
      </p:sp>
      <p:grpSp>
        <p:nvGrpSpPr>
          <p:cNvPr id="2" name="Group 1">
            <a:extLst>
              <a:ext uri="{FF2B5EF4-FFF2-40B4-BE49-F238E27FC236}">
                <a16:creationId xmlns:a16="http://schemas.microsoft.com/office/drawing/2014/main" id="{3B557323-1605-9B3F-C36D-AF19EC23549C}"/>
              </a:ext>
            </a:extLst>
          </p:cNvPr>
          <p:cNvGrpSpPr/>
          <p:nvPr/>
        </p:nvGrpSpPr>
        <p:grpSpPr>
          <a:xfrm>
            <a:off x="11447295" y="6439133"/>
            <a:ext cx="744705" cy="133568"/>
            <a:chOff x="11447295" y="6439133"/>
            <a:chExt cx="744705" cy="133568"/>
          </a:xfrm>
        </p:grpSpPr>
        <p:cxnSp>
          <p:nvCxnSpPr>
            <p:cNvPr id="6" name="Straight Connector 5">
              <a:extLst>
                <a:ext uri="{FF2B5EF4-FFF2-40B4-BE49-F238E27FC236}">
                  <a16:creationId xmlns:a16="http://schemas.microsoft.com/office/drawing/2014/main" id="{4F3E85F8-CF56-DE47-5F42-6D87FD5C252B}"/>
                </a:ext>
              </a:extLst>
            </p:cNvPr>
            <p:cNvCxnSpPr>
              <a:cxnSpLocks/>
            </p:cNvCxnSpPr>
            <p:nvPr userDrawn="1"/>
          </p:nvCxnSpPr>
          <p:spPr>
            <a:xfrm>
              <a:off x="11447295" y="6458260"/>
              <a:ext cx="0" cy="104775"/>
            </a:xfrm>
            <a:prstGeom prst="line">
              <a:avLst/>
            </a:prstGeom>
            <a:ln w="762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093BBCDE-DA8F-78C9-EB1F-7E6A0F0F8382}"/>
                </a:ext>
              </a:extLst>
            </p:cNvPr>
            <p:cNvGrpSpPr/>
            <p:nvPr userDrawn="1"/>
          </p:nvGrpSpPr>
          <p:grpSpPr>
            <a:xfrm>
              <a:off x="11814189" y="6439133"/>
              <a:ext cx="377811" cy="133568"/>
              <a:chOff x="11814189" y="6439133"/>
              <a:chExt cx="377811" cy="133568"/>
            </a:xfrm>
          </p:grpSpPr>
          <p:sp>
            <p:nvSpPr>
              <p:cNvPr id="9" name="Rectangle 8">
                <a:extLst>
                  <a:ext uri="{FF2B5EF4-FFF2-40B4-BE49-F238E27FC236}">
                    <a16:creationId xmlns:a16="http://schemas.microsoft.com/office/drawing/2014/main" id="{451C8961-C248-4D89-0D54-6F487DFB6564}"/>
                  </a:ext>
                </a:extLst>
              </p:cNvPr>
              <p:cNvSpPr/>
              <p:nvPr userDrawn="1"/>
            </p:nvSpPr>
            <p:spPr>
              <a:xfrm>
                <a:off x="11884038" y="6439133"/>
                <a:ext cx="307962" cy="13356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id="{2F6B73A5-42B9-12C8-AE1D-A209DB0496C2}"/>
                  </a:ext>
                </a:extLst>
              </p:cNvPr>
              <p:cNvSpPr/>
              <p:nvPr userDrawn="1"/>
            </p:nvSpPr>
            <p:spPr>
              <a:xfrm>
                <a:off x="11814189" y="6439133"/>
                <a:ext cx="327025" cy="133568"/>
              </a:xfrm>
              <a:prstGeom prst="parallelogram">
                <a:avLst>
                  <a:gd name="adj" fmla="val 54714"/>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grpSp>
      </p:grpSp>
      <p:sp>
        <p:nvSpPr>
          <p:cNvPr id="14" name="Slide Number Placeholder 13">
            <a:extLst>
              <a:ext uri="{FF2B5EF4-FFF2-40B4-BE49-F238E27FC236}">
                <a16:creationId xmlns:a16="http://schemas.microsoft.com/office/drawing/2014/main" id="{AAFAF97B-953C-BCCE-5013-A6FE852829F1}"/>
              </a:ext>
            </a:extLst>
          </p:cNvPr>
          <p:cNvSpPr>
            <a:spLocks noGrp="1"/>
          </p:cNvSpPr>
          <p:nvPr>
            <p:ph type="sldNum" sz="quarter" idx="12"/>
          </p:nvPr>
        </p:nvSpPr>
        <p:spPr/>
        <p:txBody>
          <a:bodyPr/>
          <a:lstStyle/>
          <a:p>
            <a:fld id="{3B829181-4CF5-4287-91ED-483B21DEC50C}" type="slidenum">
              <a:rPr lang="en-US" smtClean="0"/>
              <a:pPr/>
              <a:t>7</a:t>
            </a:fld>
            <a:endParaRPr lang="en-US"/>
          </a:p>
        </p:txBody>
      </p:sp>
      <p:sp>
        <p:nvSpPr>
          <p:cNvPr id="4" name="Text Placeholder 11">
            <a:extLst>
              <a:ext uri="{FF2B5EF4-FFF2-40B4-BE49-F238E27FC236}">
                <a16:creationId xmlns:a16="http://schemas.microsoft.com/office/drawing/2014/main" id="{7ED77DCE-155C-F6E1-A78E-3FD6FA6C4687}"/>
              </a:ext>
            </a:extLst>
          </p:cNvPr>
          <p:cNvSpPr txBox="1">
            <a:spLocks/>
          </p:cNvSpPr>
          <p:nvPr/>
        </p:nvSpPr>
        <p:spPr>
          <a:xfrm>
            <a:off x="1901370" y="6426430"/>
            <a:ext cx="7969705" cy="326646"/>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00"/>
              </a:spcBef>
              <a:buFont typeface="Arial" panose="020B0604020202020204" pitchFamily="34" charset="0"/>
              <a:buNone/>
              <a:defRPr sz="700" b="0" kern="1200">
                <a:solidFill>
                  <a:schemeClr val="tx1"/>
                </a:solidFill>
                <a:latin typeface="Avenir Next LT Pro" panose="020B0504020202020204" pitchFamily="34" charset="0"/>
                <a:ea typeface="+mn-ea"/>
                <a:cs typeface="+mn-cs"/>
              </a:defRPr>
            </a:lvl1pPr>
            <a:lvl2pPr marL="171450" indent="0" algn="l" defTabSz="914400" rtl="0" eaLnBrk="1" latinLnBrk="0" hangingPunct="1">
              <a:lnSpc>
                <a:spcPct val="110000"/>
              </a:lnSpc>
              <a:spcBef>
                <a:spcPts val="300"/>
              </a:spcBef>
              <a:buFont typeface="Avenir Next LT Pro" panose="020B0504020202020204" pitchFamily="34" charset="0"/>
              <a:buNone/>
              <a:defRPr sz="1200" kern="1200">
                <a:solidFill>
                  <a:schemeClr val="tx1"/>
                </a:solidFill>
                <a:latin typeface="Avenir Next LT Pro" panose="020B0504020202020204" pitchFamily="34" charset="0"/>
                <a:ea typeface="+mn-ea"/>
                <a:cs typeface="+mn-cs"/>
              </a:defRPr>
            </a:lvl2pPr>
            <a:lvl3pPr marL="512763" indent="-171450" algn="l" defTabSz="914400" rtl="0" eaLnBrk="1" latinLnBrk="0" hangingPunct="1">
              <a:lnSpc>
                <a:spcPct val="110000"/>
              </a:lnSpc>
              <a:spcBef>
                <a:spcPts val="300"/>
              </a:spcBef>
              <a:buFont typeface="Arial" panose="020B0604020202020204" pitchFamily="34" charset="0"/>
              <a:buChar char="•"/>
              <a:defRPr sz="1200" kern="1200">
                <a:solidFill>
                  <a:schemeClr val="tx1"/>
                </a:solidFill>
                <a:latin typeface="Avenir Next LT Pro" panose="020B0504020202020204" pitchFamily="34" charset="0"/>
                <a:ea typeface="+mn-ea"/>
                <a:cs typeface="+mn-cs"/>
              </a:defRPr>
            </a:lvl3pPr>
            <a:lvl4pPr marL="688975" indent="-176213" algn="l" defTabSz="914400" rtl="0" eaLnBrk="1" latinLnBrk="0" hangingPunct="1">
              <a:lnSpc>
                <a:spcPct val="110000"/>
              </a:lnSpc>
              <a:spcBef>
                <a:spcPts val="300"/>
              </a:spcBef>
              <a:buFont typeface="Arial" panose="020B0604020202020204" pitchFamily="34" charset="0"/>
              <a:buChar char="•"/>
              <a:defRPr sz="1200" kern="1200">
                <a:solidFill>
                  <a:schemeClr val="tx1"/>
                </a:solidFill>
                <a:latin typeface="Avenir Next LT Pro" panose="020B0504020202020204" pitchFamily="34" charset="0"/>
                <a:ea typeface="+mn-ea"/>
                <a:cs typeface="+mn-cs"/>
              </a:defRPr>
            </a:lvl4pPr>
            <a:lvl5pPr marL="858838" indent="-169863" algn="l" defTabSz="914400" rtl="0" eaLnBrk="1" latinLnBrk="0" hangingPunct="1">
              <a:lnSpc>
                <a:spcPct val="110000"/>
              </a:lnSpc>
              <a:spcBef>
                <a:spcPts val="300"/>
              </a:spcBef>
              <a:buFont typeface="Arial" panose="020B0604020202020204" pitchFamily="34" charset="0"/>
              <a:buChar char="•"/>
              <a:defRPr sz="12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buAutoNum type="arabicPeriod"/>
            </a:pPr>
            <a:r>
              <a:rPr lang="en-US"/>
              <a:t>National Defense Authorization Act (NDAA) and Trade Agreement Act (TAA).</a:t>
            </a:r>
          </a:p>
          <a:p>
            <a:endParaRPr lang="en-US"/>
          </a:p>
          <a:p>
            <a:endParaRPr lang="en-US"/>
          </a:p>
        </p:txBody>
      </p:sp>
    </p:spTree>
    <p:extLst>
      <p:ext uri="{BB962C8B-B14F-4D97-AF65-F5344CB8AC3E}">
        <p14:creationId xmlns:p14="http://schemas.microsoft.com/office/powerpoint/2010/main" val="4155425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0027D-8D67-0F61-BEE8-B704E864928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181E1E0-D43A-2075-4537-C57DB4CEB0F2}"/>
              </a:ext>
            </a:extLst>
          </p:cNvPr>
          <p:cNvSpPr/>
          <p:nvPr/>
        </p:nvSpPr>
        <p:spPr>
          <a:xfrm>
            <a:off x="419762" y="4150289"/>
            <a:ext cx="4364200" cy="2150240"/>
          </a:xfrm>
          <a:prstGeom prst="rect">
            <a:avLst/>
          </a:prstGeom>
          <a:noFill/>
          <a:effectLst/>
        </p:spPr>
        <p:txBody>
          <a:bodyPr lIns="91440" tIns="91440" rIns="91440" bIns="182880"/>
          <a:lstStyle/>
          <a:p>
            <a:pPr algn="ctr">
              <a:spcBef>
                <a:spcPts val="100"/>
              </a:spcBef>
              <a:spcAft>
                <a:spcPts val="100"/>
              </a:spcAft>
              <a:buClr>
                <a:schemeClr val="tx1"/>
              </a:buClr>
            </a:pPr>
            <a:endParaRPr lang="en-US" sz="1600">
              <a:solidFill>
                <a:schemeClr val="accent1"/>
              </a:solidFill>
            </a:endParaRPr>
          </a:p>
        </p:txBody>
      </p:sp>
      <p:sp>
        <p:nvSpPr>
          <p:cNvPr id="5" name="Slide Number Placeholder 4">
            <a:extLst>
              <a:ext uri="{FF2B5EF4-FFF2-40B4-BE49-F238E27FC236}">
                <a16:creationId xmlns:a16="http://schemas.microsoft.com/office/drawing/2014/main" id="{31D02D5A-AB19-0EEF-90CF-0D0CAB3AE2AC}"/>
              </a:ext>
            </a:extLst>
          </p:cNvPr>
          <p:cNvSpPr>
            <a:spLocks noGrp="1"/>
          </p:cNvSpPr>
          <p:nvPr>
            <p:ph type="sldNum" sz="quarter" idx="12"/>
          </p:nvPr>
        </p:nvSpPr>
        <p:spPr/>
        <p:txBody>
          <a:bodyPr/>
          <a:lstStyle/>
          <a:p>
            <a:fld id="{3B829181-4CF5-4287-91ED-483B21DEC50C}" type="slidenum">
              <a:rPr lang="en-US" smtClean="0"/>
              <a:pPr/>
              <a:t>8</a:t>
            </a:fld>
            <a:endParaRPr lang="en-US"/>
          </a:p>
        </p:txBody>
      </p:sp>
      <p:sp>
        <p:nvSpPr>
          <p:cNvPr id="13" name="Title 1">
            <a:extLst>
              <a:ext uri="{FF2B5EF4-FFF2-40B4-BE49-F238E27FC236}">
                <a16:creationId xmlns:a16="http://schemas.microsoft.com/office/drawing/2014/main" id="{CC1EB0CC-9D84-0075-B23E-63200F16D319}"/>
              </a:ext>
            </a:extLst>
          </p:cNvPr>
          <p:cNvSpPr>
            <a:spLocks noGrp="1"/>
          </p:cNvSpPr>
          <p:nvPr>
            <p:ph type="title"/>
          </p:nvPr>
        </p:nvSpPr>
        <p:spPr>
          <a:xfrm>
            <a:off x="381000" y="392081"/>
            <a:ext cx="11430000" cy="796163"/>
          </a:xfrm>
        </p:spPr>
        <p:txBody>
          <a:bodyPr/>
          <a:lstStyle/>
          <a:p>
            <a:pPr>
              <a:tabLst>
                <a:tab pos="5316538" algn="l"/>
              </a:tabLst>
            </a:pPr>
            <a:r>
              <a:rPr lang="en-US"/>
              <a:t>Platform Driven Edge Drone Camera Solutions</a:t>
            </a:r>
          </a:p>
        </p:txBody>
      </p:sp>
      <p:sp>
        <p:nvSpPr>
          <p:cNvPr id="101" name="Text Placeholder 11">
            <a:extLst>
              <a:ext uri="{FF2B5EF4-FFF2-40B4-BE49-F238E27FC236}">
                <a16:creationId xmlns:a16="http://schemas.microsoft.com/office/drawing/2014/main" id="{60D4FD6A-9A6F-5ABA-9507-D6BF0D85A285}"/>
              </a:ext>
            </a:extLst>
          </p:cNvPr>
          <p:cNvSpPr>
            <a:spLocks noGrp="1"/>
          </p:cNvSpPr>
          <p:nvPr>
            <p:ph type="body" sz="quarter" idx="13"/>
          </p:nvPr>
        </p:nvSpPr>
        <p:spPr>
          <a:xfrm>
            <a:off x="1901370" y="6426430"/>
            <a:ext cx="7969705" cy="326646"/>
          </a:xfrm>
        </p:spPr>
        <p:txBody>
          <a:bodyPr/>
          <a:lstStyle/>
          <a:p>
            <a:pPr marL="228600" indent="-228600">
              <a:buAutoNum type="arabicPeriod"/>
            </a:pPr>
            <a:r>
              <a:rPr lang="en-US"/>
              <a:t>National Defense Authorization Act (NDAA) and Trade Agreement Act (TAA).</a:t>
            </a:r>
          </a:p>
          <a:p>
            <a:endParaRPr lang="en-US"/>
          </a:p>
          <a:p>
            <a:endParaRPr lang="en-US"/>
          </a:p>
        </p:txBody>
      </p:sp>
      <p:sp>
        <p:nvSpPr>
          <p:cNvPr id="3" name="Text Placeholder 6">
            <a:extLst>
              <a:ext uri="{FF2B5EF4-FFF2-40B4-BE49-F238E27FC236}">
                <a16:creationId xmlns:a16="http://schemas.microsoft.com/office/drawing/2014/main" id="{092FC166-C7F2-F2FB-41DB-3CEE4F61CEC9}"/>
              </a:ext>
            </a:extLst>
          </p:cNvPr>
          <p:cNvSpPr>
            <a:spLocks noGrp="1"/>
          </p:cNvSpPr>
          <p:nvPr>
            <p:ph type="body" sz="quarter" idx="14"/>
          </p:nvPr>
        </p:nvSpPr>
        <p:spPr>
          <a:xfrm>
            <a:off x="381000" y="818149"/>
            <a:ext cx="11430000" cy="354962"/>
          </a:xfrm>
        </p:spPr>
        <p:txBody>
          <a:bodyPr/>
          <a:lstStyle/>
          <a:p>
            <a:r>
              <a:rPr lang="en-US"/>
              <a:t>Strategic repositioning to defense AI applications</a:t>
            </a:r>
          </a:p>
        </p:txBody>
      </p:sp>
      <p:sp>
        <p:nvSpPr>
          <p:cNvPr id="35" name="Rectangle 65">
            <a:extLst>
              <a:ext uri="{FF2B5EF4-FFF2-40B4-BE49-F238E27FC236}">
                <a16:creationId xmlns:a16="http://schemas.microsoft.com/office/drawing/2014/main" id="{E3287469-977E-846E-950C-563B5CE36419}"/>
              </a:ext>
            </a:extLst>
          </p:cNvPr>
          <p:cNvSpPr/>
          <p:nvPr/>
        </p:nvSpPr>
        <p:spPr>
          <a:xfrm>
            <a:off x="381000" y="1273045"/>
            <a:ext cx="5588000" cy="69582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822960" rIns="274320" rtlCol="0" anchor="ctr"/>
          <a:lstStyle/>
          <a:p>
            <a:pPr>
              <a:spcBef>
                <a:spcPts val="200"/>
              </a:spcBef>
            </a:pPr>
            <a:r>
              <a:rPr lang="en-US" sz="1200" b="1">
                <a:latin typeface="Avenir Next LT Pro" panose="020B0504020202020204" pitchFamily="34" charset="0"/>
              </a:rPr>
              <a:t>Defensible Market Position</a:t>
            </a:r>
          </a:p>
          <a:p>
            <a:pPr>
              <a:spcBef>
                <a:spcPts val="200"/>
              </a:spcBef>
            </a:pPr>
            <a:r>
              <a:rPr lang="en-US" sz="1000">
                <a:latin typeface="Avenir Next LT Pro" panose="020B0504020202020204" pitchFamily="34" charset="0"/>
              </a:rPr>
              <a:t>Relied on by top defense, industry, and business leaders</a:t>
            </a:r>
          </a:p>
        </p:txBody>
      </p:sp>
      <p:pic>
        <p:nvPicPr>
          <p:cNvPr id="41" name="Graphic 40" descr="Shield Tick with solid fill">
            <a:extLst>
              <a:ext uri="{FF2B5EF4-FFF2-40B4-BE49-F238E27FC236}">
                <a16:creationId xmlns:a16="http://schemas.microsoft.com/office/drawing/2014/main" id="{66A79840-3971-5C02-394C-1ACAFEEF66D6}"/>
              </a:ext>
            </a:extLst>
          </p:cNvPr>
          <p:cNvPicPr>
            <a:picLocks noChangeAspect="1"/>
          </p:cNvPicPr>
          <p:nvPr/>
        </p:nvPicPr>
        <p:blipFill rotWithShape="1">
          <a:blip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9036" r="-9036"/>
          <a:stretch/>
        </p:blipFill>
        <p:spPr>
          <a:xfrm>
            <a:off x="487137" y="1393825"/>
            <a:ext cx="607122" cy="454264"/>
          </a:xfrm>
          <a:prstGeom prst="rect">
            <a:avLst/>
          </a:prstGeom>
        </p:spPr>
      </p:pic>
      <p:sp>
        <p:nvSpPr>
          <p:cNvPr id="43" name="Rectangle 65">
            <a:extLst>
              <a:ext uri="{FF2B5EF4-FFF2-40B4-BE49-F238E27FC236}">
                <a16:creationId xmlns:a16="http://schemas.microsoft.com/office/drawing/2014/main" id="{C8A7F1B0-672F-F64F-362E-414984E29E5D}"/>
              </a:ext>
            </a:extLst>
          </p:cNvPr>
          <p:cNvSpPr/>
          <p:nvPr/>
        </p:nvSpPr>
        <p:spPr>
          <a:xfrm>
            <a:off x="381000" y="2037961"/>
            <a:ext cx="5588000" cy="69582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822960" rIns="274320" rtlCol="0" anchor="ctr"/>
          <a:lstStyle/>
          <a:p>
            <a:pPr>
              <a:spcBef>
                <a:spcPts val="200"/>
              </a:spcBef>
            </a:pPr>
            <a:r>
              <a:rPr lang="en-US" sz="1200" b="1">
                <a:latin typeface="Avenir Next LT Pro" panose="020B0504020202020204" pitchFamily="34" charset="0"/>
              </a:rPr>
              <a:t>Strategic Differentiation</a:t>
            </a:r>
          </a:p>
          <a:p>
            <a:pPr>
              <a:spcBef>
                <a:spcPts val="200"/>
              </a:spcBef>
            </a:pPr>
            <a:r>
              <a:rPr lang="en-US" sz="1000">
                <a:latin typeface="Avenir Next LT Pro" panose="020B0504020202020204" pitchFamily="34" charset="0"/>
              </a:rPr>
              <a:t>Proven expertise in AI/ML, imaging, security, camera + compute, and connectivity</a:t>
            </a:r>
          </a:p>
        </p:txBody>
      </p:sp>
      <p:pic>
        <p:nvPicPr>
          <p:cNvPr id="44" name="Graphic 43">
            <a:extLst>
              <a:ext uri="{FF2B5EF4-FFF2-40B4-BE49-F238E27FC236}">
                <a16:creationId xmlns:a16="http://schemas.microsoft.com/office/drawing/2014/main" id="{E98E17B9-5E58-2770-B81C-67A334853F7F}"/>
              </a:ext>
            </a:extLst>
          </p:cNvPr>
          <p:cNvPicPr>
            <a:picLocks noChangeAspect="1"/>
          </p:cNvPicPr>
          <p:nvPr/>
        </p:nvPicPr>
        <p:blipFill rotWithShape="1">
          <a:blip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9036" r="-9036"/>
          <a:stretch/>
        </p:blipFill>
        <p:spPr>
          <a:xfrm>
            <a:off x="475155" y="2158741"/>
            <a:ext cx="631086" cy="454264"/>
          </a:xfrm>
          <a:prstGeom prst="rect">
            <a:avLst/>
          </a:prstGeom>
        </p:spPr>
      </p:pic>
      <p:sp>
        <p:nvSpPr>
          <p:cNvPr id="45" name="Rectangle 44">
            <a:extLst>
              <a:ext uri="{FF2B5EF4-FFF2-40B4-BE49-F238E27FC236}">
                <a16:creationId xmlns:a16="http://schemas.microsoft.com/office/drawing/2014/main" id="{95CA64DD-EDD3-81C2-9626-AAF2E877A87A}"/>
              </a:ext>
            </a:extLst>
          </p:cNvPr>
          <p:cNvSpPr/>
          <p:nvPr/>
        </p:nvSpPr>
        <p:spPr>
          <a:xfrm>
            <a:off x="381000" y="2802877"/>
            <a:ext cx="5588000" cy="695826"/>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822960" rIns="274320" rtlCol="0" anchor="ctr"/>
          <a:lstStyle/>
          <a:p>
            <a:pPr>
              <a:spcBef>
                <a:spcPts val="200"/>
              </a:spcBef>
            </a:pPr>
            <a:r>
              <a:rPr lang="en-US" sz="1200" b="1">
                <a:latin typeface="Avenir Next LT Pro" panose="020B0504020202020204" pitchFamily="34" charset="0"/>
              </a:rPr>
              <a:t>Revenue Potential</a:t>
            </a:r>
            <a:endParaRPr lang="en-US" sz="1200">
              <a:latin typeface="Avenir Next LT Pro" panose="020B0504020202020204" pitchFamily="34" charset="0"/>
            </a:endParaRPr>
          </a:p>
          <a:p>
            <a:pPr>
              <a:spcBef>
                <a:spcPts val="200"/>
              </a:spcBef>
            </a:pPr>
            <a:r>
              <a:rPr lang="en-US" sz="1000">
                <a:latin typeface="Avenir Next LT Pro" panose="020B0504020202020204" pitchFamily="34" charset="0"/>
              </a:rPr>
              <a:t>Drones could reach 15 – 20% of Lantronix's total sales in FY2027</a:t>
            </a:r>
          </a:p>
        </p:txBody>
      </p:sp>
      <p:sp>
        <p:nvSpPr>
          <p:cNvPr id="47" name="Rectangle 46">
            <a:extLst>
              <a:ext uri="{FF2B5EF4-FFF2-40B4-BE49-F238E27FC236}">
                <a16:creationId xmlns:a16="http://schemas.microsoft.com/office/drawing/2014/main" id="{8C0798C8-CFEC-9028-F96C-172FFFA4FE64}"/>
              </a:ext>
            </a:extLst>
          </p:cNvPr>
          <p:cNvSpPr/>
          <p:nvPr/>
        </p:nvSpPr>
        <p:spPr>
          <a:xfrm>
            <a:off x="381000" y="3558421"/>
            <a:ext cx="5588000" cy="69582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822960" rIns="274320" rtlCol="0" anchor="ctr"/>
          <a:lstStyle/>
          <a:p>
            <a:pPr>
              <a:spcBef>
                <a:spcPts val="200"/>
              </a:spcBef>
            </a:pPr>
            <a:r>
              <a:rPr lang="en-US" sz="1200" b="1">
                <a:latin typeface="Avenir Next LT Pro" panose="020B0504020202020204" pitchFamily="34" charset="0"/>
              </a:rPr>
              <a:t>Edge Processing</a:t>
            </a:r>
            <a:endParaRPr lang="en-US" sz="1200">
              <a:latin typeface="Avenir Next LT Pro" panose="020B0504020202020204" pitchFamily="34" charset="0"/>
            </a:endParaRPr>
          </a:p>
          <a:p>
            <a:pPr>
              <a:spcBef>
                <a:spcPts val="200"/>
              </a:spcBef>
            </a:pPr>
            <a:r>
              <a:rPr lang="en-US" sz="1000">
                <a:latin typeface="Avenir Next LT Pro" panose="020B0504020202020204" pitchFamily="34" charset="0"/>
              </a:rPr>
              <a:t>Reduced latency, faster response to input, and a counter to data </a:t>
            </a:r>
            <a:br>
              <a:rPr lang="en-US" sz="1000">
                <a:latin typeface="Avenir Next LT Pro" panose="020B0504020202020204" pitchFamily="34" charset="0"/>
              </a:rPr>
            </a:br>
            <a:r>
              <a:rPr lang="en-US" sz="1000">
                <a:latin typeface="Avenir Next LT Pro" panose="020B0504020202020204" pitchFamily="34" charset="0"/>
              </a:rPr>
              <a:t>transfer jamming</a:t>
            </a:r>
          </a:p>
        </p:txBody>
      </p:sp>
      <p:pic>
        <p:nvPicPr>
          <p:cNvPr id="48" name="Graphic 47" descr="Signal with solid fill">
            <a:extLst>
              <a:ext uri="{FF2B5EF4-FFF2-40B4-BE49-F238E27FC236}">
                <a16:creationId xmlns:a16="http://schemas.microsoft.com/office/drawing/2014/main" id="{6EEEE48A-BC42-061E-3261-5DADF193C8C5}"/>
              </a:ext>
            </a:extLst>
          </p:cNvPr>
          <p:cNvPicPr>
            <a:picLocks noChangeAspect="1"/>
          </p:cNvPicPr>
          <p:nvPr/>
        </p:nvPicPr>
        <p:blipFill rotWithShape="1">
          <a:blip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l="-9036" r="-9036"/>
          <a:stretch/>
        </p:blipFill>
        <p:spPr>
          <a:xfrm>
            <a:off x="487137" y="3679531"/>
            <a:ext cx="607122" cy="435228"/>
          </a:xfrm>
          <a:prstGeom prst="rect">
            <a:avLst/>
          </a:prstGeom>
        </p:spPr>
      </p:pic>
      <p:pic>
        <p:nvPicPr>
          <p:cNvPr id="49" name="Graphic 48" descr="Money with solid fill">
            <a:extLst>
              <a:ext uri="{FF2B5EF4-FFF2-40B4-BE49-F238E27FC236}">
                <a16:creationId xmlns:a16="http://schemas.microsoft.com/office/drawing/2014/main" id="{786203A8-2044-8471-E6ED-A9E47A4877F4}"/>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59724" y="2896697"/>
            <a:ext cx="461946" cy="461946"/>
          </a:xfrm>
          <a:prstGeom prst="rect">
            <a:avLst/>
          </a:prstGeom>
          <a:effectLst/>
        </p:spPr>
      </p:pic>
      <p:grpSp>
        <p:nvGrpSpPr>
          <p:cNvPr id="10" name="Group 9">
            <a:extLst>
              <a:ext uri="{FF2B5EF4-FFF2-40B4-BE49-F238E27FC236}">
                <a16:creationId xmlns:a16="http://schemas.microsoft.com/office/drawing/2014/main" id="{89C964DC-CEE7-6CFC-F47D-62969B51F477}"/>
              </a:ext>
            </a:extLst>
          </p:cNvPr>
          <p:cNvGrpSpPr/>
          <p:nvPr/>
        </p:nvGrpSpPr>
        <p:grpSpPr>
          <a:xfrm>
            <a:off x="325438" y="4332163"/>
            <a:ext cx="5722177" cy="1928092"/>
            <a:chOff x="325438" y="4332163"/>
            <a:chExt cx="5722177" cy="1928092"/>
          </a:xfrm>
        </p:grpSpPr>
        <p:sp>
          <p:nvSpPr>
            <p:cNvPr id="11" name="Rectangle: Rounded Corners 10">
              <a:extLst>
                <a:ext uri="{FF2B5EF4-FFF2-40B4-BE49-F238E27FC236}">
                  <a16:creationId xmlns:a16="http://schemas.microsoft.com/office/drawing/2014/main" id="{510FCBC5-DB37-16C6-375D-4450D26A1D56}"/>
                </a:ext>
              </a:extLst>
            </p:cNvPr>
            <p:cNvSpPr/>
            <p:nvPr/>
          </p:nvSpPr>
          <p:spPr>
            <a:xfrm>
              <a:off x="381000" y="4385733"/>
              <a:ext cx="5588000" cy="1814071"/>
            </a:xfrm>
            <a:prstGeom prst="roundRect">
              <a:avLst>
                <a:gd name="adj" fmla="val 5175"/>
              </a:avLst>
            </a:prstGeom>
            <a:no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0703AAF8-3D02-21B3-1391-5C6802CD38C5}"/>
                </a:ext>
              </a:extLst>
            </p:cNvPr>
            <p:cNvGrpSpPr/>
            <p:nvPr/>
          </p:nvGrpSpPr>
          <p:grpSpPr>
            <a:xfrm rot="10800000">
              <a:off x="5458515" y="5729635"/>
              <a:ext cx="589100" cy="530620"/>
              <a:chOff x="1975264" y="3072281"/>
              <a:chExt cx="1065414" cy="959650"/>
            </a:xfrm>
          </p:grpSpPr>
          <p:sp>
            <p:nvSpPr>
              <p:cNvPr id="29" name="Rectangle 28">
                <a:extLst>
                  <a:ext uri="{FF2B5EF4-FFF2-40B4-BE49-F238E27FC236}">
                    <a16:creationId xmlns:a16="http://schemas.microsoft.com/office/drawing/2014/main" id="{633417D4-CE78-2BD3-3AF9-600D44F6F2C4}"/>
                  </a:ext>
                </a:extLst>
              </p:cNvPr>
              <p:cNvSpPr/>
              <p:nvPr/>
            </p:nvSpPr>
            <p:spPr>
              <a:xfrm>
                <a:off x="1975264" y="3072281"/>
                <a:ext cx="1065414" cy="9596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351579CC-985B-6D96-9014-8630EFEC61BD}"/>
                  </a:ext>
                </a:extLst>
              </p:cNvPr>
              <p:cNvGrpSpPr/>
              <p:nvPr/>
            </p:nvGrpSpPr>
            <p:grpSpPr>
              <a:xfrm>
                <a:off x="2117445" y="3221506"/>
                <a:ext cx="781053" cy="628650"/>
                <a:chOff x="5657842" y="2947983"/>
                <a:chExt cx="781053" cy="628650"/>
              </a:xfrm>
            </p:grpSpPr>
            <p:sp>
              <p:nvSpPr>
                <p:cNvPr id="31" name="Freeform: Shape 30">
                  <a:extLst>
                    <a:ext uri="{FF2B5EF4-FFF2-40B4-BE49-F238E27FC236}">
                      <a16:creationId xmlns:a16="http://schemas.microsoft.com/office/drawing/2014/main" id="{4A6B8D2C-B569-5F6A-289F-806E1CBA18C3}"/>
                    </a:ext>
                  </a:extLst>
                </p:cNvPr>
                <p:cNvSpPr/>
                <p:nvPr/>
              </p:nvSpPr>
              <p:spPr>
                <a:xfrm>
                  <a:off x="5657842" y="2948022"/>
                  <a:ext cx="361657" cy="628611"/>
                </a:xfrm>
                <a:custGeom>
                  <a:avLst/>
                  <a:gdLst>
                    <a:gd name="connsiteX0" fmla="*/ 208738 w 361657"/>
                    <a:gd name="connsiteY0" fmla="*/ 3 h 628611"/>
                    <a:gd name="connsiteX1" fmla="*/ 319352 w 361657"/>
                    <a:gd name="connsiteY1" fmla="*/ 89040 h 628611"/>
                    <a:gd name="connsiteX2" fmla="*/ 320022 w 361657"/>
                    <a:gd name="connsiteY2" fmla="*/ 111476 h 628611"/>
                    <a:gd name="connsiteX3" fmla="*/ 257254 w 361657"/>
                    <a:gd name="connsiteY3" fmla="*/ 184959 h 628611"/>
                    <a:gd name="connsiteX4" fmla="*/ 212978 w 361657"/>
                    <a:gd name="connsiteY4" fmla="*/ 266927 h 628611"/>
                    <a:gd name="connsiteX5" fmla="*/ 226335 w 361657"/>
                    <a:gd name="connsiteY5" fmla="*/ 286162 h 628611"/>
                    <a:gd name="connsiteX6" fmla="*/ 346998 w 361657"/>
                    <a:gd name="connsiteY6" fmla="*/ 286162 h 628611"/>
                    <a:gd name="connsiteX7" fmla="*/ 361658 w 361657"/>
                    <a:gd name="connsiteY7" fmla="*/ 300710 h 628611"/>
                    <a:gd name="connsiteX8" fmla="*/ 361658 w 361657"/>
                    <a:gd name="connsiteY8" fmla="*/ 614102 h 628611"/>
                    <a:gd name="connsiteX9" fmla="*/ 346998 w 361657"/>
                    <a:gd name="connsiteY9" fmla="*/ 628612 h 628611"/>
                    <a:gd name="connsiteX10" fmla="*/ 23557 w 361657"/>
                    <a:gd name="connsiteY10" fmla="*/ 628612 h 628611"/>
                    <a:gd name="connsiteX11" fmla="*/ 9158 w 361657"/>
                    <a:gd name="connsiteY11" fmla="*/ 616222 h 628611"/>
                    <a:gd name="connsiteX12" fmla="*/ 150805 w 361657"/>
                    <a:gd name="connsiteY12" fmla="*/ 49932 h 628611"/>
                    <a:gd name="connsiteX13" fmla="*/ 208736 w 361657"/>
                    <a:gd name="connsiteY13" fmla="*/ 0 h 62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1657" h="628611">
                      <a:moveTo>
                        <a:pt x="208738" y="3"/>
                      </a:moveTo>
                      <a:lnTo>
                        <a:pt x="319352" y="89040"/>
                      </a:lnTo>
                      <a:cubicBezTo>
                        <a:pt x="326384" y="94695"/>
                        <a:pt x="326570" y="105262"/>
                        <a:pt x="320022" y="111476"/>
                      </a:cubicBezTo>
                      <a:cubicBezTo>
                        <a:pt x="300562" y="129856"/>
                        <a:pt x="278350" y="154078"/>
                        <a:pt x="257254" y="184959"/>
                      </a:cubicBezTo>
                      <a:cubicBezTo>
                        <a:pt x="237051" y="214576"/>
                        <a:pt x="222912" y="242853"/>
                        <a:pt x="212978" y="266927"/>
                      </a:cubicBezTo>
                      <a:cubicBezTo>
                        <a:pt x="209146" y="276228"/>
                        <a:pt x="216215" y="286162"/>
                        <a:pt x="226335" y="286162"/>
                      </a:cubicBezTo>
                      <a:lnTo>
                        <a:pt x="346998" y="286162"/>
                      </a:lnTo>
                      <a:cubicBezTo>
                        <a:pt x="355109" y="286162"/>
                        <a:pt x="361658" y="292674"/>
                        <a:pt x="361658" y="300710"/>
                      </a:cubicBezTo>
                      <a:lnTo>
                        <a:pt x="361658" y="614102"/>
                      </a:lnTo>
                      <a:cubicBezTo>
                        <a:pt x="361658" y="622101"/>
                        <a:pt x="355109" y="628612"/>
                        <a:pt x="346998" y="628612"/>
                      </a:cubicBezTo>
                      <a:lnTo>
                        <a:pt x="23557" y="628612"/>
                      </a:lnTo>
                      <a:cubicBezTo>
                        <a:pt x="16302" y="628612"/>
                        <a:pt x="10125" y="623366"/>
                        <a:pt x="9158" y="616222"/>
                      </a:cubicBezTo>
                      <a:cubicBezTo>
                        <a:pt x="-5762" y="503713"/>
                        <a:pt x="-24700" y="228783"/>
                        <a:pt x="150805" y="49932"/>
                      </a:cubicBezTo>
                      <a:cubicBezTo>
                        <a:pt x="167659" y="32779"/>
                        <a:pt x="186821" y="15962"/>
                        <a:pt x="208736" y="0"/>
                      </a:cubicBezTo>
                      <a:close/>
                    </a:path>
                  </a:pathLst>
                </a:custGeom>
                <a:solidFill>
                  <a:schemeClr val="accent1"/>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08F1F455-280C-9746-105D-3AC61C4831F1}"/>
                    </a:ext>
                  </a:extLst>
                </p:cNvPr>
                <p:cNvSpPr/>
                <p:nvPr/>
              </p:nvSpPr>
              <p:spPr>
                <a:xfrm>
                  <a:off x="6077237" y="2947983"/>
                  <a:ext cx="361658" cy="628650"/>
                </a:xfrm>
                <a:custGeom>
                  <a:avLst/>
                  <a:gdLst>
                    <a:gd name="connsiteX0" fmla="*/ 208738 w 361658"/>
                    <a:gd name="connsiteY0" fmla="*/ 4 h 628650"/>
                    <a:gd name="connsiteX1" fmla="*/ 319352 w 361658"/>
                    <a:gd name="connsiteY1" fmla="*/ 89078 h 628650"/>
                    <a:gd name="connsiteX2" fmla="*/ 320022 w 361658"/>
                    <a:gd name="connsiteY2" fmla="*/ 111514 h 628650"/>
                    <a:gd name="connsiteX3" fmla="*/ 257254 w 361658"/>
                    <a:gd name="connsiteY3" fmla="*/ 184997 h 628650"/>
                    <a:gd name="connsiteX4" fmla="*/ 213015 w 361658"/>
                    <a:gd name="connsiteY4" fmla="*/ 266965 h 628650"/>
                    <a:gd name="connsiteX5" fmla="*/ 226335 w 361658"/>
                    <a:gd name="connsiteY5" fmla="*/ 286201 h 628650"/>
                    <a:gd name="connsiteX6" fmla="*/ 347036 w 361658"/>
                    <a:gd name="connsiteY6" fmla="*/ 286201 h 628650"/>
                    <a:gd name="connsiteX7" fmla="*/ 361659 w 361658"/>
                    <a:gd name="connsiteY7" fmla="*/ 300748 h 628650"/>
                    <a:gd name="connsiteX8" fmla="*/ 361659 w 361658"/>
                    <a:gd name="connsiteY8" fmla="*/ 614140 h 628650"/>
                    <a:gd name="connsiteX9" fmla="*/ 347036 w 361658"/>
                    <a:gd name="connsiteY9" fmla="*/ 628650 h 628650"/>
                    <a:gd name="connsiteX10" fmla="*/ 23557 w 361658"/>
                    <a:gd name="connsiteY10" fmla="*/ 628650 h 628650"/>
                    <a:gd name="connsiteX11" fmla="*/ 9158 w 361658"/>
                    <a:gd name="connsiteY11" fmla="*/ 616260 h 628650"/>
                    <a:gd name="connsiteX12" fmla="*/ 150805 w 361658"/>
                    <a:gd name="connsiteY12" fmla="*/ 49932 h 628650"/>
                    <a:gd name="connsiteX13" fmla="*/ 208699 w 361658"/>
                    <a:gd name="connsiteY13" fmla="*/ 0 h 628650"/>
                    <a:gd name="connsiteX14" fmla="*/ 208736 w 361658"/>
                    <a:gd name="connsiteY14" fmla="*/ 0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1658" h="628650">
                      <a:moveTo>
                        <a:pt x="208738" y="4"/>
                      </a:moveTo>
                      <a:lnTo>
                        <a:pt x="319352" y="89078"/>
                      </a:lnTo>
                      <a:cubicBezTo>
                        <a:pt x="326384" y="94733"/>
                        <a:pt x="326608" y="105300"/>
                        <a:pt x="320022" y="111514"/>
                      </a:cubicBezTo>
                      <a:cubicBezTo>
                        <a:pt x="300562" y="129894"/>
                        <a:pt x="278350" y="154116"/>
                        <a:pt x="257254" y="184997"/>
                      </a:cubicBezTo>
                      <a:cubicBezTo>
                        <a:pt x="237051" y="214614"/>
                        <a:pt x="222949" y="242891"/>
                        <a:pt x="213015" y="266965"/>
                      </a:cubicBezTo>
                      <a:cubicBezTo>
                        <a:pt x="209183" y="276267"/>
                        <a:pt x="216215" y="286201"/>
                        <a:pt x="226335" y="286201"/>
                      </a:cubicBezTo>
                      <a:lnTo>
                        <a:pt x="347036" y="286201"/>
                      </a:lnTo>
                      <a:cubicBezTo>
                        <a:pt x="355110" y="286201"/>
                        <a:pt x="361659" y="292712"/>
                        <a:pt x="361659" y="300748"/>
                      </a:cubicBezTo>
                      <a:lnTo>
                        <a:pt x="361659" y="614140"/>
                      </a:lnTo>
                      <a:cubicBezTo>
                        <a:pt x="361659" y="622139"/>
                        <a:pt x="355110" y="628650"/>
                        <a:pt x="347036" y="628650"/>
                      </a:cubicBezTo>
                      <a:lnTo>
                        <a:pt x="23557" y="628650"/>
                      </a:lnTo>
                      <a:cubicBezTo>
                        <a:pt x="16265" y="628650"/>
                        <a:pt x="10088" y="623404"/>
                        <a:pt x="9158" y="616260"/>
                      </a:cubicBezTo>
                      <a:cubicBezTo>
                        <a:pt x="-5762" y="503751"/>
                        <a:pt x="-24700" y="228783"/>
                        <a:pt x="150805" y="49932"/>
                      </a:cubicBezTo>
                      <a:cubicBezTo>
                        <a:pt x="167622" y="32779"/>
                        <a:pt x="186783" y="15962"/>
                        <a:pt x="208699" y="0"/>
                      </a:cubicBezTo>
                      <a:lnTo>
                        <a:pt x="208736" y="0"/>
                      </a:lnTo>
                      <a:close/>
                    </a:path>
                  </a:pathLst>
                </a:custGeom>
                <a:solidFill>
                  <a:schemeClr val="accent1"/>
                </a:solidFill>
                <a:ln w="9525" cap="flat">
                  <a:noFill/>
                  <a:prstDash val="solid"/>
                  <a:miter/>
                </a:ln>
              </p:spPr>
              <p:txBody>
                <a:bodyPr rtlCol="0" anchor="ctr"/>
                <a:lstStyle/>
                <a:p>
                  <a:endParaRPr lang="en-US"/>
                </a:p>
              </p:txBody>
            </p:sp>
          </p:grpSp>
        </p:grpSp>
        <p:sp>
          <p:nvSpPr>
            <p:cNvPr id="107" name="Text Placeholder 14">
              <a:extLst>
                <a:ext uri="{FF2B5EF4-FFF2-40B4-BE49-F238E27FC236}">
                  <a16:creationId xmlns:a16="http://schemas.microsoft.com/office/drawing/2014/main" id="{FD5CB5AC-C74D-18A5-F2CA-1652572B7BC7}"/>
                </a:ext>
              </a:extLst>
            </p:cNvPr>
            <p:cNvSpPr txBox="1">
              <a:spLocks/>
            </p:cNvSpPr>
            <p:nvPr/>
          </p:nvSpPr>
          <p:spPr>
            <a:xfrm>
              <a:off x="2811649" y="5606955"/>
              <a:ext cx="2646866" cy="461216"/>
            </a:xfrm>
            <a:prstGeom prst="rect">
              <a:avLst/>
            </a:prstGeom>
            <a:noFill/>
          </p:spPr>
          <p:txBody>
            <a:bodyPr lIns="91440" tIns="91440" rIns="91440" bIns="182880"/>
            <a:lstStyle>
              <a:lvl1pPr marL="342900" indent="-342900" algn="l" defTabSz="914400" rtl="0" eaLnBrk="1" latinLnBrk="0" hangingPunct="1">
                <a:spcBef>
                  <a:spcPct val="20000"/>
                </a:spcBef>
                <a:buClr>
                  <a:schemeClr val="tx1"/>
                </a:buClr>
                <a:buFont typeface="Wingdings" panose="05000000000000000000" pitchFamily="2" charset="2"/>
                <a:buChar char="§"/>
                <a:defRPr lang="en-US" sz="1600" kern="1200" dirty="0">
                  <a:solidFill>
                    <a:schemeClr val="tx1"/>
                  </a:solidFill>
                  <a:latin typeface="+mn-lt"/>
                  <a:ea typeface="+mn-ea"/>
                  <a:cs typeface="+mn-cs"/>
                </a:defRPr>
              </a:lvl1pPr>
              <a:lvl2pPr marL="817563" indent="-457200" algn="l" defTabSz="914400" rtl="0" eaLnBrk="1" latinLnBrk="0" hangingPunct="1">
                <a:spcBef>
                  <a:spcPct val="20000"/>
                </a:spcBef>
                <a:buFont typeface="Wingdings" panose="05000000000000000000" pitchFamily="2" charset="2"/>
                <a:buChar char="§"/>
                <a:defRPr lang="en-US" sz="1600" kern="1200" dirty="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lang="en-US" sz="1600" kern="1200" dirty="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indent="-228600" algn="r">
                <a:spcBef>
                  <a:spcPts val="100"/>
                </a:spcBef>
                <a:spcAft>
                  <a:spcPts val="100"/>
                </a:spcAft>
                <a:buNone/>
              </a:pPr>
              <a:r>
                <a:rPr lang="en-US" sz="1000">
                  <a:solidFill>
                    <a:schemeClr val="accent1"/>
                  </a:solidFill>
                  <a:latin typeface="Avenir Next LT Pro" panose="020B0504020202020204" pitchFamily="34" charset="0"/>
                </a:rPr>
                <a:t>—	RGSBR Research, Unmanned Aerial Vehicles Industry Report (Sep 2025)</a:t>
              </a:r>
              <a:endParaRPr lang="en-US" sz="1000" b="1">
                <a:solidFill>
                  <a:schemeClr val="accent1"/>
                </a:solidFill>
                <a:latin typeface="Avenir Next LT Pro" panose="020B0504020202020204" pitchFamily="34" charset="0"/>
              </a:endParaRPr>
            </a:p>
          </p:txBody>
        </p:sp>
        <p:sp>
          <p:nvSpPr>
            <p:cNvPr id="1031" name="Text Placeholder 14">
              <a:extLst>
                <a:ext uri="{FF2B5EF4-FFF2-40B4-BE49-F238E27FC236}">
                  <a16:creationId xmlns:a16="http://schemas.microsoft.com/office/drawing/2014/main" id="{21C6ABAA-924F-4C87-0A26-4AA2D9D59CA6}"/>
                </a:ext>
              </a:extLst>
            </p:cNvPr>
            <p:cNvSpPr txBox="1">
              <a:spLocks/>
            </p:cNvSpPr>
            <p:nvPr/>
          </p:nvSpPr>
          <p:spPr>
            <a:xfrm>
              <a:off x="665033" y="4558789"/>
              <a:ext cx="5019934" cy="1026988"/>
            </a:xfrm>
            <a:prstGeom prst="rect">
              <a:avLst/>
            </a:prstGeom>
            <a:noFill/>
            <a:effectLst/>
          </p:spPr>
          <p:txBody>
            <a:bodyPr lIns="91440" tIns="91440" rIns="91440" bIns="182880"/>
            <a:lstStyle>
              <a:lvl1pPr marL="342900" indent="-342900" algn="l" defTabSz="914400" rtl="0" eaLnBrk="1" latinLnBrk="0" hangingPunct="1">
                <a:spcBef>
                  <a:spcPct val="20000"/>
                </a:spcBef>
                <a:buClr>
                  <a:schemeClr val="tx1"/>
                </a:buClr>
                <a:buFont typeface="Wingdings" panose="05000000000000000000" pitchFamily="2" charset="2"/>
                <a:buChar char="§"/>
                <a:defRPr lang="en-US" sz="1600" kern="1200" dirty="0">
                  <a:solidFill>
                    <a:schemeClr val="tx1"/>
                  </a:solidFill>
                  <a:latin typeface="+mn-lt"/>
                  <a:ea typeface="+mn-ea"/>
                  <a:cs typeface="+mn-cs"/>
                </a:defRPr>
              </a:lvl1pPr>
              <a:lvl2pPr marL="817563" indent="-457200" algn="l" defTabSz="914400" rtl="0" eaLnBrk="1" latinLnBrk="0" hangingPunct="1">
                <a:spcBef>
                  <a:spcPct val="20000"/>
                </a:spcBef>
                <a:buFont typeface="Wingdings" panose="05000000000000000000" pitchFamily="2" charset="2"/>
                <a:buChar char="§"/>
                <a:defRPr lang="en-US" sz="1600" kern="1200" dirty="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lang="en-US" sz="1600" kern="1200" dirty="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05000"/>
                </a:lnSpc>
                <a:spcBef>
                  <a:spcPts val="100"/>
                </a:spcBef>
                <a:spcAft>
                  <a:spcPts val="100"/>
                </a:spcAft>
                <a:buNone/>
              </a:pPr>
              <a:r>
                <a:rPr lang="en-US" sz="1400">
                  <a:solidFill>
                    <a:schemeClr val="accent1"/>
                  </a:solidFill>
                  <a:latin typeface="Avenir Next LT Pro" panose="020B0504020202020204" pitchFamily="34" charset="0"/>
                </a:rPr>
                <a:t>      The civil UAS market is set to become the </a:t>
              </a:r>
              <a:r>
                <a:rPr lang="en-US" sz="1400" b="1">
                  <a:solidFill>
                    <a:schemeClr val="accent1"/>
                  </a:solidFill>
                  <a:latin typeface="Avenir Next LT Pro" panose="020B0504020202020204" pitchFamily="34" charset="0"/>
                </a:rPr>
                <a:t>most promising sector this decade</a:t>
              </a:r>
              <a:r>
                <a:rPr lang="en-US" sz="1400">
                  <a:solidFill>
                    <a:schemeClr val="accent1"/>
                  </a:solidFill>
                  <a:latin typeface="Avenir Next LT Pro" panose="020B0504020202020204" pitchFamily="34" charset="0"/>
                </a:rPr>
                <a:t>, driven by the rise of commercial applications and the increasing adoption of UAVs by governments for roles in </a:t>
              </a:r>
              <a:r>
                <a:rPr lang="en-US" sz="1400" b="1">
                  <a:solidFill>
                    <a:schemeClr val="accent1"/>
                  </a:solidFill>
                  <a:latin typeface="Avenir Next LT Pro" panose="020B0504020202020204" pitchFamily="34" charset="0"/>
                </a:rPr>
                <a:t>border security and public safety</a:t>
              </a:r>
              <a:r>
                <a:rPr lang="en-US" sz="1400">
                  <a:solidFill>
                    <a:schemeClr val="accent1"/>
                  </a:solidFill>
                  <a:latin typeface="Avenir Next LT Pro" panose="020B0504020202020204" pitchFamily="34" charset="0"/>
                </a:rPr>
                <a:t>. </a:t>
              </a:r>
              <a:endParaRPr lang="en-US" sz="1400" b="1">
                <a:solidFill>
                  <a:schemeClr val="accent1"/>
                </a:solidFill>
                <a:latin typeface="Avenir Next LT Pro" panose="020B0504020202020204" pitchFamily="34" charset="0"/>
              </a:endParaRPr>
            </a:p>
          </p:txBody>
        </p:sp>
        <p:grpSp>
          <p:nvGrpSpPr>
            <p:cNvPr id="27" name="Group 26">
              <a:extLst>
                <a:ext uri="{FF2B5EF4-FFF2-40B4-BE49-F238E27FC236}">
                  <a16:creationId xmlns:a16="http://schemas.microsoft.com/office/drawing/2014/main" id="{6112882A-AAF1-4D78-4AE1-D6952D35974D}"/>
                </a:ext>
              </a:extLst>
            </p:cNvPr>
            <p:cNvGrpSpPr/>
            <p:nvPr/>
          </p:nvGrpSpPr>
          <p:grpSpPr>
            <a:xfrm>
              <a:off x="325438" y="4332163"/>
              <a:ext cx="564653" cy="516625"/>
              <a:chOff x="2019477" y="3093953"/>
              <a:chExt cx="1021201" cy="934340"/>
            </a:xfrm>
          </p:grpSpPr>
          <p:sp>
            <p:nvSpPr>
              <p:cNvPr id="26" name="Rectangle 25">
                <a:extLst>
                  <a:ext uri="{FF2B5EF4-FFF2-40B4-BE49-F238E27FC236}">
                    <a16:creationId xmlns:a16="http://schemas.microsoft.com/office/drawing/2014/main" id="{58E18CB2-10D0-C54C-63B9-A00806E8C0C7}"/>
                  </a:ext>
                </a:extLst>
              </p:cNvPr>
              <p:cNvSpPr/>
              <p:nvPr/>
            </p:nvSpPr>
            <p:spPr>
              <a:xfrm>
                <a:off x="2019477" y="3093953"/>
                <a:ext cx="1021201" cy="9343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CD43DA78-4427-8502-D83D-D545108F935E}"/>
                  </a:ext>
                </a:extLst>
              </p:cNvPr>
              <p:cNvGrpSpPr/>
              <p:nvPr/>
            </p:nvGrpSpPr>
            <p:grpSpPr>
              <a:xfrm>
                <a:off x="2117445" y="3221506"/>
                <a:ext cx="781053" cy="628650"/>
                <a:chOff x="5657842" y="2947983"/>
                <a:chExt cx="781053" cy="628650"/>
              </a:xfrm>
            </p:grpSpPr>
            <p:sp>
              <p:nvSpPr>
                <p:cNvPr id="20" name="Freeform: Shape 19">
                  <a:extLst>
                    <a:ext uri="{FF2B5EF4-FFF2-40B4-BE49-F238E27FC236}">
                      <a16:creationId xmlns:a16="http://schemas.microsoft.com/office/drawing/2014/main" id="{4C500910-56FA-5C8C-6477-CFCA975680FC}"/>
                    </a:ext>
                  </a:extLst>
                </p:cNvPr>
                <p:cNvSpPr/>
                <p:nvPr/>
              </p:nvSpPr>
              <p:spPr>
                <a:xfrm>
                  <a:off x="5657842" y="2948022"/>
                  <a:ext cx="361657" cy="628611"/>
                </a:xfrm>
                <a:custGeom>
                  <a:avLst/>
                  <a:gdLst>
                    <a:gd name="connsiteX0" fmla="*/ 208738 w 361657"/>
                    <a:gd name="connsiteY0" fmla="*/ 3 h 628611"/>
                    <a:gd name="connsiteX1" fmla="*/ 319352 w 361657"/>
                    <a:gd name="connsiteY1" fmla="*/ 89040 h 628611"/>
                    <a:gd name="connsiteX2" fmla="*/ 320022 w 361657"/>
                    <a:gd name="connsiteY2" fmla="*/ 111476 h 628611"/>
                    <a:gd name="connsiteX3" fmla="*/ 257254 w 361657"/>
                    <a:gd name="connsiteY3" fmla="*/ 184959 h 628611"/>
                    <a:gd name="connsiteX4" fmla="*/ 212978 w 361657"/>
                    <a:gd name="connsiteY4" fmla="*/ 266927 h 628611"/>
                    <a:gd name="connsiteX5" fmla="*/ 226335 w 361657"/>
                    <a:gd name="connsiteY5" fmla="*/ 286162 h 628611"/>
                    <a:gd name="connsiteX6" fmla="*/ 346998 w 361657"/>
                    <a:gd name="connsiteY6" fmla="*/ 286162 h 628611"/>
                    <a:gd name="connsiteX7" fmla="*/ 361658 w 361657"/>
                    <a:gd name="connsiteY7" fmla="*/ 300710 h 628611"/>
                    <a:gd name="connsiteX8" fmla="*/ 361658 w 361657"/>
                    <a:gd name="connsiteY8" fmla="*/ 614102 h 628611"/>
                    <a:gd name="connsiteX9" fmla="*/ 346998 w 361657"/>
                    <a:gd name="connsiteY9" fmla="*/ 628612 h 628611"/>
                    <a:gd name="connsiteX10" fmla="*/ 23557 w 361657"/>
                    <a:gd name="connsiteY10" fmla="*/ 628612 h 628611"/>
                    <a:gd name="connsiteX11" fmla="*/ 9158 w 361657"/>
                    <a:gd name="connsiteY11" fmla="*/ 616222 h 628611"/>
                    <a:gd name="connsiteX12" fmla="*/ 150805 w 361657"/>
                    <a:gd name="connsiteY12" fmla="*/ 49932 h 628611"/>
                    <a:gd name="connsiteX13" fmla="*/ 208736 w 361657"/>
                    <a:gd name="connsiteY13" fmla="*/ 0 h 62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1657" h="628611">
                      <a:moveTo>
                        <a:pt x="208738" y="3"/>
                      </a:moveTo>
                      <a:lnTo>
                        <a:pt x="319352" y="89040"/>
                      </a:lnTo>
                      <a:cubicBezTo>
                        <a:pt x="326384" y="94695"/>
                        <a:pt x="326570" y="105262"/>
                        <a:pt x="320022" y="111476"/>
                      </a:cubicBezTo>
                      <a:cubicBezTo>
                        <a:pt x="300562" y="129856"/>
                        <a:pt x="278350" y="154078"/>
                        <a:pt x="257254" y="184959"/>
                      </a:cubicBezTo>
                      <a:cubicBezTo>
                        <a:pt x="237051" y="214576"/>
                        <a:pt x="222912" y="242853"/>
                        <a:pt x="212978" y="266927"/>
                      </a:cubicBezTo>
                      <a:cubicBezTo>
                        <a:pt x="209146" y="276228"/>
                        <a:pt x="216215" y="286162"/>
                        <a:pt x="226335" y="286162"/>
                      </a:cubicBezTo>
                      <a:lnTo>
                        <a:pt x="346998" y="286162"/>
                      </a:lnTo>
                      <a:cubicBezTo>
                        <a:pt x="355109" y="286162"/>
                        <a:pt x="361658" y="292674"/>
                        <a:pt x="361658" y="300710"/>
                      </a:cubicBezTo>
                      <a:lnTo>
                        <a:pt x="361658" y="614102"/>
                      </a:lnTo>
                      <a:cubicBezTo>
                        <a:pt x="361658" y="622101"/>
                        <a:pt x="355109" y="628612"/>
                        <a:pt x="346998" y="628612"/>
                      </a:cubicBezTo>
                      <a:lnTo>
                        <a:pt x="23557" y="628612"/>
                      </a:lnTo>
                      <a:cubicBezTo>
                        <a:pt x="16302" y="628612"/>
                        <a:pt x="10125" y="623366"/>
                        <a:pt x="9158" y="616222"/>
                      </a:cubicBezTo>
                      <a:cubicBezTo>
                        <a:pt x="-5762" y="503713"/>
                        <a:pt x="-24700" y="228783"/>
                        <a:pt x="150805" y="49932"/>
                      </a:cubicBezTo>
                      <a:cubicBezTo>
                        <a:pt x="167659" y="32779"/>
                        <a:pt x="186821" y="15962"/>
                        <a:pt x="208736" y="0"/>
                      </a:cubicBezTo>
                      <a:close/>
                    </a:path>
                  </a:pathLst>
                </a:custGeom>
                <a:solidFill>
                  <a:schemeClr val="accent1"/>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9BF3F19F-9963-5CB3-8DD0-74F5946F0933}"/>
                    </a:ext>
                  </a:extLst>
                </p:cNvPr>
                <p:cNvSpPr/>
                <p:nvPr/>
              </p:nvSpPr>
              <p:spPr>
                <a:xfrm>
                  <a:off x="6077237" y="2947983"/>
                  <a:ext cx="361658" cy="628650"/>
                </a:xfrm>
                <a:custGeom>
                  <a:avLst/>
                  <a:gdLst>
                    <a:gd name="connsiteX0" fmla="*/ 208738 w 361658"/>
                    <a:gd name="connsiteY0" fmla="*/ 4 h 628650"/>
                    <a:gd name="connsiteX1" fmla="*/ 319352 w 361658"/>
                    <a:gd name="connsiteY1" fmla="*/ 89078 h 628650"/>
                    <a:gd name="connsiteX2" fmla="*/ 320022 w 361658"/>
                    <a:gd name="connsiteY2" fmla="*/ 111514 h 628650"/>
                    <a:gd name="connsiteX3" fmla="*/ 257254 w 361658"/>
                    <a:gd name="connsiteY3" fmla="*/ 184997 h 628650"/>
                    <a:gd name="connsiteX4" fmla="*/ 213015 w 361658"/>
                    <a:gd name="connsiteY4" fmla="*/ 266965 h 628650"/>
                    <a:gd name="connsiteX5" fmla="*/ 226335 w 361658"/>
                    <a:gd name="connsiteY5" fmla="*/ 286201 h 628650"/>
                    <a:gd name="connsiteX6" fmla="*/ 347036 w 361658"/>
                    <a:gd name="connsiteY6" fmla="*/ 286201 h 628650"/>
                    <a:gd name="connsiteX7" fmla="*/ 361659 w 361658"/>
                    <a:gd name="connsiteY7" fmla="*/ 300748 h 628650"/>
                    <a:gd name="connsiteX8" fmla="*/ 361659 w 361658"/>
                    <a:gd name="connsiteY8" fmla="*/ 614140 h 628650"/>
                    <a:gd name="connsiteX9" fmla="*/ 347036 w 361658"/>
                    <a:gd name="connsiteY9" fmla="*/ 628650 h 628650"/>
                    <a:gd name="connsiteX10" fmla="*/ 23557 w 361658"/>
                    <a:gd name="connsiteY10" fmla="*/ 628650 h 628650"/>
                    <a:gd name="connsiteX11" fmla="*/ 9158 w 361658"/>
                    <a:gd name="connsiteY11" fmla="*/ 616260 h 628650"/>
                    <a:gd name="connsiteX12" fmla="*/ 150805 w 361658"/>
                    <a:gd name="connsiteY12" fmla="*/ 49932 h 628650"/>
                    <a:gd name="connsiteX13" fmla="*/ 208699 w 361658"/>
                    <a:gd name="connsiteY13" fmla="*/ 0 h 628650"/>
                    <a:gd name="connsiteX14" fmla="*/ 208736 w 361658"/>
                    <a:gd name="connsiteY14" fmla="*/ 0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1658" h="628650">
                      <a:moveTo>
                        <a:pt x="208738" y="4"/>
                      </a:moveTo>
                      <a:lnTo>
                        <a:pt x="319352" y="89078"/>
                      </a:lnTo>
                      <a:cubicBezTo>
                        <a:pt x="326384" y="94733"/>
                        <a:pt x="326608" y="105300"/>
                        <a:pt x="320022" y="111514"/>
                      </a:cubicBezTo>
                      <a:cubicBezTo>
                        <a:pt x="300562" y="129894"/>
                        <a:pt x="278350" y="154116"/>
                        <a:pt x="257254" y="184997"/>
                      </a:cubicBezTo>
                      <a:cubicBezTo>
                        <a:pt x="237051" y="214614"/>
                        <a:pt x="222949" y="242891"/>
                        <a:pt x="213015" y="266965"/>
                      </a:cubicBezTo>
                      <a:cubicBezTo>
                        <a:pt x="209183" y="276267"/>
                        <a:pt x="216215" y="286201"/>
                        <a:pt x="226335" y="286201"/>
                      </a:cubicBezTo>
                      <a:lnTo>
                        <a:pt x="347036" y="286201"/>
                      </a:lnTo>
                      <a:cubicBezTo>
                        <a:pt x="355110" y="286201"/>
                        <a:pt x="361659" y="292712"/>
                        <a:pt x="361659" y="300748"/>
                      </a:cubicBezTo>
                      <a:lnTo>
                        <a:pt x="361659" y="614140"/>
                      </a:lnTo>
                      <a:cubicBezTo>
                        <a:pt x="361659" y="622139"/>
                        <a:pt x="355110" y="628650"/>
                        <a:pt x="347036" y="628650"/>
                      </a:cubicBezTo>
                      <a:lnTo>
                        <a:pt x="23557" y="628650"/>
                      </a:lnTo>
                      <a:cubicBezTo>
                        <a:pt x="16265" y="628650"/>
                        <a:pt x="10088" y="623404"/>
                        <a:pt x="9158" y="616260"/>
                      </a:cubicBezTo>
                      <a:cubicBezTo>
                        <a:pt x="-5762" y="503751"/>
                        <a:pt x="-24700" y="228783"/>
                        <a:pt x="150805" y="49932"/>
                      </a:cubicBezTo>
                      <a:cubicBezTo>
                        <a:pt x="167622" y="32779"/>
                        <a:pt x="186783" y="15962"/>
                        <a:pt x="208699" y="0"/>
                      </a:cubicBezTo>
                      <a:lnTo>
                        <a:pt x="208736" y="0"/>
                      </a:lnTo>
                      <a:close/>
                    </a:path>
                  </a:pathLst>
                </a:custGeom>
                <a:solidFill>
                  <a:schemeClr val="accent1"/>
                </a:solidFill>
                <a:ln w="9525" cap="flat">
                  <a:noFill/>
                  <a:prstDash val="solid"/>
                  <a:miter/>
                </a:ln>
              </p:spPr>
              <p:txBody>
                <a:bodyPr rtlCol="0" anchor="ctr"/>
                <a:lstStyle/>
                <a:p>
                  <a:endParaRPr lang="en-US"/>
                </a:p>
              </p:txBody>
            </p:sp>
          </p:grpSp>
        </p:grpSp>
      </p:grpSp>
      <p:sp>
        <p:nvSpPr>
          <p:cNvPr id="50" name="Rectangle 49">
            <a:extLst>
              <a:ext uri="{FF2B5EF4-FFF2-40B4-BE49-F238E27FC236}">
                <a16:creationId xmlns:a16="http://schemas.microsoft.com/office/drawing/2014/main" id="{B93769CC-1C04-771D-9DB0-BEA47057A989}"/>
              </a:ext>
            </a:extLst>
          </p:cNvPr>
          <p:cNvSpPr/>
          <p:nvPr/>
        </p:nvSpPr>
        <p:spPr>
          <a:xfrm>
            <a:off x="6229637" y="1265426"/>
            <a:ext cx="5583237" cy="49267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D6DD1D5C-8F21-5463-9C8B-EB37B2EBEFBC}"/>
              </a:ext>
            </a:extLst>
          </p:cNvPr>
          <p:cNvGrpSpPr/>
          <p:nvPr/>
        </p:nvGrpSpPr>
        <p:grpSpPr>
          <a:xfrm>
            <a:off x="6221248" y="1265425"/>
            <a:ext cx="5593499" cy="407645"/>
            <a:chOff x="6221248" y="1265426"/>
            <a:chExt cx="5593499" cy="329184"/>
          </a:xfrm>
        </p:grpSpPr>
        <p:sp>
          <p:nvSpPr>
            <p:cNvPr id="52" name="Rectangle 51">
              <a:extLst>
                <a:ext uri="{FF2B5EF4-FFF2-40B4-BE49-F238E27FC236}">
                  <a16:creationId xmlns:a16="http://schemas.microsoft.com/office/drawing/2014/main" id="{79CB32B0-2B6F-8D70-0814-9333AC0AA1E2}"/>
                </a:ext>
              </a:extLst>
            </p:cNvPr>
            <p:cNvSpPr/>
            <p:nvPr/>
          </p:nvSpPr>
          <p:spPr>
            <a:xfrm>
              <a:off x="6227763" y="1265426"/>
              <a:ext cx="5586984" cy="32918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548640" rtlCol="0" anchor="ctr"/>
            <a:lstStyle/>
            <a:p>
              <a:r>
                <a:rPr lang="en-US" sz="1400" b="1">
                  <a:latin typeface="Avenir Next LT Pro" panose="020B0504020202020204" pitchFamily="34" charset="0"/>
                </a:rPr>
                <a:t>Reference Solutions</a:t>
              </a:r>
            </a:p>
          </p:txBody>
        </p:sp>
        <p:sp>
          <p:nvSpPr>
            <p:cNvPr id="51" name="Rectangle 50">
              <a:extLst>
                <a:ext uri="{FF2B5EF4-FFF2-40B4-BE49-F238E27FC236}">
                  <a16:creationId xmlns:a16="http://schemas.microsoft.com/office/drawing/2014/main" id="{AE57320E-9B43-93CA-611F-B66E8E3F01F8}"/>
                </a:ext>
              </a:extLst>
            </p:cNvPr>
            <p:cNvSpPr/>
            <p:nvPr/>
          </p:nvSpPr>
          <p:spPr>
            <a:xfrm>
              <a:off x="6221248" y="1265426"/>
              <a:ext cx="411841" cy="329184"/>
            </a:xfrm>
            <a:prstGeom prst="rect">
              <a:avLst/>
            </a:prstGeom>
            <a:solidFill>
              <a:schemeClr val="accent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latin typeface="Avenir Next LT Pro" panose="020B0504020202020204" pitchFamily="34" charset="0"/>
                </a:rPr>
                <a:t>1</a:t>
              </a:r>
            </a:p>
          </p:txBody>
        </p:sp>
      </p:grpSp>
      <p:grpSp>
        <p:nvGrpSpPr>
          <p:cNvPr id="55" name="Group 54">
            <a:extLst>
              <a:ext uri="{FF2B5EF4-FFF2-40B4-BE49-F238E27FC236}">
                <a16:creationId xmlns:a16="http://schemas.microsoft.com/office/drawing/2014/main" id="{4E2FBFED-96CB-18C3-8974-2017909A04A3}"/>
              </a:ext>
            </a:extLst>
          </p:cNvPr>
          <p:cNvGrpSpPr/>
          <p:nvPr/>
        </p:nvGrpSpPr>
        <p:grpSpPr>
          <a:xfrm>
            <a:off x="6221248" y="3866600"/>
            <a:ext cx="5593499" cy="407645"/>
            <a:chOff x="6221248" y="3903506"/>
            <a:chExt cx="5593499" cy="329184"/>
          </a:xfrm>
        </p:grpSpPr>
        <p:sp>
          <p:nvSpPr>
            <p:cNvPr id="54" name="Rectangle 53">
              <a:extLst>
                <a:ext uri="{FF2B5EF4-FFF2-40B4-BE49-F238E27FC236}">
                  <a16:creationId xmlns:a16="http://schemas.microsoft.com/office/drawing/2014/main" id="{C490146C-DBD8-895B-8620-C3FF04226BC2}"/>
                </a:ext>
              </a:extLst>
            </p:cNvPr>
            <p:cNvSpPr/>
            <p:nvPr/>
          </p:nvSpPr>
          <p:spPr>
            <a:xfrm>
              <a:off x="6227763" y="3903506"/>
              <a:ext cx="5586984" cy="32918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548640" rtlCol="0" anchor="ctr"/>
            <a:lstStyle/>
            <a:p>
              <a:r>
                <a:rPr lang="en-US" sz="1400" b="1">
                  <a:latin typeface="Avenir Next LT Pro" panose="020B0504020202020204" pitchFamily="34" charset="0"/>
                </a:rPr>
                <a:t>Original Equipment Manufacturers (OEM)</a:t>
              </a:r>
            </a:p>
          </p:txBody>
        </p:sp>
        <p:sp>
          <p:nvSpPr>
            <p:cNvPr id="53" name="Rectangle 52">
              <a:extLst>
                <a:ext uri="{FF2B5EF4-FFF2-40B4-BE49-F238E27FC236}">
                  <a16:creationId xmlns:a16="http://schemas.microsoft.com/office/drawing/2014/main" id="{34D414AC-82DB-EE48-CD35-B392FA9F1CF3}"/>
                </a:ext>
              </a:extLst>
            </p:cNvPr>
            <p:cNvSpPr/>
            <p:nvPr/>
          </p:nvSpPr>
          <p:spPr>
            <a:xfrm>
              <a:off x="6221248" y="3903506"/>
              <a:ext cx="403786" cy="329184"/>
            </a:xfrm>
            <a:prstGeom prst="rect">
              <a:avLst/>
            </a:prstGeom>
            <a:solidFill>
              <a:schemeClr val="accent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latin typeface="Avenir Next LT Pro" panose="020B0504020202020204" pitchFamily="34" charset="0"/>
                </a:rPr>
                <a:t>2</a:t>
              </a:r>
            </a:p>
          </p:txBody>
        </p:sp>
      </p:grpSp>
      <p:sp>
        <p:nvSpPr>
          <p:cNvPr id="57" name="Rectangle 56">
            <a:extLst>
              <a:ext uri="{FF2B5EF4-FFF2-40B4-BE49-F238E27FC236}">
                <a16:creationId xmlns:a16="http://schemas.microsoft.com/office/drawing/2014/main" id="{B3744226-BF53-C2DE-C5C1-D74268A99697}"/>
              </a:ext>
            </a:extLst>
          </p:cNvPr>
          <p:cNvSpPr/>
          <p:nvPr/>
        </p:nvSpPr>
        <p:spPr>
          <a:xfrm>
            <a:off x="6229637" y="1725465"/>
            <a:ext cx="5581363" cy="1906893"/>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rIns="91440" bIns="91440" rtlCol="0" anchor="t" anchorCtr="0"/>
          <a:lstStyle/>
          <a:p>
            <a:pPr marL="231775" indent="-231775">
              <a:spcAft>
                <a:spcPts val="800"/>
              </a:spcAft>
              <a:buFont typeface="Arial" panose="020B0604020202020204" pitchFamily="34" charset="0"/>
              <a:buChar char="•"/>
            </a:pPr>
            <a:r>
              <a:rPr lang="en-US" sz="1400">
                <a:solidFill>
                  <a:sysClr val="windowText" lastClr="000000"/>
                </a:solidFill>
                <a:latin typeface="Avenir Next LT Pro" panose="020B0504020202020204" pitchFamily="34" charset="0"/>
              </a:rPr>
              <a:t>Multi-spectral imaging</a:t>
            </a:r>
          </a:p>
          <a:p>
            <a:pPr marL="231775" indent="-231775">
              <a:spcAft>
                <a:spcPts val="800"/>
              </a:spcAft>
              <a:buFont typeface="Arial" panose="020B0604020202020204" pitchFamily="34" charset="0"/>
              <a:buChar char="•"/>
            </a:pPr>
            <a:r>
              <a:rPr lang="en-US" sz="1400">
                <a:solidFill>
                  <a:sysClr val="windowText" lastClr="000000"/>
                </a:solidFill>
                <a:latin typeface="Avenir Next LT Pro" panose="020B0504020202020204" pitchFamily="34" charset="0"/>
              </a:rPr>
              <a:t>EO + IR cameras</a:t>
            </a:r>
          </a:p>
          <a:p>
            <a:pPr marL="231775" indent="-231775">
              <a:spcAft>
                <a:spcPts val="800"/>
              </a:spcAft>
              <a:buFont typeface="Arial" panose="020B0604020202020204" pitchFamily="34" charset="0"/>
              <a:buChar char="•"/>
            </a:pPr>
            <a:r>
              <a:rPr lang="en-US" sz="1400">
                <a:solidFill>
                  <a:sysClr val="windowText" lastClr="000000"/>
                </a:solidFill>
                <a:latin typeface="Avenir Next LT Pro" panose="020B0504020202020204" pitchFamily="34" charset="0"/>
              </a:rPr>
              <a:t>Sensor fusion</a:t>
            </a:r>
          </a:p>
          <a:p>
            <a:pPr marL="231775" indent="-231775">
              <a:spcAft>
                <a:spcPts val="800"/>
              </a:spcAft>
              <a:buFont typeface="Arial" panose="020B0604020202020204" pitchFamily="34" charset="0"/>
              <a:buChar char="•"/>
            </a:pPr>
            <a:r>
              <a:rPr lang="en-US" sz="1400">
                <a:solidFill>
                  <a:sysClr val="windowText" lastClr="000000"/>
                </a:solidFill>
                <a:latin typeface="Avenir Next LT Pro" panose="020B0504020202020204" pitchFamily="34" charset="0"/>
              </a:rPr>
              <a:t>Advanced communications</a:t>
            </a:r>
          </a:p>
          <a:p>
            <a:pPr marL="231775" indent="-231775">
              <a:spcAft>
                <a:spcPts val="800"/>
              </a:spcAft>
              <a:buFont typeface="Arial" panose="020B0604020202020204" pitchFamily="34" charset="0"/>
              <a:buChar char="•"/>
            </a:pPr>
            <a:r>
              <a:rPr lang="en-US" sz="1400">
                <a:solidFill>
                  <a:sysClr val="windowText" lastClr="000000"/>
                </a:solidFill>
                <a:latin typeface="Avenir Next LT Pro" panose="020B0504020202020204" pitchFamily="34" charset="0"/>
              </a:rPr>
              <a:t>AI video pipelines</a:t>
            </a:r>
          </a:p>
          <a:p>
            <a:pPr marL="231775" indent="-231775">
              <a:spcAft>
                <a:spcPts val="800"/>
              </a:spcAft>
              <a:buFont typeface="Arial" panose="020B0604020202020204" pitchFamily="34" charset="0"/>
              <a:buChar char="•"/>
            </a:pPr>
            <a:r>
              <a:rPr lang="en-US" sz="1400">
                <a:solidFill>
                  <a:sysClr val="windowText" lastClr="000000"/>
                </a:solidFill>
                <a:latin typeface="Avenir Next LT Pro" panose="020B0504020202020204" pitchFamily="34" charset="0"/>
              </a:rPr>
              <a:t>Design services</a:t>
            </a:r>
          </a:p>
        </p:txBody>
      </p:sp>
      <p:sp>
        <p:nvSpPr>
          <p:cNvPr id="58" name="Rectangle 57">
            <a:extLst>
              <a:ext uri="{FF2B5EF4-FFF2-40B4-BE49-F238E27FC236}">
                <a16:creationId xmlns:a16="http://schemas.microsoft.com/office/drawing/2014/main" id="{A21E0EDD-4080-74E3-5EF4-B2653B861158}"/>
              </a:ext>
            </a:extLst>
          </p:cNvPr>
          <p:cNvSpPr/>
          <p:nvPr/>
        </p:nvSpPr>
        <p:spPr>
          <a:xfrm>
            <a:off x="6229638" y="4341471"/>
            <a:ext cx="5571966" cy="1652300"/>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rIns="91440" bIns="91440" rtlCol="0" anchor="t" anchorCtr="0"/>
          <a:lstStyle/>
          <a:p>
            <a:pPr marL="231775" indent="-231775">
              <a:spcAft>
                <a:spcPts val="800"/>
              </a:spcAft>
              <a:buFont typeface="Arial" panose="020B0604020202020204" pitchFamily="34" charset="0"/>
              <a:buChar char="•"/>
            </a:pPr>
            <a:r>
              <a:rPr lang="en-US" sz="1400">
                <a:solidFill>
                  <a:sysClr val="windowText" lastClr="000000"/>
                </a:solidFill>
                <a:latin typeface="Avenir Next LT Pro" panose="020B0504020202020204" pitchFamily="34" charset="0"/>
              </a:rPr>
              <a:t>Open-Q SOMs</a:t>
            </a:r>
          </a:p>
          <a:p>
            <a:pPr marL="231775" indent="-231775">
              <a:spcAft>
                <a:spcPts val="800"/>
              </a:spcAft>
              <a:buFont typeface="Arial" panose="020B0604020202020204" pitchFamily="34" charset="0"/>
              <a:buChar char="•"/>
            </a:pPr>
            <a:r>
              <a:rPr lang="en-US" sz="1400">
                <a:solidFill>
                  <a:sysClr val="windowText" lastClr="000000"/>
                </a:solidFill>
                <a:latin typeface="Avenir Next LT Pro" panose="020B0504020202020204" pitchFamily="34" charset="0"/>
              </a:rPr>
              <a:t>Custom solutions</a:t>
            </a:r>
          </a:p>
          <a:p>
            <a:pPr marL="231775" indent="-231775">
              <a:spcAft>
                <a:spcPts val="800"/>
              </a:spcAft>
              <a:buFont typeface="Arial" panose="020B0604020202020204" pitchFamily="34" charset="0"/>
              <a:buChar char="•"/>
            </a:pPr>
            <a:r>
              <a:rPr lang="en-US" sz="1400">
                <a:solidFill>
                  <a:sysClr val="windowText" lastClr="000000"/>
                </a:solidFill>
                <a:latin typeface="Avenir Next LT Pro" panose="020B0504020202020204" pitchFamily="34" charset="0"/>
              </a:rPr>
              <a:t>Flight control and payload systems</a:t>
            </a:r>
          </a:p>
          <a:p>
            <a:pPr marL="231775" indent="-231775">
              <a:spcAft>
                <a:spcPts val="800"/>
              </a:spcAft>
              <a:buFont typeface="Arial" panose="020B0604020202020204" pitchFamily="34" charset="0"/>
              <a:buChar char="•"/>
            </a:pPr>
            <a:r>
              <a:rPr lang="en-US" sz="1400">
                <a:solidFill>
                  <a:sysClr val="windowText" lastClr="000000"/>
                </a:solidFill>
                <a:latin typeface="Avenir Next LT Pro" panose="020B0504020202020204" pitchFamily="34" charset="0"/>
              </a:rPr>
              <a:t>North American Supplier: NDAA/TAA  -compliant</a:t>
            </a:r>
          </a:p>
          <a:p>
            <a:pPr marL="231775" indent="-231775">
              <a:spcAft>
                <a:spcPts val="800"/>
              </a:spcAft>
              <a:buFont typeface="Arial" panose="020B0604020202020204" pitchFamily="34" charset="0"/>
              <a:buChar char="•"/>
            </a:pPr>
            <a:r>
              <a:rPr lang="en-US" sz="1400">
                <a:solidFill>
                  <a:sysClr val="windowText" lastClr="000000"/>
                </a:solidFill>
                <a:latin typeface="Avenir Next LT Pro" panose="020B0504020202020204" pitchFamily="34" charset="0"/>
              </a:rPr>
              <a:t>Low </a:t>
            </a:r>
            <a:r>
              <a:rPr lang="en-US" sz="1400" err="1">
                <a:solidFill>
                  <a:sysClr val="windowText" lastClr="000000"/>
                </a:solidFill>
                <a:latin typeface="Avenir Next LT Pro" panose="020B0504020202020204" pitchFamily="34" charset="0"/>
              </a:rPr>
              <a:t>SWaP</a:t>
            </a:r>
            <a:r>
              <a:rPr lang="en-US" sz="1400">
                <a:solidFill>
                  <a:sysClr val="windowText" lastClr="000000"/>
                </a:solidFill>
                <a:latin typeface="Avenir Next LT Pro" panose="020B0504020202020204" pitchFamily="34" charset="0"/>
              </a:rPr>
              <a:t> (Size, Weight, and Power)</a:t>
            </a:r>
          </a:p>
        </p:txBody>
      </p:sp>
      <p:pic>
        <p:nvPicPr>
          <p:cNvPr id="59" name="Picture 58" descr="A black camera with a white logo&#10;&#10;AI-generated content may be incorrect.">
            <a:extLst>
              <a:ext uri="{FF2B5EF4-FFF2-40B4-BE49-F238E27FC236}">
                <a16:creationId xmlns:a16="http://schemas.microsoft.com/office/drawing/2014/main" id="{777670F3-74B4-E895-74C2-6EB9F86BCAB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1912" y="2136808"/>
            <a:ext cx="885000" cy="1119264"/>
          </a:xfrm>
          <a:prstGeom prst="rect">
            <a:avLst/>
          </a:prstGeom>
        </p:spPr>
      </p:pic>
      <p:pic>
        <p:nvPicPr>
          <p:cNvPr id="60" name="Picture 59">
            <a:extLst>
              <a:ext uri="{FF2B5EF4-FFF2-40B4-BE49-F238E27FC236}">
                <a16:creationId xmlns:a16="http://schemas.microsoft.com/office/drawing/2014/main" id="{2427D227-5DF0-334D-A7B4-D72C15B7100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427756" y="2124347"/>
            <a:ext cx="1013942" cy="1015815"/>
          </a:xfrm>
          <a:prstGeom prst="rect">
            <a:avLst/>
          </a:prstGeom>
        </p:spPr>
      </p:pic>
      <p:pic>
        <p:nvPicPr>
          <p:cNvPr id="61" name="Picture 60" descr="A drone flying in the sky&#10;&#10;AI-generated content may be incorrect.">
            <a:extLst>
              <a:ext uri="{FF2B5EF4-FFF2-40B4-BE49-F238E27FC236}">
                <a16:creationId xmlns:a16="http://schemas.microsoft.com/office/drawing/2014/main" id="{B7CFF7A3-7300-CF4F-7941-696065BD9F0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966481" y="4184979"/>
            <a:ext cx="2228754" cy="1485836"/>
          </a:xfrm>
          <a:prstGeom prst="rect">
            <a:avLst/>
          </a:prstGeom>
        </p:spPr>
      </p:pic>
      <p:sp>
        <p:nvSpPr>
          <p:cNvPr id="14" name="TextBox 13">
            <a:extLst>
              <a:ext uri="{FF2B5EF4-FFF2-40B4-BE49-F238E27FC236}">
                <a16:creationId xmlns:a16="http://schemas.microsoft.com/office/drawing/2014/main" id="{5E6CEFE7-9FDD-1AEC-D093-1C5385CF7181}"/>
              </a:ext>
            </a:extLst>
          </p:cNvPr>
          <p:cNvSpPr txBox="1"/>
          <p:nvPr/>
        </p:nvSpPr>
        <p:spPr>
          <a:xfrm>
            <a:off x="9469246" y="5283343"/>
            <a:ext cx="347615" cy="230832"/>
          </a:xfrm>
          <a:prstGeom prst="rect">
            <a:avLst/>
          </a:prstGeom>
          <a:noFill/>
        </p:spPr>
        <p:txBody>
          <a:bodyPr wrap="square">
            <a:spAutoFit/>
          </a:bodyPr>
          <a:lstStyle/>
          <a:p>
            <a:r>
              <a:rPr lang="en-US" sz="900">
                <a:solidFill>
                  <a:sysClr val="windowText" lastClr="000000"/>
                </a:solidFill>
                <a:latin typeface="Avenir Next LT Pro" panose="020B0504020202020204" pitchFamily="34" charset="0"/>
              </a:rPr>
              <a:t>1</a:t>
            </a:r>
            <a:endParaRPr lang="en-US" sz="900"/>
          </a:p>
        </p:txBody>
      </p:sp>
    </p:spTree>
    <p:extLst>
      <p:ext uri="{BB962C8B-B14F-4D97-AF65-F5344CB8AC3E}">
        <p14:creationId xmlns:p14="http://schemas.microsoft.com/office/powerpoint/2010/main" val="312273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7DE1B-DA2E-DE8F-1155-0336DDBE19C2}"/>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304A45A3-50EB-C54E-DA54-A0E791D50993}"/>
              </a:ext>
            </a:extLst>
          </p:cNvPr>
          <p:cNvSpPr/>
          <p:nvPr/>
        </p:nvSpPr>
        <p:spPr>
          <a:xfrm>
            <a:off x="7192704" y="1360149"/>
            <a:ext cx="3650182" cy="1446551"/>
          </a:xfrm>
          <a:prstGeom prst="rect">
            <a:avLst/>
          </a:prstGeom>
          <a:solidFill>
            <a:schemeClr val="bg1"/>
          </a:solidFill>
          <a:ln>
            <a:solidFill>
              <a:srgbClr val="47C3FF"/>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9D639C-A25D-0E25-B1F2-7C60432EE81F}"/>
              </a:ext>
            </a:extLst>
          </p:cNvPr>
          <p:cNvSpPr/>
          <p:nvPr/>
        </p:nvSpPr>
        <p:spPr>
          <a:xfrm>
            <a:off x="1349115" y="1360149"/>
            <a:ext cx="3650182" cy="1446551"/>
          </a:xfrm>
          <a:prstGeom prst="rect">
            <a:avLst/>
          </a:prstGeom>
          <a:solidFill>
            <a:schemeClr val="bg1"/>
          </a:solidFill>
          <a:ln>
            <a:solidFill>
              <a:srgbClr val="47C3FF"/>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80F0C1-50DA-D66A-1DE4-8D53637238D9}"/>
              </a:ext>
            </a:extLst>
          </p:cNvPr>
          <p:cNvSpPr>
            <a:spLocks noGrp="1"/>
          </p:cNvSpPr>
          <p:nvPr>
            <p:ph type="title"/>
          </p:nvPr>
        </p:nvSpPr>
        <p:spPr/>
        <p:txBody>
          <a:bodyPr/>
          <a:lstStyle/>
          <a:p>
            <a:r>
              <a:rPr lang="en-US"/>
              <a:t>Trusted Partner in Next-Gen Edge Solutions</a:t>
            </a:r>
          </a:p>
        </p:txBody>
      </p:sp>
      <p:sp>
        <p:nvSpPr>
          <p:cNvPr id="5" name="Slide Number Placeholder 4">
            <a:extLst>
              <a:ext uri="{FF2B5EF4-FFF2-40B4-BE49-F238E27FC236}">
                <a16:creationId xmlns:a16="http://schemas.microsoft.com/office/drawing/2014/main" id="{3C4F7185-6C85-C09F-9C87-4D0B2F24961F}"/>
              </a:ext>
            </a:extLst>
          </p:cNvPr>
          <p:cNvSpPr>
            <a:spLocks noGrp="1"/>
          </p:cNvSpPr>
          <p:nvPr>
            <p:ph type="sldNum" sz="quarter" idx="12"/>
          </p:nvPr>
        </p:nvSpPr>
        <p:spPr/>
        <p:txBody>
          <a:bodyPr/>
          <a:lstStyle/>
          <a:p>
            <a:fld id="{3B829181-4CF5-4287-91ED-483B21DEC50C}" type="slidenum">
              <a:rPr lang="en-US" smtClean="0"/>
              <a:pPr/>
              <a:t>9</a:t>
            </a:fld>
            <a:endParaRPr lang="en-US"/>
          </a:p>
        </p:txBody>
      </p:sp>
      <p:sp>
        <p:nvSpPr>
          <p:cNvPr id="42" name="Text Placeholder 3">
            <a:extLst>
              <a:ext uri="{FF2B5EF4-FFF2-40B4-BE49-F238E27FC236}">
                <a16:creationId xmlns:a16="http://schemas.microsoft.com/office/drawing/2014/main" id="{CAC5F9E3-9921-71F3-A195-F3FB3410E2DB}"/>
              </a:ext>
            </a:extLst>
          </p:cNvPr>
          <p:cNvSpPr>
            <a:spLocks noGrp="1"/>
          </p:cNvSpPr>
          <p:nvPr>
            <p:ph type="body" sz="quarter" idx="14"/>
          </p:nvPr>
        </p:nvSpPr>
        <p:spPr/>
        <p:txBody>
          <a:bodyPr/>
          <a:lstStyle/>
          <a:p>
            <a:r>
              <a:rPr lang="en-US" sz="1800">
                <a:effectLst/>
                <a:latin typeface="Calibri" panose="020F0502020204030204" pitchFamily="34" charset="0"/>
                <a:ea typeface="Times New Roman" panose="02020603050405020304" pitchFamily="18" charset="0"/>
              </a:rPr>
              <a:t>Partnering with Leading Innovators in Edge AI and Thermal Imaging</a:t>
            </a:r>
            <a:endParaRPr lang="en-US"/>
          </a:p>
        </p:txBody>
      </p:sp>
      <p:sp>
        <p:nvSpPr>
          <p:cNvPr id="3" name="object 13">
            <a:extLst>
              <a:ext uri="{FF2B5EF4-FFF2-40B4-BE49-F238E27FC236}">
                <a16:creationId xmlns:a16="http://schemas.microsoft.com/office/drawing/2014/main" id="{A7AB592E-DEFA-1B2B-A804-9E64CF630A9E}"/>
              </a:ext>
            </a:extLst>
          </p:cNvPr>
          <p:cNvSpPr txBox="1"/>
          <p:nvPr/>
        </p:nvSpPr>
        <p:spPr>
          <a:xfrm>
            <a:off x="381000" y="2415539"/>
            <a:ext cx="5586413" cy="3680459"/>
          </a:xfrm>
          <a:prstGeom prst="round2SameRect">
            <a:avLst>
              <a:gd name="adj1" fmla="val 0"/>
              <a:gd name="adj2" fmla="val 0"/>
            </a:avLst>
          </a:prstGeom>
          <a:solidFill>
            <a:schemeClr val="bg1"/>
          </a:solidFill>
          <a:ln w="12700">
            <a:solidFill>
              <a:srgbClr val="76B7F3"/>
            </a:solidFill>
          </a:ln>
          <a:effectLst/>
        </p:spPr>
        <p:style>
          <a:lnRef idx="2">
            <a:schemeClr val="accent1">
              <a:shade val="15000"/>
            </a:schemeClr>
          </a:lnRef>
          <a:fillRef idx="1">
            <a:schemeClr val="accent1"/>
          </a:fillRef>
          <a:effectRef idx="0">
            <a:schemeClr val="accent1"/>
          </a:effectRef>
          <a:fontRef idx="minor">
            <a:schemeClr val="lt1"/>
          </a:fontRef>
        </p:style>
        <p:txBody>
          <a:bodyPr wrap="square" lIns="274320" tIns="274320" rIns="274320" bIns="182880" rtlCol="0" anchor="t">
            <a:noAutofit/>
          </a:bodyPr>
          <a:lstStyle>
            <a:defPPr>
              <a:defRPr lang="en-US"/>
            </a:defPPr>
            <a:lvl1pPr>
              <a:spcAft>
                <a:spcPts val="300"/>
              </a:spcAft>
              <a:defRPr sz="1400" b="1">
                <a:solidFill>
                  <a:schemeClr val="accent1"/>
                </a:solidFill>
                <a:latin typeface="Avenir Next LT Pro" panose="020B0504020202020204" pitchFamily="34" charset="0"/>
              </a:defRPr>
            </a:lvl1pPr>
            <a:lvl2pPr lvl="1" indent="-457200">
              <a:spcAft>
                <a:spcPts val="1800"/>
              </a:spcAft>
              <a:buClr>
                <a:schemeClr val="accent3"/>
              </a:buClr>
              <a:buFont typeface="Wingdings 3" panose="05040102010807070707" pitchFamily="18" charset="2"/>
              <a:buChar char=""/>
              <a:defRPr b="1">
                <a:solidFill>
                  <a:schemeClr val="tx1"/>
                </a:solidFill>
                <a:latin typeface="Avenir Next LT Pro" panose="020B0504020202020204" pitchFamily="34" charset="0"/>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lnSpc>
                <a:spcPct val="110000"/>
              </a:lnSpc>
            </a:pPr>
            <a:r>
              <a:rPr lang="en-US" sz="1600">
                <a:solidFill>
                  <a:schemeClr val="accent1"/>
                </a:solidFill>
              </a:rPr>
              <a:t>Strategic Positioning: </a:t>
            </a:r>
            <a:r>
              <a:rPr lang="en-US" sz="1600" b="0"/>
              <a:t>A strategic platform partner in Edge AI and Industrial IoT, Lantronix leverages its compute and connectivity solutions</a:t>
            </a:r>
          </a:p>
          <a:p>
            <a:pPr lvl="1">
              <a:lnSpc>
                <a:spcPct val="110000"/>
              </a:lnSpc>
            </a:pPr>
            <a:r>
              <a:rPr lang="en-US" sz="1600">
                <a:solidFill>
                  <a:schemeClr val="accent1"/>
                </a:solidFill>
              </a:rPr>
              <a:t>Innovative Pipeline: </a:t>
            </a:r>
            <a:r>
              <a:rPr lang="en-US" sz="1600" b="0"/>
              <a:t>Developing next-gen Edge AI programs in collaboration with Qualcomm</a:t>
            </a:r>
          </a:p>
          <a:p>
            <a:pPr lvl="1">
              <a:lnSpc>
                <a:spcPct val="110000"/>
              </a:lnSpc>
            </a:pPr>
            <a:r>
              <a:rPr lang="en-US" sz="1600">
                <a:solidFill>
                  <a:schemeClr val="accent1"/>
                </a:solidFill>
              </a:rPr>
              <a:t>Scaling Advantage: </a:t>
            </a:r>
            <a:r>
              <a:rPr lang="en-US" sz="1600" b="0"/>
              <a:t>Recognized as Qualcomm’s key western scaling partner, enabling accelerated reach</a:t>
            </a:r>
          </a:p>
        </p:txBody>
      </p:sp>
      <p:sp>
        <p:nvSpPr>
          <p:cNvPr id="6" name="object 13">
            <a:extLst>
              <a:ext uri="{FF2B5EF4-FFF2-40B4-BE49-F238E27FC236}">
                <a16:creationId xmlns:a16="http://schemas.microsoft.com/office/drawing/2014/main" id="{C47F4F8D-A454-20D2-50C9-925F17B8DFD4}"/>
              </a:ext>
            </a:extLst>
          </p:cNvPr>
          <p:cNvSpPr txBox="1"/>
          <p:nvPr/>
        </p:nvSpPr>
        <p:spPr>
          <a:xfrm>
            <a:off x="6224589" y="2415540"/>
            <a:ext cx="5586413" cy="3680460"/>
          </a:xfrm>
          <a:prstGeom prst="round2SameRect">
            <a:avLst>
              <a:gd name="adj1" fmla="val 0"/>
              <a:gd name="adj2" fmla="val 0"/>
            </a:avLst>
          </a:prstGeom>
          <a:solidFill>
            <a:schemeClr val="bg1"/>
          </a:solidFill>
          <a:ln w="12700">
            <a:solidFill>
              <a:srgbClr val="76B7F3"/>
            </a:solidFill>
          </a:ln>
          <a:effectLst/>
        </p:spPr>
        <p:style>
          <a:lnRef idx="2">
            <a:schemeClr val="accent1">
              <a:shade val="15000"/>
            </a:schemeClr>
          </a:lnRef>
          <a:fillRef idx="1">
            <a:schemeClr val="accent1"/>
          </a:fillRef>
          <a:effectRef idx="0">
            <a:schemeClr val="accent1"/>
          </a:effectRef>
          <a:fontRef idx="minor">
            <a:schemeClr val="lt1"/>
          </a:fontRef>
        </p:style>
        <p:txBody>
          <a:bodyPr wrap="square" lIns="274320" tIns="274320" rIns="274320" bIns="182880" rtlCol="0" anchor="t">
            <a:noAutofit/>
          </a:bodyPr>
          <a:lstStyle>
            <a:defPPr>
              <a:defRPr lang="en-US"/>
            </a:defPPr>
            <a:lvl1pPr>
              <a:spcAft>
                <a:spcPts val="300"/>
              </a:spcAft>
              <a:defRPr sz="1400" b="1">
                <a:solidFill>
                  <a:schemeClr val="accent1"/>
                </a:solidFill>
                <a:latin typeface="Avenir Next LT Pro" panose="020B0504020202020204" pitchFamily="34" charset="0"/>
              </a:defRPr>
            </a:lvl1pPr>
            <a:lvl2pPr lvl="1" indent="-457200">
              <a:spcAft>
                <a:spcPts val="1800"/>
              </a:spcAft>
              <a:buClr>
                <a:schemeClr val="accent3"/>
              </a:buClr>
              <a:buFont typeface="Wingdings 3" panose="05040102010807070707" pitchFamily="18" charset="2"/>
              <a:buChar char=""/>
              <a:defRPr sz="1600" b="0">
                <a:solidFill>
                  <a:schemeClr val="tx1"/>
                </a:solidFill>
                <a:latin typeface="Avenir Next LT Pro" panose="020B0504020202020204" pitchFamily="34" charset="0"/>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lnSpc>
                <a:spcPct val="110000"/>
              </a:lnSpc>
            </a:pPr>
            <a:r>
              <a:rPr lang="en-US" b="1">
                <a:solidFill>
                  <a:schemeClr val="accent1"/>
                </a:solidFill>
              </a:rPr>
              <a:t>Strategic Application: </a:t>
            </a:r>
            <a:r>
              <a:rPr lang="en-US"/>
              <a:t>Collaboration with Teledyne FLIR (thermal camera) on next-gen AI-enabled solutions in autonomous systems, drones, surveillance, and robotics</a:t>
            </a:r>
          </a:p>
          <a:p>
            <a:pPr lvl="1">
              <a:lnSpc>
                <a:spcPct val="110000"/>
              </a:lnSpc>
            </a:pPr>
            <a:r>
              <a:rPr lang="en-US" b="1">
                <a:solidFill>
                  <a:schemeClr val="accent1"/>
                </a:solidFill>
              </a:rPr>
              <a:t>Technology Foundation: </a:t>
            </a:r>
            <a:r>
              <a:rPr lang="en-US"/>
              <a:t>Solutions powered by Lantronix Open-Q™ SOMs built on Qualcomm’s Dragonwing platform</a:t>
            </a:r>
          </a:p>
          <a:p>
            <a:pPr lvl="1">
              <a:lnSpc>
                <a:spcPct val="110000"/>
              </a:lnSpc>
            </a:pPr>
            <a:r>
              <a:rPr lang="en-US" b="1">
                <a:solidFill>
                  <a:schemeClr val="accent1"/>
                </a:solidFill>
              </a:rPr>
              <a:t>Differentiated Capability: </a:t>
            </a:r>
            <a:r>
              <a:rPr lang="en-US"/>
              <a:t>Enables advanced thermal image signal processing (ISP) and AI at the edge with greater flexibility for device innovation</a:t>
            </a:r>
          </a:p>
        </p:txBody>
      </p:sp>
      <p:pic>
        <p:nvPicPr>
          <p:cNvPr id="1026" name="Picture 2">
            <a:extLst>
              <a:ext uri="{FF2B5EF4-FFF2-40B4-BE49-F238E27FC236}">
                <a16:creationId xmlns:a16="http://schemas.microsoft.com/office/drawing/2014/main" id="{D320FCC1-CC67-ED07-C64B-CB00B55C1D2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77206" y="1430275"/>
            <a:ext cx="2794000" cy="9695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eledyne FLIR A6600 / A6650 - Emitted Energy - Infrared ...">
            <a:extLst>
              <a:ext uri="{FF2B5EF4-FFF2-40B4-BE49-F238E27FC236}">
                <a16:creationId xmlns:a16="http://schemas.microsoft.com/office/drawing/2014/main" id="{B0479EEC-1A83-AB34-1061-B123723D345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05880" y="1430275"/>
            <a:ext cx="2423830" cy="969532"/>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a:extLst>
              <a:ext uri="{FF2B5EF4-FFF2-40B4-BE49-F238E27FC236}">
                <a16:creationId xmlns:a16="http://schemas.microsoft.com/office/drawing/2014/main" id="{8BEB7714-5716-EB56-F4E0-0AF943101445}"/>
              </a:ext>
            </a:extLst>
          </p:cNvPr>
          <p:cNvCxnSpPr/>
          <p:nvPr/>
        </p:nvCxnSpPr>
        <p:spPr>
          <a:xfrm>
            <a:off x="1349115" y="2415539"/>
            <a:ext cx="3650182" cy="0"/>
          </a:xfrm>
          <a:prstGeom prst="line">
            <a:avLst/>
          </a:prstGeom>
          <a:ln w="25400">
            <a:solidFill>
              <a:srgbClr val="47C3F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131A3A4-2DB9-BFB3-0732-3EA3349C6BD6}"/>
              </a:ext>
            </a:extLst>
          </p:cNvPr>
          <p:cNvCxnSpPr>
            <a:cxnSpLocks/>
          </p:cNvCxnSpPr>
          <p:nvPr/>
        </p:nvCxnSpPr>
        <p:spPr>
          <a:xfrm>
            <a:off x="7192704" y="2415539"/>
            <a:ext cx="3650182" cy="0"/>
          </a:xfrm>
          <a:prstGeom prst="line">
            <a:avLst/>
          </a:prstGeom>
          <a:ln w="25400">
            <a:solidFill>
              <a:srgbClr val="47C3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05437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EFT" val="40.47764"/>
  <p:tag name="TOP" val="169.5985"/>
</p:tagLst>
</file>

<file path=ppt/tags/tag2.xml><?xml version="1.0" encoding="utf-8"?>
<p:tagLst xmlns:a="http://schemas.openxmlformats.org/drawingml/2006/main" xmlns:r="http://schemas.openxmlformats.org/officeDocument/2006/relationships" xmlns:p="http://schemas.openxmlformats.org/presentationml/2006/main">
  <p:tag name="LEFT" val="179.9388"/>
  <p:tag name="TOP" val="169.7788"/>
</p:tagLst>
</file>

<file path=ppt/tags/tag3.xml><?xml version="1.0" encoding="utf-8"?>
<p:tagLst xmlns:a="http://schemas.openxmlformats.org/drawingml/2006/main" xmlns:r="http://schemas.openxmlformats.org/officeDocument/2006/relationships" xmlns:p="http://schemas.openxmlformats.org/presentationml/2006/main">
  <p:tag name="LEFT" val="319.4"/>
  <p:tag name="TOP" val="169.2811"/>
</p:tagLst>
</file>

<file path=ppt/tags/tag4.xml><?xml version="1.0" encoding="utf-8"?>
<p:tagLst xmlns:a="http://schemas.openxmlformats.org/drawingml/2006/main" xmlns:r="http://schemas.openxmlformats.org/officeDocument/2006/relationships" xmlns:p="http://schemas.openxmlformats.org/presentationml/2006/main">
  <p:tag name="LEFT" val="458.8612"/>
  <p:tag name="TOP" val="169.796"/>
</p:tagLst>
</file>

<file path=ppt/tags/tag5.xml><?xml version="1.0" encoding="utf-8"?>
<p:tagLst xmlns:a="http://schemas.openxmlformats.org/drawingml/2006/main" xmlns:r="http://schemas.openxmlformats.org/officeDocument/2006/relationships" xmlns:p="http://schemas.openxmlformats.org/presentationml/2006/main">
  <p:tag name="LEFT" val="598.1743"/>
  <p:tag name="TOP" val="169.902"/>
</p:tagLst>
</file>

<file path=ppt/tags/tag6.xml><?xml version="1.0" encoding="utf-8"?>
<p:tagLst xmlns:a="http://schemas.openxmlformats.org/drawingml/2006/main" xmlns:r="http://schemas.openxmlformats.org/officeDocument/2006/relationships" xmlns:p="http://schemas.openxmlformats.org/presentationml/2006/main">
  <p:tag name="HEIGHT" val="89.4959869384766"/>
  <p:tag name="LEFT" val="820.1993"/>
  <p:tag name="TOP" val="89.2837"/>
  <p:tag name="WIDTH" val="89.4959869384766"/>
</p:tagLst>
</file>

<file path=ppt/tags/tag7.xml><?xml version="1.0" encoding="utf-8"?>
<p:tagLst xmlns:a="http://schemas.openxmlformats.org/drawingml/2006/main" xmlns:r="http://schemas.openxmlformats.org/officeDocument/2006/relationships" xmlns:p="http://schemas.openxmlformats.org/presentationml/2006/main">
  <p:tag name="HEIGHT" val="89.4959869384766"/>
  <p:tag name="LEFT" val="820.1993"/>
  <p:tag name="TOP" val="89.2837"/>
  <p:tag name="WIDTH" val="89.4959869384766"/>
</p:tagLst>
</file>

<file path=ppt/theme/theme1.xml><?xml version="1.0" encoding="utf-8"?>
<a:theme xmlns:a="http://schemas.openxmlformats.org/drawingml/2006/main" name="Office Theme">
  <a:themeElements>
    <a:clrScheme name="Latronix">
      <a:dk1>
        <a:sysClr val="windowText" lastClr="000000"/>
      </a:dk1>
      <a:lt1>
        <a:sysClr val="window" lastClr="FFFFFF"/>
      </a:lt1>
      <a:dk2>
        <a:srgbClr val="44546A"/>
      </a:dk2>
      <a:lt2>
        <a:srgbClr val="E7E6E6"/>
      </a:lt2>
      <a:accent1>
        <a:srgbClr val="1C3E66"/>
      </a:accent1>
      <a:accent2>
        <a:srgbClr val="76B7F3"/>
      </a:accent2>
      <a:accent3>
        <a:srgbClr val="F05B27"/>
      </a:accent3>
      <a:accent4>
        <a:srgbClr val="DEDEDE"/>
      </a:accent4>
      <a:accent5>
        <a:srgbClr val="2962A6"/>
      </a:accent5>
      <a:accent6>
        <a:srgbClr val="2E2E2E"/>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none" lIns="0" tIns="0" rIns="0" bIns="0" rtlCol="0">
        <a:noAutofit/>
      </a:bodyPr>
      <a:lstStyle>
        <a:defPPr algn="l">
          <a:defRPr sz="1200" dirty="0" err="1" smtClean="0">
            <a:latin typeface="Avenir Next LT Pro" panose="020B0504020202020204" pitchFamily="34" charset="0"/>
          </a:defRPr>
        </a:defPPr>
      </a:lstStyle>
    </a:txDef>
  </a:objectDefaults>
  <a:extraClrSchemeLst/>
  <a:extLst>
    <a:ext uri="{05A4C25C-085E-4340-85A3-A5531E510DB2}">
      <thm15:themeFamily xmlns:thm15="http://schemas.microsoft.com/office/thememl/2012/main" name="Management_Presentation_template_starter_112122" id="{A9F36073-5702-4DB2-899A-4F93F2EEB839}" vid="{00194E96-7C9E-43E8-BFBF-74E5A5A26662}"/>
    </a:ext>
  </a:extLst>
</a:theme>
</file>

<file path=ppt/theme/theme2.xml><?xml version="1.0" encoding="utf-8"?>
<a:theme xmlns:a="http://schemas.openxmlformats.org/drawingml/2006/main" name="Lantronix'23 Theme">
  <a:themeElements>
    <a:clrScheme name="Lantronix">
      <a:dk1>
        <a:srgbClr val="35383B"/>
      </a:dk1>
      <a:lt1>
        <a:srgbClr val="FFFFFF"/>
      </a:lt1>
      <a:dk2>
        <a:srgbClr val="696D73"/>
      </a:dk2>
      <a:lt2>
        <a:srgbClr val="3FA9F5"/>
      </a:lt2>
      <a:accent1>
        <a:srgbClr val="F05B25"/>
      </a:accent1>
      <a:accent2>
        <a:srgbClr val="696D73"/>
      </a:accent2>
      <a:accent3>
        <a:srgbClr val="0E6DB0"/>
      </a:accent3>
      <a:accent4>
        <a:srgbClr val="104163"/>
      </a:accent4>
      <a:accent5>
        <a:srgbClr val="93BF3D"/>
      </a:accent5>
      <a:accent6>
        <a:srgbClr val="FDC82F"/>
      </a:accent6>
      <a:hlink>
        <a:srgbClr val="0E6DB0"/>
      </a:hlink>
      <a:folHlink>
        <a:srgbClr val="36383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4400" b="1" spc="-151" dirty="0" smtClean="0">
            <a:solidFill>
              <a:srgbClr val="007DC3"/>
            </a:solidFill>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23 Lantronix Template  9-22-2023.potx" id="{0B8374BF-6A02-4D6B-8B64-1157F7F45722}" vid="{495F6B2A-0362-4F05-AC7A-329F9EC81D2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E56044E-C3CF-458B-B425-EE5BDF94F8B6}">
  <we:reference id="36907bf5-2c4b-4ebb-b2d8-8ed6acad83c2" version="1.0.0.0"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262E62DF3CAF4DB8C9854E7AF5909E" ma:contentTypeVersion="12" ma:contentTypeDescription="Create a new document." ma:contentTypeScope="" ma:versionID="13c68dc29d99dd4880d3a6c05885f36f">
  <xsd:schema xmlns:xsd="http://www.w3.org/2001/XMLSchema" xmlns:xs="http://www.w3.org/2001/XMLSchema" xmlns:p="http://schemas.microsoft.com/office/2006/metadata/properties" xmlns:ns2="62b5f461-cd8b-4c68-8513-7c7917bc8c7c" xmlns:ns3="6955fcee-a616-41cb-96a0-b5a94637b480" targetNamespace="http://schemas.microsoft.com/office/2006/metadata/properties" ma:root="true" ma:fieldsID="a5fdc06cedb15c02d6dbe4b2224c45a9" ns2:_="" ns3:_="">
    <xsd:import namespace="62b5f461-cd8b-4c68-8513-7c7917bc8c7c"/>
    <xsd:import namespace="6955fcee-a616-41cb-96a0-b5a94637b48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b5f461-cd8b-4c68-8513-7c7917bc8c7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955fcee-a616-41cb-96a0-b5a94637b480"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BillingMetadata" ma:index="19"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E84EFA5-8427-43A8-83CF-69F09F6CAA69}">
  <ds:schemaRefs>
    <ds:schemaRef ds:uri="62b5f461-cd8b-4c68-8513-7c7917bc8c7c"/>
    <ds:schemaRef ds:uri="6955fcee-a616-41cb-96a0-b5a94637b48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5E18F72-A5E4-4593-A968-E2C225AFAB9D}">
  <ds:schemaRefs>
    <ds:schemaRef ds:uri="http://schemas.microsoft.com/sharepoint/v3/contenttype/forms"/>
  </ds:schemaRefs>
</ds:datastoreItem>
</file>

<file path=customXml/itemProps3.xml><?xml version="1.0" encoding="utf-8"?>
<ds:datastoreItem xmlns:ds="http://schemas.openxmlformats.org/officeDocument/2006/customXml" ds:itemID="{F1E63C27-4017-49E9-8700-6FC22EAE8581}">
  <ds:schemaRefs>
    <ds:schemaRef ds:uri="http://www.w3.org/XML/1998/namespace"/>
    <ds:schemaRef ds:uri="http://schemas.microsoft.com/office/2006/documentManagement/types"/>
    <ds:schemaRef ds:uri="62b5f461-cd8b-4c68-8513-7c7917bc8c7c"/>
    <ds:schemaRef ds:uri="http://purl.org/dc/terms/"/>
    <ds:schemaRef ds:uri="http://purl.org/dc/elements/1.1/"/>
    <ds:schemaRef ds:uri="6955fcee-a616-41cb-96a0-b5a94637b480"/>
    <ds:schemaRef ds:uri="http://schemas.microsoft.com/office/2006/metadata/properties"/>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24</TotalTime>
  <Words>2716</Words>
  <Application>Microsoft Office PowerPoint</Application>
  <PresentationFormat>Widescreen</PresentationFormat>
  <Paragraphs>276</Paragraphs>
  <Slides>22</Slides>
  <Notes>8</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 Theme</vt:lpstr>
      <vt:lpstr>Lantronix'23 Theme</vt:lpstr>
      <vt:lpstr>PowerPoint Presentation</vt:lpstr>
      <vt:lpstr>Forward-Looking Statements</vt:lpstr>
      <vt:lpstr>Lantronix at a Glance</vt:lpstr>
      <vt:lpstr>Combining Compute and Connect</vt:lpstr>
      <vt:lpstr>Positioned at the Center of Three Secular Edge AI Markets</vt:lpstr>
      <vt:lpstr>Aerospace &amp; Defense</vt:lpstr>
      <vt:lpstr>Strategic Snapshot: Engaging the $13B+ DoW Budget for UAS applications</vt:lpstr>
      <vt:lpstr>Platform Driven Edge Drone Camera Solutions</vt:lpstr>
      <vt:lpstr>Trusted Partner in Next-Gen Edge Solutions</vt:lpstr>
      <vt:lpstr>Critical Infrastructure Monitoring</vt:lpstr>
      <vt:lpstr>Strategic Snapshot: Tier-1 U.S. Carrier Win in Critical Network Resilience</vt:lpstr>
      <vt:lpstr>Enterprise </vt:lpstr>
      <vt:lpstr>Sequential Revenue Growth Driving Higher-Margin Mix</vt:lpstr>
      <vt:lpstr>Margin Stability Driving Predictable EPS Expansion</vt:lpstr>
      <vt:lpstr>Proven Leadership Team Driving Scalable Growth</vt:lpstr>
      <vt:lpstr>Strategically Positioned for Multi-Year, High-Growth at the Intelligent Edge</vt:lpstr>
      <vt:lpstr>Appendix</vt:lpstr>
      <vt:lpstr>GAAP Income Statement</vt:lpstr>
      <vt:lpstr>GAAP to Non-GAAP Reconciliation</vt:lpstr>
      <vt:lpstr>Balance Sheet</vt:lpstr>
      <vt:lpstr>Segmented Revenue</vt:lpstr>
      <vt:lpstr>Discussion of Non-GAAP Financial Measures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Link - Executive Summary</dc:title>
  <dc:creator>Avery, Doug</dc:creator>
  <cp:lastModifiedBy>Gail Miller</cp:lastModifiedBy>
  <cp:revision>28</cp:revision>
  <cp:lastPrinted>2026-02-10T18:04:45Z</cp:lastPrinted>
  <dcterms:created xsi:type="dcterms:W3CDTF">2023-11-15T21:13:05Z</dcterms:created>
  <dcterms:modified xsi:type="dcterms:W3CDTF">2026-04-02T18:24:18Z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wen_update">
    <vt:bool>true</vt:bool>
  </property>
  <property fmtid="{D5CDD505-2E9C-101B-9397-08002B2CF9AE}" pid="3" name="MSIP_Label_3db7c0f8-6d74-4949-a071-f96ae6f0ad08_Enabled">
    <vt:lpwstr>true</vt:lpwstr>
  </property>
  <property fmtid="{D5CDD505-2E9C-101B-9397-08002B2CF9AE}" pid="4" name="MSIP_Label_3db7c0f8-6d74-4949-a071-f96ae6f0ad08_SetDate">
    <vt:lpwstr>2024-04-24T17:16:01Z</vt:lpwstr>
  </property>
  <property fmtid="{D5CDD505-2E9C-101B-9397-08002B2CF9AE}" pid="5" name="MSIP_Label_3db7c0f8-6d74-4949-a071-f96ae6f0ad08_Method">
    <vt:lpwstr>Privileged</vt:lpwstr>
  </property>
  <property fmtid="{D5CDD505-2E9C-101B-9397-08002B2CF9AE}" pid="6" name="MSIP_Label_3db7c0f8-6d74-4949-a071-f96ae6f0ad08_Name">
    <vt:lpwstr>3db7c0f8-6d74-4949-a071-f96ae6f0ad08</vt:lpwstr>
  </property>
  <property fmtid="{D5CDD505-2E9C-101B-9397-08002B2CF9AE}" pid="7" name="MSIP_Label_3db7c0f8-6d74-4949-a071-f96ae6f0ad08_SiteId">
    <vt:lpwstr>d9da684f-2c03-432a-a7b6-ed714ffc7683</vt:lpwstr>
  </property>
  <property fmtid="{D5CDD505-2E9C-101B-9397-08002B2CF9AE}" pid="8" name="MSIP_Label_3db7c0f8-6d74-4949-a071-f96ae6f0ad08_ActionId">
    <vt:lpwstr>dd668c76-4456-4328-8dbd-d2aa89d4ca5d</vt:lpwstr>
  </property>
  <property fmtid="{D5CDD505-2E9C-101B-9397-08002B2CF9AE}" pid="9" name="MSIP_Label_3db7c0f8-6d74-4949-a071-f96ae6f0ad08_ContentBits">
    <vt:lpwstr>0</vt:lpwstr>
  </property>
  <property fmtid="{D5CDD505-2E9C-101B-9397-08002B2CF9AE}" pid="10" name="ContentTypeId">
    <vt:lpwstr>0x0101009D262E62DF3CAF4DB8C9854E7AF5909E</vt:lpwstr>
  </property>
  <property fmtid="{D5CDD505-2E9C-101B-9397-08002B2CF9AE}" pid="11" name="MediaServiceImageTags">
    <vt:lpwstr/>
  </property>
</Properties>
</file>