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8" r:id="rId5"/>
    <p:sldMasterId id="2147483695" r:id="rId6"/>
  </p:sldMasterIdLst>
  <p:notesMasterIdLst>
    <p:notesMasterId r:id="rId28"/>
  </p:notesMasterIdLst>
  <p:handoutMasterIdLst>
    <p:handoutMasterId r:id="rId29"/>
  </p:handoutMasterIdLst>
  <p:sldIdLst>
    <p:sldId id="1389" r:id="rId7"/>
    <p:sldId id="1425" r:id="rId8"/>
    <p:sldId id="1461" r:id="rId9"/>
    <p:sldId id="1462" r:id="rId10"/>
    <p:sldId id="1463" r:id="rId11"/>
    <p:sldId id="1435" r:id="rId12"/>
    <p:sldId id="1464" r:id="rId13"/>
    <p:sldId id="1465" r:id="rId14"/>
    <p:sldId id="1289" r:id="rId15"/>
    <p:sldId id="1433" r:id="rId16"/>
    <p:sldId id="1297" r:id="rId17"/>
    <p:sldId id="1466" r:id="rId18"/>
    <p:sldId id="1290" r:id="rId19"/>
    <p:sldId id="1467" r:id="rId20"/>
    <p:sldId id="1294" r:id="rId21"/>
    <p:sldId id="1292" r:id="rId22"/>
    <p:sldId id="1428" r:id="rId23"/>
    <p:sldId id="1434" r:id="rId24"/>
    <p:sldId id="1432" r:id="rId25"/>
    <p:sldId id="265" r:id="rId26"/>
    <p:sldId id="140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ram Mehraban" initials="S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383B"/>
    <a:srgbClr val="848991"/>
    <a:srgbClr val="104163"/>
    <a:srgbClr val="6A6A6A"/>
    <a:srgbClr val="2375D8"/>
    <a:srgbClr val="0E6DB0"/>
    <a:srgbClr val="333333"/>
    <a:srgbClr val="7CA6D8"/>
    <a:srgbClr val="8D5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412AB-C26D-4C15-9B16-F2FC8F6BBE5E}" v="192" dt="2021-07-16T14:32:37.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autoAdjust="0"/>
    <p:restoredTop sz="96036" autoAdjust="0"/>
  </p:normalViewPr>
  <p:slideViewPr>
    <p:cSldViewPr snapToGrid="0">
      <p:cViewPr varScale="1">
        <p:scale>
          <a:sx n="107" d="100"/>
          <a:sy n="107" d="100"/>
        </p:scale>
        <p:origin x="336" y="10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8AA92B8F-27E6-8D4C-BF76-8024A6D4E44A}" type="datetimeFigureOut">
              <a:rPr lang="en-US" smtClean="0"/>
              <a:t>8/24/2021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EEEE2A37-C9FB-1546-8158-9D68516E8CC4}" type="slidenum">
              <a:rPr lang="en-US" smtClean="0"/>
              <a:t>‹#›</a:t>
            </a:fld>
            <a:endParaRPr lang="en-US"/>
          </a:p>
        </p:txBody>
      </p:sp>
    </p:spTree>
    <p:extLst>
      <p:ext uri="{BB962C8B-B14F-4D97-AF65-F5344CB8AC3E}">
        <p14:creationId xmlns:p14="http://schemas.microsoft.com/office/powerpoint/2010/main" val="1370455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777EA060-F2D7-574F-81A0-970820B446B9}" type="datetimeFigureOut">
              <a:rPr lang="en-US" smtClean="0"/>
              <a:t>8/24/2021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8DB9DFA9-0B94-5F43-B3C5-FAC242346E6E}" type="slidenum">
              <a:rPr lang="en-US" smtClean="0"/>
              <a:t>‹#›</a:t>
            </a:fld>
            <a:endParaRPr lang="en-US"/>
          </a:p>
        </p:txBody>
      </p:sp>
    </p:spTree>
    <p:extLst>
      <p:ext uri="{BB962C8B-B14F-4D97-AF65-F5344CB8AC3E}">
        <p14:creationId xmlns:p14="http://schemas.microsoft.com/office/powerpoint/2010/main" val="1968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b="1" u="sng" dirty="0"/>
              <a:t>Defining IoT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t>5 key concepts that lead us to a </a:t>
            </a:r>
            <a:r>
              <a:rPr lang="en-US" sz="1200" b="1" u="sng" dirty="0"/>
              <a:t>solution</a:t>
            </a:r>
            <a:r>
              <a:rPr lang="en-US" sz="1200" b="1" dirty="0"/>
              <a:t>. </a:t>
            </a:r>
          </a:p>
          <a:p>
            <a:pPr>
              <a:lnSpc>
                <a:spcPct val="100000"/>
              </a:lnSpc>
              <a:spcBef>
                <a:spcPts val="0"/>
              </a:spcBef>
              <a:spcAft>
                <a:spcPts val="600"/>
              </a:spcAft>
            </a:pPr>
            <a:r>
              <a:rPr lang="en-US" sz="1200" b="1" u="none" dirty="0"/>
              <a:t>Shows a </a:t>
            </a:r>
            <a:r>
              <a:rPr lang="en-US" sz="1200" b="1" dirty="0"/>
              <a:t>customer we deliver.</a:t>
            </a:r>
          </a:p>
          <a:p>
            <a:pPr>
              <a:lnSpc>
                <a:spcPct val="100000"/>
              </a:lnSpc>
              <a:spcBef>
                <a:spcPts val="0"/>
              </a:spcBef>
              <a:spcAft>
                <a:spcPts val="600"/>
              </a:spcAft>
            </a:pPr>
            <a:r>
              <a:rPr lang="en-US" sz="1200" b="1" dirty="0"/>
              <a:t>Comprehend – Different forms - Log Files, Event Triggers, Script Results, …</a:t>
            </a:r>
          </a:p>
          <a:p>
            <a:pPr>
              <a:lnSpc>
                <a:spcPct val="100000"/>
              </a:lnSpc>
              <a:spcBef>
                <a:spcPts val="0"/>
              </a:spcBef>
              <a:spcAft>
                <a:spcPts val="600"/>
              </a:spcAft>
            </a:pPr>
            <a:endParaRPr lang="en-US" sz="12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9DFA9-0B94-5F43-B3C5-FAC242346E6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42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an IoT Solution</a:t>
            </a:r>
          </a:p>
          <a:p>
            <a:r>
              <a:rPr lang="en-US" b="1" dirty="0"/>
              <a:t>3 Pieces: Single pane of glass to manage services and features to meet software and services requirements.</a:t>
            </a:r>
          </a:p>
          <a:p>
            <a:r>
              <a:rPr lang="en-US" b="1" dirty="0"/>
              <a:t>Hardware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9DFA9-0B94-5F43-B3C5-FAC242346E6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51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Contextual relevance of the customer.</a:t>
            </a:r>
          </a:p>
          <a:p>
            <a:r>
              <a:rPr lang="en-US" b="1" dirty="0"/>
              <a:t>Understanding the customer</a:t>
            </a:r>
          </a:p>
          <a:p>
            <a:r>
              <a:rPr lang="en-US" b="1" dirty="0"/>
              <a:t>Customer Intimacy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9DFA9-0B94-5F43-B3C5-FAC242346E6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68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 provide Automation and Remote Access</a:t>
            </a:r>
          </a:p>
        </p:txBody>
      </p:sp>
      <p:sp>
        <p:nvSpPr>
          <p:cNvPr id="4" name="Slide Number Placeholder 3"/>
          <p:cNvSpPr>
            <a:spLocks noGrp="1"/>
          </p:cNvSpPr>
          <p:nvPr>
            <p:ph type="sldNum" sz="quarter" idx="5"/>
          </p:nvPr>
        </p:nvSpPr>
        <p:spPr/>
        <p:txBody>
          <a:bodyPr/>
          <a:lstStyle/>
          <a:p>
            <a:fld id="{8DB9DFA9-0B94-5F43-B3C5-FAC242346E6E}" type="slidenum">
              <a:rPr lang="en-US" smtClean="0"/>
              <a:t>13</a:t>
            </a:fld>
            <a:endParaRPr lang="en-US"/>
          </a:p>
        </p:txBody>
      </p:sp>
    </p:spTree>
    <p:extLst>
      <p:ext uri="{BB962C8B-B14F-4D97-AF65-F5344CB8AC3E}">
        <p14:creationId xmlns:p14="http://schemas.microsoft.com/office/powerpoint/2010/main" val="6948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Jon, major re-write more inline with our strategy of complete solutions and the IoT Stack</a:t>
            </a:r>
          </a:p>
        </p:txBody>
      </p:sp>
      <p:sp>
        <p:nvSpPr>
          <p:cNvPr id="4" name="Slide Number Placeholder 3"/>
          <p:cNvSpPr>
            <a:spLocks noGrp="1"/>
          </p:cNvSpPr>
          <p:nvPr>
            <p:ph type="sldNum" sz="quarter" idx="5"/>
          </p:nvPr>
        </p:nvSpPr>
        <p:spPr/>
        <p:txBody>
          <a:bodyPr/>
          <a:lstStyle/>
          <a:p>
            <a:fld id="{7B9F9659-4861-4E48-850C-B26B425A1A5A}" type="slidenum">
              <a:rPr lang="en-US" smtClean="0"/>
              <a:t>20</a:t>
            </a:fld>
            <a:endParaRPr lang="en-US"/>
          </a:p>
        </p:txBody>
      </p:sp>
    </p:spTree>
    <p:extLst>
      <p:ext uri="{BB962C8B-B14F-4D97-AF65-F5344CB8AC3E}">
        <p14:creationId xmlns:p14="http://schemas.microsoft.com/office/powerpoint/2010/main" val="271902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
        <p:nvSpPr>
          <p:cNvPr id="3" name="Title 1">
            <a:extLst>
              <a:ext uri="{FF2B5EF4-FFF2-40B4-BE49-F238E27FC236}">
                <a16:creationId xmlns:a16="http://schemas.microsoft.com/office/drawing/2014/main" id="{4BC80E9D-5992-4117-9587-9E27D6EF4162}"/>
              </a:ext>
            </a:extLst>
          </p:cNvPr>
          <p:cNvSpPr>
            <a:spLocks noGrp="1"/>
          </p:cNvSpPr>
          <p:nvPr>
            <p:ph type="title" hasCustomPrompt="1"/>
          </p:nvPr>
        </p:nvSpPr>
        <p:spPr>
          <a:xfrm>
            <a:off x="1524000" y="914400"/>
            <a:ext cx="9144000" cy="1216342"/>
          </a:xfrm>
          <a:prstGeom prst="rect">
            <a:avLst/>
          </a:prstGeom>
        </p:spPr>
        <p:txBody>
          <a:bodyPr anchor="ctr">
            <a:normAutofit/>
          </a:bodyPr>
          <a:lstStyle>
            <a:lvl1pPr>
              <a:defRPr sz="4000"/>
            </a:lvl1pPr>
          </a:lstStyle>
          <a:p>
            <a:r>
              <a:rPr lang="en-US"/>
              <a:t>First Slide or Major Section  Divider</a:t>
            </a:r>
          </a:p>
        </p:txBody>
      </p:sp>
      <p:sp>
        <p:nvSpPr>
          <p:cNvPr id="5" name="Text Placeholder 4">
            <a:extLst>
              <a:ext uri="{FF2B5EF4-FFF2-40B4-BE49-F238E27FC236}">
                <a16:creationId xmlns:a16="http://schemas.microsoft.com/office/drawing/2014/main" id="{C7196D63-2A13-4FB7-8748-9D17654D229F}"/>
              </a:ext>
            </a:extLst>
          </p:cNvPr>
          <p:cNvSpPr>
            <a:spLocks noGrp="1"/>
          </p:cNvSpPr>
          <p:nvPr>
            <p:ph type="body" sz="quarter" idx="13" hasCustomPrompt="1"/>
          </p:nvPr>
        </p:nvSpPr>
        <p:spPr>
          <a:xfrm>
            <a:off x="4572000" y="3474720"/>
            <a:ext cx="5486400" cy="1371600"/>
          </a:xfrm>
        </p:spPr>
        <p:txBody>
          <a:bodyPr/>
          <a:lstStyle>
            <a:lvl1pPr>
              <a:defRPr b="1">
                <a:solidFill>
                  <a:schemeClr val="tx1"/>
                </a:solidFill>
              </a:defRPr>
            </a:lvl1pPr>
          </a:lstStyle>
          <a:p>
            <a:pPr lvl="0"/>
            <a:r>
              <a:rPr lang="en-US"/>
              <a:t>Tag line or other info.</a:t>
            </a:r>
          </a:p>
        </p:txBody>
      </p:sp>
    </p:spTree>
    <p:extLst>
      <p:ext uri="{BB962C8B-B14F-4D97-AF65-F5344CB8AC3E}">
        <p14:creationId xmlns:p14="http://schemas.microsoft.com/office/powerpoint/2010/main" val="11817571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2-Line Subtitle - Content Mediu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560320"/>
            <a:ext cx="38404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005840" y="2651760"/>
            <a:ext cx="2926080" cy="3657600"/>
          </a:xfrm>
        </p:spPr>
        <p:txBody>
          <a:bodyPr>
            <a:normAutofit/>
          </a:bodyPr>
          <a:lstStyle>
            <a:lvl1pPr>
              <a:defRPr sz="1200" b="1">
                <a:solidFill>
                  <a:schemeClr val="tx1"/>
                </a:solidFill>
              </a:defRPr>
            </a:lvl1pPr>
            <a:lvl2pPr>
              <a:defRPr sz="1200"/>
            </a:lvl2pPr>
            <a:lvl3pPr>
              <a:defRPr sz="1100"/>
            </a:lvl3pPr>
            <a:lvl4pPr>
              <a:defRPr sz="1050"/>
            </a:lvl4pPr>
            <a:lvl5pPr>
              <a:defRPr sz="1000"/>
            </a:lvl5pPr>
          </a:lstStyle>
          <a:p>
            <a:pPr lvl="0"/>
            <a:r>
              <a:rPr lang="en-US"/>
              <a:t>HEADING 12 PT. BOLD CAPS</a:t>
            </a:r>
          </a:p>
          <a:p>
            <a:pPr lvl="0"/>
            <a:r>
              <a:rPr lang="en-US"/>
              <a:t>Content 12pt regular font</a:t>
            </a:r>
          </a:p>
        </p:txBody>
      </p:sp>
    </p:spTree>
    <p:extLst>
      <p:ext uri="{BB962C8B-B14F-4D97-AF65-F5344CB8AC3E}">
        <p14:creationId xmlns:p14="http://schemas.microsoft.com/office/powerpoint/2010/main" val="5412429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Line Subtitle - 2 Content Window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3E5DD-7D79-AA4C-A3D2-BC89EDB73164}" type="slidenum">
              <a:rPr kumimoji="0" lang="en-US" sz="800" b="0" i="0" u="none" strike="noStrike" kern="1200" cap="none" spc="0" normalizeH="0" baseline="0" noProof="0" smtClean="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endParaRPr>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2560320"/>
            <a:ext cx="4114800" cy="2743200"/>
          </a:xfrm>
        </p:spPr>
        <p:txBody>
          <a:bodyPr>
            <a:noAutofit/>
          </a:bodyPr>
          <a:lstStyle>
            <a:lvl1pPr>
              <a:defRPr sz="1800" b="0">
                <a:solidFill>
                  <a:schemeClr val="tx1"/>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2560320"/>
            <a:ext cx="4114800" cy="2743200"/>
          </a:xfrm>
        </p:spPr>
        <p:txBody>
          <a:bodyPr vert="horz" lIns="91440" tIns="45720" rIns="91440" bIns="45720" rtlCol="0">
            <a:noAutofit/>
          </a:bodyPr>
          <a:lstStyle>
            <a:lvl1pPr>
              <a:defRPr lang="en-US" sz="1800" b="0" dirty="0" smtClean="0">
                <a:solidFill>
                  <a:schemeClr val="tx1"/>
                </a:solidFill>
              </a:defRPr>
            </a:lvl1pPr>
          </a:lstStyle>
          <a:p>
            <a:pPr lvl="0"/>
            <a:r>
              <a:rPr lang="en-US"/>
              <a:t>Sub-heading 18 pt. - Content 16 pt.</a:t>
            </a:r>
          </a:p>
        </p:txBody>
      </p:sp>
    </p:spTree>
    <p:extLst>
      <p:ext uri="{BB962C8B-B14F-4D97-AF65-F5344CB8AC3E}">
        <p14:creationId xmlns:p14="http://schemas.microsoft.com/office/powerpoint/2010/main" val="37664214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Line subtitle - Heading - 2 Content Window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33060" y="2286000"/>
            <a:ext cx="10360152" cy="411480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3200400"/>
            <a:ext cx="4114800" cy="2743200"/>
          </a:xfrm>
        </p:spPr>
        <p:txBody>
          <a:bodyPr>
            <a:normAutofit/>
          </a:bodyPr>
          <a:lstStyle>
            <a:lvl1pPr>
              <a:defRPr sz="1800" b="0">
                <a:solidFill>
                  <a:schemeClr val="tx1"/>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3200400"/>
            <a:ext cx="4114800" cy="2743200"/>
          </a:xfrm>
        </p:spPr>
        <p:txBody>
          <a:bodyPr vert="horz" lIns="91440" tIns="45720" rIns="91440" bIns="45720" rtlCol="0">
            <a:normAutofit/>
          </a:bodyPr>
          <a:lstStyle>
            <a:lvl1pPr>
              <a:defRPr lang="en-US" sz="1800" b="0" dirty="0" smtClean="0">
                <a:solidFill>
                  <a:schemeClr val="tx1"/>
                </a:solidFill>
              </a:defRPr>
            </a:lvl1pPr>
          </a:lstStyle>
          <a:p>
            <a:pPr lvl="0"/>
            <a:r>
              <a:rPr lang="en-US"/>
              <a:t>Sub-heading 18 pt. - Content 16 pt.</a:t>
            </a:r>
          </a:p>
        </p:txBody>
      </p:sp>
      <p:sp>
        <p:nvSpPr>
          <p:cNvPr id="9" name="Text Placeholder 3">
            <a:extLst>
              <a:ext uri="{FF2B5EF4-FFF2-40B4-BE49-F238E27FC236}">
                <a16:creationId xmlns:a16="http://schemas.microsoft.com/office/drawing/2014/main" id="{A928A9DE-BFF4-434D-ACBB-8A53200988E0}"/>
              </a:ext>
            </a:extLst>
          </p:cNvPr>
          <p:cNvSpPr>
            <a:spLocks noGrp="1"/>
          </p:cNvSpPr>
          <p:nvPr>
            <p:ph type="body" sz="quarter" idx="15" hasCustomPrompt="1"/>
          </p:nvPr>
        </p:nvSpPr>
        <p:spPr>
          <a:xfrm>
            <a:off x="1554480" y="2286000"/>
            <a:ext cx="2560320" cy="731520"/>
          </a:xfrm>
        </p:spPr>
        <p:txBody>
          <a:bodyPr anchor="ctr">
            <a:normAutofit/>
          </a:bodyPr>
          <a:lstStyle>
            <a:lvl1pPr>
              <a:defRPr sz="2400" b="1">
                <a:solidFill>
                  <a:schemeClr val="tx1"/>
                </a:solidFill>
              </a:defRPr>
            </a:lvl1pPr>
            <a:lvl2pPr>
              <a:defRPr sz="1200"/>
            </a:lvl2pPr>
            <a:lvl3pPr>
              <a:defRPr sz="1100"/>
            </a:lvl3pPr>
            <a:lvl4pPr>
              <a:defRPr sz="1050"/>
            </a:lvl4pPr>
            <a:lvl5pPr>
              <a:defRPr sz="1000"/>
            </a:lvl5pPr>
          </a:lstStyle>
          <a:p>
            <a:pPr lvl="0"/>
            <a:r>
              <a:rPr lang="en-US"/>
              <a:t>HEADING CAPS</a:t>
            </a:r>
          </a:p>
        </p:txBody>
      </p:sp>
    </p:spTree>
    <p:extLst>
      <p:ext uri="{BB962C8B-B14F-4D97-AF65-F5344CB8AC3E}">
        <p14:creationId xmlns:p14="http://schemas.microsoft.com/office/powerpoint/2010/main" val="40628284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1709738"/>
            <a:ext cx="10058400" cy="2852737"/>
          </a:xfrm>
          <a:prstGeom prst="rect">
            <a:avLst/>
          </a:prstGeom>
        </p:spPr>
        <p:txBody>
          <a:bodyPr anchor="ctr">
            <a:noAutofit/>
          </a:bodyPr>
          <a:lstStyle>
            <a:lvl1pPr>
              <a:defRPr sz="5400">
                <a:solidFill>
                  <a:schemeClr val="tx1"/>
                </a:solidFill>
              </a:defRPr>
            </a:lvl1pPr>
          </a:lstStyle>
          <a:p>
            <a:r>
              <a:rPr lang="en-US"/>
              <a:t>Section Header</a:t>
            </a:r>
          </a:p>
        </p:txBody>
      </p:sp>
      <p:sp>
        <p:nvSpPr>
          <p:cNvPr id="6" name="Slide Number Placeholder 5"/>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11426240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5991674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2011680"/>
            <a:ext cx="10515600"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1083B0F9-900C-4C72-9CCC-3825CCB99560}"/>
              </a:ext>
            </a:extLst>
          </p:cNvPr>
          <p:cNvSpPr>
            <a:spLocks noGrp="1"/>
          </p:cNvSpPr>
          <p:nvPr>
            <p:ph type="body" sz="quarter" idx="12" hasCustomPrompt="1"/>
          </p:nvPr>
        </p:nvSpPr>
        <p:spPr>
          <a:xfrm>
            <a:off x="914400" y="1188720"/>
            <a:ext cx="10515600" cy="528637"/>
          </a:xfrm>
        </p:spPr>
        <p:txBody>
          <a:bodyPr vert="horz" lIns="91440" tIns="45720" rIns="91440" bIns="45720" rtlCol="0">
            <a:noAutofit/>
          </a:bodyPr>
          <a:lstStyle>
            <a:lvl1pPr>
              <a:defRPr lang="en-US" sz="3200" b="1" smtClean="0">
                <a:solidFill>
                  <a:schemeClr val="tx1"/>
                </a:solidFill>
              </a:defRPr>
            </a:lvl1pPr>
            <a:lvl2pPr>
              <a:defRPr lang="en-US" smtClean="0"/>
            </a:lvl2pPr>
            <a:lvl3pPr>
              <a:defRPr lang="en-US" smtClean="0"/>
            </a:lvl3pPr>
            <a:lvl4pPr>
              <a:defRPr lang="en-US" smtClean="0"/>
            </a:lvl4pPr>
            <a:lvl5pPr>
              <a:defRPr lang="en-US"/>
            </a:lvl5pPr>
          </a:lstStyle>
          <a:p>
            <a:pPr lvl="0"/>
            <a:r>
              <a:rPr lang="en-US"/>
              <a:t>Value statement 1 in sentence case only.</a:t>
            </a:r>
          </a:p>
        </p:txBody>
      </p:sp>
    </p:spTree>
    <p:extLst>
      <p:ext uri="{BB962C8B-B14F-4D97-AF65-F5344CB8AC3E}">
        <p14:creationId xmlns:p14="http://schemas.microsoft.com/office/powerpoint/2010/main" val="36932379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
        <p:nvSpPr>
          <p:cNvPr id="3" name="Title 1">
            <a:extLst>
              <a:ext uri="{FF2B5EF4-FFF2-40B4-BE49-F238E27FC236}">
                <a16:creationId xmlns:a16="http://schemas.microsoft.com/office/drawing/2014/main" id="{4BC80E9D-5992-4117-9587-9E27D6EF4162}"/>
              </a:ext>
            </a:extLst>
          </p:cNvPr>
          <p:cNvSpPr>
            <a:spLocks noGrp="1"/>
          </p:cNvSpPr>
          <p:nvPr>
            <p:ph type="title" hasCustomPrompt="1"/>
          </p:nvPr>
        </p:nvSpPr>
        <p:spPr>
          <a:xfrm>
            <a:off x="1524000" y="914400"/>
            <a:ext cx="9144000" cy="1216342"/>
          </a:xfrm>
          <a:prstGeom prst="rect">
            <a:avLst/>
          </a:prstGeom>
        </p:spPr>
        <p:txBody>
          <a:bodyPr anchor="ctr">
            <a:normAutofit/>
          </a:bodyPr>
          <a:lstStyle>
            <a:lvl1pPr>
              <a:defRPr sz="4000"/>
            </a:lvl1pPr>
          </a:lstStyle>
          <a:p>
            <a:r>
              <a:rPr lang="en-US"/>
              <a:t>First Slide or Major Section  Divider</a:t>
            </a:r>
          </a:p>
        </p:txBody>
      </p:sp>
      <p:sp>
        <p:nvSpPr>
          <p:cNvPr id="5" name="Text Placeholder 4">
            <a:extLst>
              <a:ext uri="{FF2B5EF4-FFF2-40B4-BE49-F238E27FC236}">
                <a16:creationId xmlns:a16="http://schemas.microsoft.com/office/drawing/2014/main" id="{C7196D63-2A13-4FB7-8748-9D17654D229F}"/>
              </a:ext>
            </a:extLst>
          </p:cNvPr>
          <p:cNvSpPr>
            <a:spLocks noGrp="1"/>
          </p:cNvSpPr>
          <p:nvPr>
            <p:ph type="body" sz="quarter" idx="13" hasCustomPrompt="1"/>
          </p:nvPr>
        </p:nvSpPr>
        <p:spPr>
          <a:xfrm>
            <a:off x="4572000" y="3474720"/>
            <a:ext cx="5486400" cy="1371600"/>
          </a:xfrm>
        </p:spPr>
        <p:txBody>
          <a:bodyPr/>
          <a:lstStyle>
            <a:lvl1pPr>
              <a:defRPr b="1">
                <a:solidFill>
                  <a:schemeClr val="tx1"/>
                </a:solidFill>
              </a:defRPr>
            </a:lvl1pPr>
          </a:lstStyle>
          <a:p>
            <a:pPr lvl="0"/>
            <a:r>
              <a:rPr lang="en-US"/>
              <a:t>Tag line or other info.</a:t>
            </a:r>
          </a:p>
        </p:txBody>
      </p:sp>
    </p:spTree>
    <p:extLst>
      <p:ext uri="{BB962C8B-B14F-4D97-AF65-F5344CB8AC3E}">
        <p14:creationId xmlns:p14="http://schemas.microsoft.com/office/powerpoint/2010/main" val="365739903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dirty="0"/>
              <a:t>Title - Title Case/Sentence case statement.</a:t>
            </a:r>
          </a:p>
        </p:txBody>
      </p:sp>
    </p:spTree>
    <p:extLst>
      <p:ext uri="{BB962C8B-B14F-4D97-AF65-F5344CB8AC3E}">
        <p14:creationId xmlns:p14="http://schemas.microsoft.com/office/powerpoint/2010/main" val="7980896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dirty="0"/>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1645920"/>
            <a:ext cx="10515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50701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1-Line 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640080"/>
          </a:xfrm>
        </p:spPr>
        <p:txBody>
          <a:bodyPr vert="horz" lIns="91440" tIns="45720" rIns="91440" bIns="45720" rtlCol="0">
            <a:noAutofit/>
          </a:bodyPr>
          <a:lstStyle>
            <a:lvl1pPr>
              <a:defRPr lang="en-US" sz="3200" b="1" dirty="0">
                <a:solidFill>
                  <a:schemeClr val="tx1"/>
                </a:solidFill>
              </a:defRPr>
            </a:lvl1pPr>
          </a:lstStyle>
          <a:p>
            <a:pPr lvl="0"/>
            <a:r>
              <a:rPr lang="en-US" dirty="0"/>
              <a:t>Value statement 1 in sentence case only.</a:t>
            </a:r>
          </a:p>
        </p:txBody>
      </p:sp>
    </p:spTree>
    <p:extLst>
      <p:ext uri="{BB962C8B-B14F-4D97-AF65-F5344CB8AC3E}">
        <p14:creationId xmlns:p14="http://schemas.microsoft.com/office/powerpoint/2010/main" val="7246424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Case/Sentence case statement.</a:t>
            </a:r>
          </a:p>
        </p:txBody>
      </p:sp>
    </p:spTree>
    <p:extLst>
      <p:ext uri="{BB962C8B-B14F-4D97-AF65-F5344CB8AC3E}">
        <p14:creationId xmlns:p14="http://schemas.microsoft.com/office/powerpoint/2010/main" val="299006336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Slide - LAR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21410342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dirty="0"/>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2011680"/>
            <a:ext cx="10515600"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1083B0F9-900C-4C72-9CCC-3825CCB99560}"/>
              </a:ext>
            </a:extLst>
          </p:cNvPr>
          <p:cNvSpPr>
            <a:spLocks noGrp="1"/>
          </p:cNvSpPr>
          <p:nvPr>
            <p:ph type="body" sz="quarter" idx="12" hasCustomPrompt="1"/>
          </p:nvPr>
        </p:nvSpPr>
        <p:spPr>
          <a:xfrm>
            <a:off x="914400" y="1188719"/>
            <a:ext cx="10515600" cy="640080"/>
          </a:xfrm>
        </p:spPr>
        <p:txBody>
          <a:bodyPr vert="horz" lIns="91440" tIns="45720" rIns="91440" bIns="45720" rtlCol="0">
            <a:noAutofit/>
          </a:bodyPr>
          <a:lstStyle>
            <a:lvl1pPr>
              <a:defRPr lang="en-US" sz="3200" b="1" smtClean="0">
                <a:solidFill>
                  <a:schemeClr val="tx1"/>
                </a:solidFill>
              </a:defRPr>
            </a:lvl1pPr>
            <a:lvl2pPr>
              <a:defRPr lang="en-US" smtClean="0"/>
            </a:lvl2pPr>
            <a:lvl3pPr>
              <a:defRPr lang="en-US" smtClean="0"/>
            </a:lvl3pPr>
            <a:lvl4pPr>
              <a:defRPr lang="en-US" smtClean="0"/>
            </a:lvl4pPr>
            <a:lvl5pPr>
              <a:defRPr lang="en-US"/>
            </a:lvl5pPr>
          </a:lstStyle>
          <a:p>
            <a:pPr lvl="0"/>
            <a:r>
              <a:rPr lang="en-US" dirty="0"/>
              <a:t>Value statement 1 in sentence case only.</a:t>
            </a:r>
          </a:p>
        </p:txBody>
      </p:sp>
    </p:spTree>
    <p:extLst>
      <p:ext uri="{BB962C8B-B14F-4D97-AF65-F5344CB8AC3E}">
        <p14:creationId xmlns:p14="http://schemas.microsoft.com/office/powerpoint/2010/main" val="3388932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2-Line subtitle - Image -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658368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11" name="Content Placeholder 10">
            <a:extLst>
              <a:ext uri="{FF2B5EF4-FFF2-40B4-BE49-F238E27FC236}">
                <a16:creationId xmlns:a16="http://schemas.microsoft.com/office/drawing/2014/main" id="{19C5216B-C66E-4B91-A55A-DFAE78A9B6DC}"/>
              </a:ext>
            </a:extLst>
          </p:cNvPr>
          <p:cNvSpPr>
            <a:spLocks noGrp="1"/>
          </p:cNvSpPr>
          <p:nvPr>
            <p:ph sz="quarter" idx="13"/>
          </p:nvPr>
        </p:nvSpPr>
        <p:spPr>
          <a:xfrm>
            <a:off x="914400" y="2560319"/>
            <a:ext cx="5303520" cy="3200400"/>
          </a:xfrm>
        </p:spPr>
        <p:txBody>
          <a:bodyPr>
            <a:noAutofit/>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15C56D94-6DD7-4182-967B-5AEEF1EDE09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4A757D6B-3F0A-44F5-B047-FECA65DF6C94}"/>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9669022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Line subtitle - Text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91440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6" name="Title 4">
            <a:extLst>
              <a:ext uri="{FF2B5EF4-FFF2-40B4-BE49-F238E27FC236}">
                <a16:creationId xmlns:a16="http://schemas.microsoft.com/office/drawing/2014/main" id="{E61EC88A-096B-4854-867C-105AA1CD5A01}"/>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555D616E-C837-465F-99AB-BA9503A5B229}"/>
              </a:ext>
            </a:extLst>
          </p:cNvPr>
          <p:cNvSpPr>
            <a:spLocks noGrp="1"/>
          </p:cNvSpPr>
          <p:nvPr>
            <p:ph type="body" sz="quarter" idx="11"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5" name="Content Placeholder 4">
            <a:extLst>
              <a:ext uri="{FF2B5EF4-FFF2-40B4-BE49-F238E27FC236}">
                <a16:creationId xmlns:a16="http://schemas.microsoft.com/office/drawing/2014/main" id="{34BAA456-DFA3-49E2-A7BD-B83A9540852F}"/>
              </a:ext>
            </a:extLst>
          </p:cNvPr>
          <p:cNvSpPr>
            <a:spLocks noGrp="1"/>
          </p:cNvSpPr>
          <p:nvPr>
            <p:ph sz="quarter" idx="14" hasCustomPrompt="1"/>
          </p:nvPr>
        </p:nvSpPr>
        <p:spPr>
          <a:xfrm>
            <a:off x="6126480" y="2560320"/>
            <a:ext cx="5303520" cy="3200400"/>
          </a:xfrm>
        </p:spPr>
        <p:txBody>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926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Line subtitle - Content Sma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560320"/>
            <a:ext cx="29260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005840" y="2651760"/>
            <a:ext cx="2468880" cy="3657600"/>
          </a:xfrm>
        </p:spPr>
        <p:txBody>
          <a:bodyPr>
            <a:normAutofit/>
          </a:bodyPr>
          <a:lstStyle>
            <a:lvl1pPr>
              <a:defRPr sz="1200" b="1">
                <a:solidFill>
                  <a:schemeClr val="tx1"/>
                </a:solidFill>
              </a:defRPr>
            </a:lvl1pPr>
            <a:lvl2pPr>
              <a:defRPr sz="1200"/>
            </a:lvl2pPr>
            <a:lvl3pPr>
              <a:defRPr sz="1100"/>
            </a:lvl3pPr>
            <a:lvl4pPr>
              <a:defRPr sz="1050"/>
            </a:lvl4pPr>
            <a:lvl5pPr>
              <a:defRPr sz="1000"/>
            </a:lvl5pPr>
          </a:lstStyle>
          <a:p>
            <a:pPr lvl="0"/>
            <a:r>
              <a:rPr lang="en-US"/>
              <a:t>HEADING 12 PT. BOLD CAPS</a:t>
            </a:r>
          </a:p>
          <a:p>
            <a:pPr lvl="0"/>
            <a:r>
              <a:rPr lang="en-US"/>
              <a:t>Content 12pt regular font</a:t>
            </a:r>
          </a:p>
        </p:txBody>
      </p:sp>
    </p:spTree>
    <p:extLst>
      <p:ext uri="{BB962C8B-B14F-4D97-AF65-F5344CB8AC3E}">
        <p14:creationId xmlns:p14="http://schemas.microsoft.com/office/powerpoint/2010/main" val="39008738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2-Line Subtitle - Content Mediu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560320"/>
            <a:ext cx="38404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005840" y="2651760"/>
            <a:ext cx="2926080" cy="3657600"/>
          </a:xfrm>
        </p:spPr>
        <p:txBody>
          <a:bodyPr>
            <a:normAutofit/>
          </a:bodyPr>
          <a:lstStyle>
            <a:lvl1pPr>
              <a:defRPr sz="1200" b="1">
                <a:solidFill>
                  <a:schemeClr val="tx1"/>
                </a:solidFill>
              </a:defRPr>
            </a:lvl1pPr>
            <a:lvl2pPr>
              <a:defRPr sz="1200"/>
            </a:lvl2pPr>
            <a:lvl3pPr>
              <a:defRPr sz="1100"/>
            </a:lvl3pPr>
            <a:lvl4pPr>
              <a:defRPr sz="1050"/>
            </a:lvl4pPr>
            <a:lvl5pPr>
              <a:defRPr sz="1000"/>
            </a:lvl5pPr>
          </a:lstStyle>
          <a:p>
            <a:pPr lvl="0"/>
            <a:r>
              <a:rPr lang="en-US"/>
              <a:t>HEADING 12 PT. BOLD CAPS</a:t>
            </a:r>
          </a:p>
          <a:p>
            <a:pPr lvl="0"/>
            <a:r>
              <a:rPr lang="en-US"/>
              <a:t>Content 12pt regular font</a:t>
            </a:r>
          </a:p>
        </p:txBody>
      </p:sp>
    </p:spTree>
    <p:extLst>
      <p:ext uri="{BB962C8B-B14F-4D97-AF65-F5344CB8AC3E}">
        <p14:creationId xmlns:p14="http://schemas.microsoft.com/office/powerpoint/2010/main" val="97709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2-Line Subtitle - 2 Content Window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3E5DD-7D79-AA4C-A3D2-BC89EDB73164}" type="slidenum">
              <a:rPr kumimoji="0" lang="en-US" sz="800" b="0" i="0" u="none" strike="noStrike" kern="1200" cap="none" spc="0" normalizeH="0" baseline="0" noProof="0" smtClean="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endParaRPr>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2560320"/>
            <a:ext cx="4114800" cy="2743200"/>
          </a:xfrm>
        </p:spPr>
        <p:txBody>
          <a:bodyPr>
            <a:noAutofit/>
          </a:bodyPr>
          <a:lstStyle>
            <a:lvl1pPr>
              <a:defRPr sz="1800" b="0">
                <a:solidFill>
                  <a:schemeClr val="tx1"/>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2560320"/>
            <a:ext cx="4114800" cy="2743200"/>
          </a:xfrm>
        </p:spPr>
        <p:txBody>
          <a:bodyPr vert="horz" lIns="91440" tIns="45720" rIns="91440" bIns="45720" rtlCol="0">
            <a:noAutofit/>
          </a:bodyPr>
          <a:lstStyle>
            <a:lvl1pPr>
              <a:defRPr lang="en-US" sz="1800" b="0" dirty="0" smtClean="0">
                <a:solidFill>
                  <a:schemeClr val="tx1"/>
                </a:solidFill>
              </a:defRPr>
            </a:lvl1pPr>
          </a:lstStyle>
          <a:p>
            <a:pPr lvl="0"/>
            <a:r>
              <a:rPr lang="en-US"/>
              <a:t>Sub-heading 18 pt. - Content 16 pt.</a:t>
            </a:r>
          </a:p>
        </p:txBody>
      </p:sp>
    </p:spTree>
    <p:extLst>
      <p:ext uri="{BB962C8B-B14F-4D97-AF65-F5344CB8AC3E}">
        <p14:creationId xmlns:p14="http://schemas.microsoft.com/office/powerpoint/2010/main" val="9160870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Line subtitle - Heading - 2 Content Window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33060" y="2286000"/>
            <a:ext cx="10360152" cy="411480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3200400"/>
            <a:ext cx="4114800" cy="2743200"/>
          </a:xfrm>
        </p:spPr>
        <p:txBody>
          <a:bodyPr>
            <a:normAutofit/>
          </a:bodyPr>
          <a:lstStyle>
            <a:lvl1pPr>
              <a:defRPr sz="1800" b="0">
                <a:solidFill>
                  <a:schemeClr val="tx1"/>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3200400"/>
            <a:ext cx="4114800" cy="2743200"/>
          </a:xfrm>
        </p:spPr>
        <p:txBody>
          <a:bodyPr vert="horz" lIns="91440" tIns="45720" rIns="91440" bIns="45720" rtlCol="0">
            <a:normAutofit/>
          </a:bodyPr>
          <a:lstStyle>
            <a:lvl1pPr>
              <a:defRPr lang="en-US" sz="1800" b="0" dirty="0" smtClean="0">
                <a:solidFill>
                  <a:schemeClr val="tx1"/>
                </a:solidFill>
              </a:defRPr>
            </a:lvl1pPr>
          </a:lstStyle>
          <a:p>
            <a:pPr lvl="0"/>
            <a:r>
              <a:rPr lang="en-US"/>
              <a:t>Sub-heading 18 pt. - Content 16 pt.</a:t>
            </a:r>
          </a:p>
        </p:txBody>
      </p:sp>
      <p:sp>
        <p:nvSpPr>
          <p:cNvPr id="9" name="Text Placeholder 3">
            <a:extLst>
              <a:ext uri="{FF2B5EF4-FFF2-40B4-BE49-F238E27FC236}">
                <a16:creationId xmlns:a16="http://schemas.microsoft.com/office/drawing/2014/main" id="{A928A9DE-BFF4-434D-ACBB-8A53200988E0}"/>
              </a:ext>
            </a:extLst>
          </p:cNvPr>
          <p:cNvSpPr>
            <a:spLocks noGrp="1"/>
          </p:cNvSpPr>
          <p:nvPr>
            <p:ph type="body" sz="quarter" idx="15" hasCustomPrompt="1"/>
          </p:nvPr>
        </p:nvSpPr>
        <p:spPr>
          <a:xfrm>
            <a:off x="1554480" y="2286000"/>
            <a:ext cx="2560320" cy="731520"/>
          </a:xfrm>
        </p:spPr>
        <p:txBody>
          <a:bodyPr anchor="ctr">
            <a:normAutofit/>
          </a:bodyPr>
          <a:lstStyle>
            <a:lvl1pPr>
              <a:defRPr sz="2400" b="1">
                <a:solidFill>
                  <a:schemeClr val="tx1"/>
                </a:solidFill>
              </a:defRPr>
            </a:lvl1pPr>
            <a:lvl2pPr>
              <a:defRPr sz="1200"/>
            </a:lvl2pPr>
            <a:lvl3pPr>
              <a:defRPr sz="1100"/>
            </a:lvl3pPr>
            <a:lvl4pPr>
              <a:defRPr sz="1050"/>
            </a:lvl4pPr>
            <a:lvl5pPr>
              <a:defRPr sz="1000"/>
            </a:lvl5pPr>
          </a:lstStyle>
          <a:p>
            <a:pPr lvl="0"/>
            <a:r>
              <a:rPr lang="en-US"/>
              <a:t>HEADING CAPS</a:t>
            </a:r>
          </a:p>
        </p:txBody>
      </p:sp>
    </p:spTree>
    <p:extLst>
      <p:ext uri="{BB962C8B-B14F-4D97-AF65-F5344CB8AC3E}">
        <p14:creationId xmlns:p14="http://schemas.microsoft.com/office/powerpoint/2010/main" val="33559765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1709738"/>
            <a:ext cx="10058400" cy="2852737"/>
          </a:xfrm>
          <a:prstGeom prst="rect">
            <a:avLst/>
          </a:prstGeom>
        </p:spPr>
        <p:txBody>
          <a:bodyPr anchor="ctr">
            <a:noAutofit/>
          </a:bodyPr>
          <a:lstStyle>
            <a:lvl1pPr>
              <a:defRPr sz="5400">
                <a:solidFill>
                  <a:schemeClr val="tx1"/>
                </a:solidFill>
              </a:defRPr>
            </a:lvl1pPr>
          </a:lstStyle>
          <a:p>
            <a:r>
              <a:rPr lang="en-US" dirty="0"/>
              <a:t>Section Header</a:t>
            </a:r>
          </a:p>
        </p:txBody>
      </p:sp>
      <p:sp>
        <p:nvSpPr>
          <p:cNvPr id="6" name="Slide Number Placeholder 5"/>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290965140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41308520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1645920"/>
            <a:ext cx="10515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87293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 1-Line Subtitle - Content Lar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8" y="2011680"/>
            <a:ext cx="5029200" cy="42976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Content Placeholder 7">
            <a:extLst>
              <a:ext uri="{FF2B5EF4-FFF2-40B4-BE49-F238E27FC236}">
                <a16:creationId xmlns:a16="http://schemas.microsoft.com/office/drawing/2014/main" id="{5F5DF0A0-4779-496B-A645-BA6031DCE823}"/>
              </a:ext>
            </a:extLst>
          </p:cNvPr>
          <p:cNvSpPr>
            <a:spLocks noGrp="1"/>
          </p:cNvSpPr>
          <p:nvPr>
            <p:ph sz="quarter" idx="11"/>
          </p:nvPr>
        </p:nvSpPr>
        <p:spPr>
          <a:xfrm>
            <a:off x="1005840" y="2103120"/>
            <a:ext cx="4572000" cy="40211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03282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 2-Line Subtitle - Content Lar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400" y="2560320"/>
            <a:ext cx="5029200" cy="365760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8" name="Content Placeholder 7">
            <a:extLst>
              <a:ext uri="{FF2B5EF4-FFF2-40B4-BE49-F238E27FC236}">
                <a16:creationId xmlns:a16="http://schemas.microsoft.com/office/drawing/2014/main" id="{EBAB9608-3C52-42EA-B0E6-1C2E87AE827C}"/>
              </a:ext>
            </a:extLst>
          </p:cNvPr>
          <p:cNvSpPr>
            <a:spLocks noGrp="1"/>
          </p:cNvSpPr>
          <p:nvPr>
            <p:ph sz="quarter" idx="13"/>
          </p:nvPr>
        </p:nvSpPr>
        <p:spPr>
          <a:xfrm>
            <a:off x="1005840" y="2651760"/>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5855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
        <p:nvSpPr>
          <p:cNvPr id="3" name="Title 1">
            <a:extLst>
              <a:ext uri="{FF2B5EF4-FFF2-40B4-BE49-F238E27FC236}">
                <a16:creationId xmlns:a16="http://schemas.microsoft.com/office/drawing/2014/main" id="{4BC80E9D-5992-4117-9587-9E27D6EF4162}"/>
              </a:ext>
            </a:extLst>
          </p:cNvPr>
          <p:cNvSpPr>
            <a:spLocks noGrp="1"/>
          </p:cNvSpPr>
          <p:nvPr>
            <p:ph type="title" hasCustomPrompt="1"/>
          </p:nvPr>
        </p:nvSpPr>
        <p:spPr>
          <a:xfrm>
            <a:off x="1524000" y="914400"/>
            <a:ext cx="9144000" cy="1216342"/>
          </a:xfrm>
          <a:prstGeom prst="rect">
            <a:avLst/>
          </a:prstGeom>
        </p:spPr>
        <p:txBody>
          <a:bodyPr anchor="ctr">
            <a:normAutofit/>
          </a:bodyPr>
          <a:lstStyle>
            <a:lvl1pPr>
              <a:defRPr sz="4000"/>
            </a:lvl1pPr>
          </a:lstStyle>
          <a:p>
            <a:r>
              <a:rPr lang="en-US"/>
              <a:t>First Slide or Major Section  Divider</a:t>
            </a:r>
          </a:p>
        </p:txBody>
      </p:sp>
      <p:sp>
        <p:nvSpPr>
          <p:cNvPr id="5" name="Text Placeholder 4">
            <a:extLst>
              <a:ext uri="{FF2B5EF4-FFF2-40B4-BE49-F238E27FC236}">
                <a16:creationId xmlns:a16="http://schemas.microsoft.com/office/drawing/2014/main" id="{C7196D63-2A13-4FB7-8748-9D17654D229F}"/>
              </a:ext>
            </a:extLst>
          </p:cNvPr>
          <p:cNvSpPr>
            <a:spLocks noGrp="1"/>
          </p:cNvSpPr>
          <p:nvPr>
            <p:ph type="body" sz="quarter" idx="13" hasCustomPrompt="1"/>
          </p:nvPr>
        </p:nvSpPr>
        <p:spPr>
          <a:xfrm>
            <a:off x="4572000" y="3474720"/>
            <a:ext cx="5486400" cy="1371600"/>
          </a:xfrm>
        </p:spPr>
        <p:txBody>
          <a:bodyPr/>
          <a:lstStyle>
            <a:lvl1pPr>
              <a:defRPr b="1">
                <a:solidFill>
                  <a:schemeClr val="tx1"/>
                </a:solidFill>
              </a:defRPr>
            </a:lvl1pPr>
          </a:lstStyle>
          <a:p>
            <a:pPr lvl="0"/>
            <a:r>
              <a:rPr lang="en-US"/>
              <a:t>Tag line or other info.</a:t>
            </a:r>
          </a:p>
        </p:txBody>
      </p:sp>
    </p:spTree>
    <p:extLst>
      <p:ext uri="{BB962C8B-B14F-4D97-AF65-F5344CB8AC3E}">
        <p14:creationId xmlns:p14="http://schemas.microsoft.com/office/powerpoint/2010/main" val="379391976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Case/Sentence case statement.</a:t>
            </a:r>
          </a:p>
        </p:txBody>
      </p:sp>
    </p:spTree>
    <p:extLst>
      <p:ext uri="{BB962C8B-B14F-4D97-AF65-F5344CB8AC3E}">
        <p14:creationId xmlns:p14="http://schemas.microsoft.com/office/powerpoint/2010/main" val="30745438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1645920"/>
            <a:ext cx="10515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90438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1-Line 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640080"/>
          </a:xfrm>
        </p:spPr>
        <p:txBody>
          <a:bodyPr vert="horz" lIns="91440" tIns="45720" rIns="91440" bIns="45720" rtlCol="0">
            <a:noAutofit/>
          </a:bodyPr>
          <a:lstStyle>
            <a:lvl1pPr>
              <a:defRPr lang="en-US" sz="3200" b="1" dirty="0">
                <a:solidFill>
                  <a:schemeClr val="tx1"/>
                </a:solidFill>
              </a:defRPr>
            </a:lvl1pPr>
          </a:lstStyle>
          <a:p>
            <a:pPr lvl="0"/>
            <a:r>
              <a:rPr lang="en-US"/>
              <a:t>Value statement 1 in sentence case only.</a:t>
            </a:r>
          </a:p>
        </p:txBody>
      </p:sp>
    </p:spTree>
    <p:extLst>
      <p:ext uri="{BB962C8B-B14F-4D97-AF65-F5344CB8AC3E}">
        <p14:creationId xmlns:p14="http://schemas.microsoft.com/office/powerpoint/2010/main" val="210274874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Slide - LAR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35891396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2011680"/>
            <a:ext cx="10515600"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1083B0F9-900C-4C72-9CCC-3825CCB99560}"/>
              </a:ext>
            </a:extLst>
          </p:cNvPr>
          <p:cNvSpPr>
            <a:spLocks noGrp="1"/>
          </p:cNvSpPr>
          <p:nvPr>
            <p:ph type="body" sz="quarter" idx="12" hasCustomPrompt="1"/>
          </p:nvPr>
        </p:nvSpPr>
        <p:spPr>
          <a:xfrm>
            <a:off x="914400" y="1188719"/>
            <a:ext cx="10515600" cy="640080"/>
          </a:xfrm>
        </p:spPr>
        <p:txBody>
          <a:bodyPr vert="horz" lIns="91440" tIns="45720" rIns="91440" bIns="45720" rtlCol="0">
            <a:noAutofit/>
          </a:bodyPr>
          <a:lstStyle>
            <a:lvl1pPr>
              <a:defRPr lang="en-US" sz="3200" b="1" smtClean="0">
                <a:solidFill>
                  <a:schemeClr val="tx1"/>
                </a:solidFill>
              </a:defRPr>
            </a:lvl1pPr>
            <a:lvl2pPr>
              <a:defRPr lang="en-US" smtClean="0"/>
            </a:lvl2pPr>
            <a:lvl3pPr>
              <a:defRPr lang="en-US" smtClean="0"/>
            </a:lvl3pPr>
            <a:lvl4pPr>
              <a:defRPr lang="en-US" smtClean="0"/>
            </a:lvl4pPr>
            <a:lvl5pPr>
              <a:defRPr lang="en-US"/>
            </a:lvl5pPr>
          </a:lstStyle>
          <a:p>
            <a:pPr lvl="0"/>
            <a:r>
              <a:rPr lang="en-US"/>
              <a:t>Value statement 1 in sentence case only.</a:t>
            </a:r>
          </a:p>
        </p:txBody>
      </p:sp>
    </p:spTree>
    <p:extLst>
      <p:ext uri="{BB962C8B-B14F-4D97-AF65-F5344CB8AC3E}">
        <p14:creationId xmlns:p14="http://schemas.microsoft.com/office/powerpoint/2010/main" val="390600282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2-Line subtitle - Image -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658368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11" name="Content Placeholder 10">
            <a:extLst>
              <a:ext uri="{FF2B5EF4-FFF2-40B4-BE49-F238E27FC236}">
                <a16:creationId xmlns:a16="http://schemas.microsoft.com/office/drawing/2014/main" id="{19C5216B-C66E-4B91-A55A-DFAE78A9B6DC}"/>
              </a:ext>
            </a:extLst>
          </p:cNvPr>
          <p:cNvSpPr>
            <a:spLocks noGrp="1"/>
          </p:cNvSpPr>
          <p:nvPr>
            <p:ph sz="quarter" idx="13"/>
          </p:nvPr>
        </p:nvSpPr>
        <p:spPr>
          <a:xfrm>
            <a:off x="914400" y="2560319"/>
            <a:ext cx="5303520" cy="3200400"/>
          </a:xfrm>
        </p:spPr>
        <p:txBody>
          <a:bodyPr>
            <a:noAutofit/>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15C56D94-6DD7-4182-967B-5AEEF1EDE09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4A757D6B-3F0A-44F5-B047-FECA65DF6C94}"/>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25253448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2-Line subtitle - Text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91440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6" name="Title 4">
            <a:extLst>
              <a:ext uri="{FF2B5EF4-FFF2-40B4-BE49-F238E27FC236}">
                <a16:creationId xmlns:a16="http://schemas.microsoft.com/office/drawing/2014/main" id="{E61EC88A-096B-4854-867C-105AA1CD5A01}"/>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555D616E-C837-465F-99AB-BA9503A5B229}"/>
              </a:ext>
            </a:extLst>
          </p:cNvPr>
          <p:cNvSpPr>
            <a:spLocks noGrp="1"/>
          </p:cNvSpPr>
          <p:nvPr>
            <p:ph type="body" sz="quarter" idx="11"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5" name="Content Placeholder 4">
            <a:extLst>
              <a:ext uri="{FF2B5EF4-FFF2-40B4-BE49-F238E27FC236}">
                <a16:creationId xmlns:a16="http://schemas.microsoft.com/office/drawing/2014/main" id="{34BAA456-DFA3-49E2-A7BD-B83A9540852F}"/>
              </a:ext>
            </a:extLst>
          </p:cNvPr>
          <p:cNvSpPr>
            <a:spLocks noGrp="1"/>
          </p:cNvSpPr>
          <p:nvPr>
            <p:ph sz="quarter" idx="14" hasCustomPrompt="1"/>
          </p:nvPr>
        </p:nvSpPr>
        <p:spPr>
          <a:xfrm>
            <a:off x="6126480" y="2560320"/>
            <a:ext cx="5303520" cy="3200400"/>
          </a:xfrm>
        </p:spPr>
        <p:txBody>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8456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Line 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640080"/>
          </a:xfrm>
        </p:spPr>
        <p:txBody>
          <a:bodyPr vert="horz" lIns="91440" tIns="45720" rIns="91440" bIns="45720" rtlCol="0">
            <a:noAutofit/>
          </a:bodyPr>
          <a:lstStyle>
            <a:lvl1pPr>
              <a:defRPr lang="en-US" sz="3200" b="1" dirty="0">
                <a:solidFill>
                  <a:schemeClr val="tx1"/>
                </a:solidFill>
              </a:defRPr>
            </a:lvl1pPr>
          </a:lstStyle>
          <a:p>
            <a:pPr lvl="0"/>
            <a:r>
              <a:rPr lang="en-US"/>
              <a:t>Value statement 1 in sentence case only.</a:t>
            </a:r>
          </a:p>
        </p:txBody>
      </p:sp>
    </p:spTree>
    <p:extLst>
      <p:ext uri="{BB962C8B-B14F-4D97-AF65-F5344CB8AC3E}">
        <p14:creationId xmlns:p14="http://schemas.microsoft.com/office/powerpoint/2010/main" val="378899070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2-Line subtitle - Content Sma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560320"/>
            <a:ext cx="29260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8" name="Content Placeholder 7">
            <a:extLst>
              <a:ext uri="{FF2B5EF4-FFF2-40B4-BE49-F238E27FC236}">
                <a16:creationId xmlns:a16="http://schemas.microsoft.com/office/drawing/2014/main" id="{49A6CDD3-E759-49A0-ACF8-7C1E4CCD4832}"/>
              </a:ext>
            </a:extLst>
          </p:cNvPr>
          <p:cNvSpPr>
            <a:spLocks noGrp="1"/>
          </p:cNvSpPr>
          <p:nvPr>
            <p:ph sz="quarter" idx="13"/>
          </p:nvPr>
        </p:nvSpPr>
        <p:spPr>
          <a:xfrm>
            <a:off x="1014413" y="2665413"/>
            <a:ext cx="2651760" cy="356616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54240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2-Line Subtitle - Content Mediu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400" y="2560320"/>
            <a:ext cx="38404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8" name="Content Placeholder 7">
            <a:extLst>
              <a:ext uri="{FF2B5EF4-FFF2-40B4-BE49-F238E27FC236}">
                <a16:creationId xmlns:a16="http://schemas.microsoft.com/office/drawing/2014/main" id="{EBAB9608-3C52-42EA-B0E6-1C2E87AE827C}"/>
              </a:ext>
            </a:extLst>
          </p:cNvPr>
          <p:cNvSpPr>
            <a:spLocks noGrp="1"/>
          </p:cNvSpPr>
          <p:nvPr>
            <p:ph sz="quarter" idx="13"/>
          </p:nvPr>
        </p:nvSpPr>
        <p:spPr>
          <a:xfrm>
            <a:off x="1005840" y="2651760"/>
            <a:ext cx="35661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54201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2-Line Subtitle - Content Lar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400" y="2560320"/>
            <a:ext cx="5029200" cy="365760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8" name="Content Placeholder 7">
            <a:extLst>
              <a:ext uri="{FF2B5EF4-FFF2-40B4-BE49-F238E27FC236}">
                <a16:creationId xmlns:a16="http://schemas.microsoft.com/office/drawing/2014/main" id="{EBAB9608-3C52-42EA-B0E6-1C2E87AE827C}"/>
              </a:ext>
            </a:extLst>
          </p:cNvPr>
          <p:cNvSpPr>
            <a:spLocks noGrp="1"/>
          </p:cNvSpPr>
          <p:nvPr>
            <p:ph sz="quarter" idx="13"/>
          </p:nvPr>
        </p:nvSpPr>
        <p:spPr>
          <a:xfrm>
            <a:off x="1005840" y="2651760"/>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31902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 Content Mediu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011680"/>
            <a:ext cx="3840480" cy="42976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Content Placeholder 7">
            <a:extLst>
              <a:ext uri="{FF2B5EF4-FFF2-40B4-BE49-F238E27FC236}">
                <a16:creationId xmlns:a16="http://schemas.microsoft.com/office/drawing/2014/main" id="{5F5DF0A0-4779-496B-A645-BA6031DCE823}"/>
              </a:ext>
            </a:extLst>
          </p:cNvPr>
          <p:cNvSpPr>
            <a:spLocks noGrp="1"/>
          </p:cNvSpPr>
          <p:nvPr>
            <p:ph sz="quarter" idx="11"/>
          </p:nvPr>
        </p:nvSpPr>
        <p:spPr>
          <a:xfrm>
            <a:off x="1005840" y="2103120"/>
            <a:ext cx="3474720" cy="40211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15830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 1-Line Subtitle - Content Lar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8" y="2011680"/>
            <a:ext cx="5029200" cy="42976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Content Placeholder 7">
            <a:extLst>
              <a:ext uri="{FF2B5EF4-FFF2-40B4-BE49-F238E27FC236}">
                <a16:creationId xmlns:a16="http://schemas.microsoft.com/office/drawing/2014/main" id="{5F5DF0A0-4779-496B-A645-BA6031DCE823}"/>
              </a:ext>
            </a:extLst>
          </p:cNvPr>
          <p:cNvSpPr>
            <a:spLocks noGrp="1"/>
          </p:cNvSpPr>
          <p:nvPr>
            <p:ph sz="quarter" idx="11"/>
          </p:nvPr>
        </p:nvSpPr>
        <p:spPr>
          <a:xfrm>
            <a:off x="1005840" y="2103120"/>
            <a:ext cx="4572000" cy="40211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71331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Line Subtitle - 2 Content Window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3E5DD-7D79-AA4C-A3D2-BC89EDB73164}" type="slidenum">
              <a:rPr kumimoji="0" lang="en-US" sz="800" b="0" i="0" u="none" strike="noStrike" kern="1200" cap="none" spc="0" normalizeH="0" baseline="0" noProof="0" smtClean="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endParaRPr>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5" name="Content Placeholder 4">
            <a:extLst>
              <a:ext uri="{FF2B5EF4-FFF2-40B4-BE49-F238E27FC236}">
                <a16:creationId xmlns:a16="http://schemas.microsoft.com/office/drawing/2014/main" id="{BB29F69B-6D07-4196-8061-BB65D5ADE0F6}"/>
              </a:ext>
            </a:extLst>
          </p:cNvPr>
          <p:cNvSpPr>
            <a:spLocks noGrp="1"/>
          </p:cNvSpPr>
          <p:nvPr>
            <p:ph sz="quarter" idx="15"/>
          </p:nvPr>
        </p:nvSpPr>
        <p:spPr>
          <a:xfrm>
            <a:off x="914400" y="2468880"/>
            <a:ext cx="4572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3B78FFB4-8DBA-4D29-88CB-7CF4DE74BFA3}"/>
              </a:ext>
            </a:extLst>
          </p:cNvPr>
          <p:cNvSpPr>
            <a:spLocks noGrp="1"/>
          </p:cNvSpPr>
          <p:nvPr>
            <p:ph sz="quarter" idx="16"/>
          </p:nvPr>
        </p:nvSpPr>
        <p:spPr>
          <a:xfrm>
            <a:off x="6553200" y="2468880"/>
            <a:ext cx="4572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10730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2-Line subtitle - Heading - 2 Content Window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33060" y="2286000"/>
            <a:ext cx="10360152" cy="411480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3200400"/>
            <a:ext cx="4114800" cy="2743200"/>
          </a:xfrm>
        </p:spPr>
        <p:txBody>
          <a:bodyPr>
            <a:normAutofit/>
          </a:bodyPr>
          <a:lstStyle>
            <a:lvl1pPr>
              <a:defRPr sz="1800" b="0">
                <a:solidFill>
                  <a:schemeClr val="tx1"/>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3200400"/>
            <a:ext cx="4114800" cy="2743200"/>
          </a:xfrm>
        </p:spPr>
        <p:txBody>
          <a:bodyPr vert="horz" lIns="91440" tIns="45720" rIns="91440" bIns="45720" rtlCol="0">
            <a:normAutofit/>
          </a:bodyPr>
          <a:lstStyle>
            <a:lvl1pPr>
              <a:defRPr lang="en-US" sz="1800" b="0" dirty="0" smtClean="0">
                <a:solidFill>
                  <a:schemeClr val="tx1"/>
                </a:solidFill>
              </a:defRPr>
            </a:lvl1pPr>
          </a:lstStyle>
          <a:p>
            <a:pPr lvl="0"/>
            <a:r>
              <a:rPr lang="en-US"/>
              <a:t>Sub-heading 18 pt. - Content 16 pt.</a:t>
            </a:r>
          </a:p>
        </p:txBody>
      </p:sp>
      <p:sp>
        <p:nvSpPr>
          <p:cNvPr id="9" name="Text Placeholder 3">
            <a:extLst>
              <a:ext uri="{FF2B5EF4-FFF2-40B4-BE49-F238E27FC236}">
                <a16:creationId xmlns:a16="http://schemas.microsoft.com/office/drawing/2014/main" id="{A928A9DE-BFF4-434D-ACBB-8A53200988E0}"/>
              </a:ext>
            </a:extLst>
          </p:cNvPr>
          <p:cNvSpPr>
            <a:spLocks noGrp="1"/>
          </p:cNvSpPr>
          <p:nvPr>
            <p:ph type="body" sz="quarter" idx="15" hasCustomPrompt="1"/>
          </p:nvPr>
        </p:nvSpPr>
        <p:spPr>
          <a:xfrm>
            <a:off x="1554480" y="2286000"/>
            <a:ext cx="2560320" cy="731520"/>
          </a:xfrm>
        </p:spPr>
        <p:txBody>
          <a:bodyPr anchor="ctr">
            <a:normAutofit/>
          </a:bodyPr>
          <a:lstStyle>
            <a:lvl1pPr>
              <a:defRPr sz="2400" b="1">
                <a:solidFill>
                  <a:schemeClr val="tx1"/>
                </a:solidFill>
              </a:defRPr>
            </a:lvl1pPr>
            <a:lvl2pPr>
              <a:defRPr sz="1200"/>
            </a:lvl2pPr>
            <a:lvl3pPr>
              <a:defRPr sz="1100"/>
            </a:lvl3pPr>
            <a:lvl4pPr>
              <a:defRPr sz="1050"/>
            </a:lvl4pPr>
            <a:lvl5pPr>
              <a:defRPr sz="1000"/>
            </a:lvl5pPr>
          </a:lstStyle>
          <a:p>
            <a:pPr lvl="0"/>
            <a:r>
              <a:rPr lang="en-US"/>
              <a:t>HEADING CAPS</a:t>
            </a:r>
          </a:p>
        </p:txBody>
      </p:sp>
    </p:spTree>
    <p:extLst>
      <p:ext uri="{BB962C8B-B14F-4D97-AF65-F5344CB8AC3E}">
        <p14:creationId xmlns:p14="http://schemas.microsoft.com/office/powerpoint/2010/main" val="191424082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1709738"/>
            <a:ext cx="10058400" cy="2852737"/>
          </a:xfrm>
          <a:prstGeom prst="rect">
            <a:avLst/>
          </a:prstGeom>
        </p:spPr>
        <p:txBody>
          <a:bodyPr anchor="ctr">
            <a:noAutofit/>
          </a:bodyPr>
          <a:lstStyle>
            <a:lvl1pPr>
              <a:defRPr sz="5400">
                <a:solidFill>
                  <a:schemeClr val="tx1"/>
                </a:solidFill>
              </a:defRPr>
            </a:lvl1pPr>
          </a:lstStyle>
          <a:p>
            <a:r>
              <a:rPr lang="en-US"/>
              <a:t>Section Header</a:t>
            </a:r>
          </a:p>
        </p:txBody>
      </p:sp>
      <p:sp>
        <p:nvSpPr>
          <p:cNvPr id="6" name="Slide Number Placeholder 5"/>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90285717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63E5DD-7D79-AA4C-A3D2-BC89EDB73164}" type="slidenum">
              <a:rPr lang="en-US" smtClean="0"/>
              <a:t>‹#›</a:t>
            </a:fld>
            <a:endParaRPr lang="en-US"/>
          </a:p>
        </p:txBody>
      </p:sp>
    </p:spTree>
    <p:extLst>
      <p:ext uri="{BB962C8B-B14F-4D97-AF65-F5344CB8AC3E}">
        <p14:creationId xmlns:p14="http://schemas.microsoft.com/office/powerpoint/2010/main" val="332414107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 Content Lar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3E5DD-7D79-AA4C-A3D2-BC89EDB73164}" type="slidenum">
              <a:rPr kumimoji="0" lang="en-US" sz="800" b="0" i="0" u="none" strike="noStrike" kern="1200" cap="none" spc="0" normalizeH="0" baseline="0" noProof="0" smtClean="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endParaRPr>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dirty="0"/>
              <a:t>Title - Use Title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554480" y="2560320"/>
            <a:ext cx="4114800" cy="2743200"/>
          </a:xfrm>
        </p:spPr>
        <p:txBody>
          <a:bodyPr>
            <a:normAutofit/>
          </a:bodyPr>
          <a:lstStyle>
            <a:lvl1pPr>
              <a:defRPr sz="1800" b="0">
                <a:solidFill>
                  <a:srgbClr val="36383B"/>
                </a:solidFill>
              </a:defRPr>
            </a:lvl1pPr>
            <a:lvl2pPr>
              <a:defRPr sz="1200"/>
            </a:lvl2pPr>
            <a:lvl3pPr>
              <a:defRPr sz="1100"/>
            </a:lvl3pPr>
            <a:lvl4pPr>
              <a:defRPr sz="1050"/>
            </a:lvl4pPr>
            <a:lvl5pPr>
              <a:defRPr sz="1000"/>
            </a:lvl5pPr>
          </a:lstStyle>
          <a:p>
            <a:pPr lvl="0"/>
            <a:r>
              <a:rPr lang="en-US"/>
              <a:t>Sub-heading 18 pt. - Content 16 pt.</a:t>
            </a:r>
          </a:p>
          <a:p>
            <a:pPr lvl="0"/>
            <a:endParaRPr lang="en-US"/>
          </a:p>
          <a:p>
            <a:pPr lvl="0"/>
            <a:endParaRPr lang="en-US"/>
          </a:p>
        </p:txBody>
      </p:sp>
      <p:sp>
        <p:nvSpPr>
          <p:cNvPr id="8" name="Text Placeholder 3">
            <a:extLst>
              <a:ext uri="{FF2B5EF4-FFF2-40B4-BE49-F238E27FC236}">
                <a16:creationId xmlns:a16="http://schemas.microsoft.com/office/drawing/2014/main" id="{308216D7-112C-4F96-8C0C-40CB028504D4}"/>
              </a:ext>
            </a:extLst>
          </p:cNvPr>
          <p:cNvSpPr>
            <a:spLocks noGrp="1"/>
          </p:cNvSpPr>
          <p:nvPr>
            <p:ph type="body" sz="quarter" idx="14" hasCustomPrompt="1"/>
          </p:nvPr>
        </p:nvSpPr>
        <p:spPr>
          <a:xfrm>
            <a:off x="6492240" y="2560320"/>
            <a:ext cx="4114800" cy="2743200"/>
          </a:xfrm>
        </p:spPr>
        <p:txBody>
          <a:bodyPr vert="horz" lIns="91440" tIns="45720" rIns="91440" bIns="45720" rtlCol="0">
            <a:normAutofit/>
          </a:bodyPr>
          <a:lstStyle>
            <a:lvl1pPr>
              <a:defRPr lang="en-US" sz="1800" b="0" dirty="0" smtClean="0">
                <a:solidFill>
                  <a:srgbClr val="36383B"/>
                </a:solidFill>
              </a:defRPr>
            </a:lvl1pPr>
          </a:lstStyle>
          <a:p>
            <a:pPr lvl="0"/>
            <a:r>
              <a:rPr lang="en-US"/>
              <a:t>Sub-heading 18 pt. - Content 16 pt.</a:t>
            </a:r>
          </a:p>
        </p:txBody>
      </p:sp>
    </p:spTree>
    <p:extLst>
      <p:ext uri="{BB962C8B-B14F-4D97-AF65-F5344CB8AC3E}">
        <p14:creationId xmlns:p14="http://schemas.microsoft.com/office/powerpoint/2010/main" val="1854086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Slide - LAR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Title 4">
            <a:extLst>
              <a:ext uri="{FF2B5EF4-FFF2-40B4-BE49-F238E27FC236}">
                <a16:creationId xmlns:a16="http://schemas.microsoft.com/office/drawing/2014/main" id="{95F279BC-B581-42E9-9962-DF237C38766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F9DE6966-FC22-45B8-9CEC-1864AD28101A}"/>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15081955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1-Line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3B45-3AC4-4697-9B7E-9F0F65AF4136}"/>
              </a:ext>
            </a:extLst>
          </p:cNvPr>
          <p:cNvSpPr>
            <a:spLocks noGrp="1"/>
          </p:cNvSpPr>
          <p:nvPr>
            <p:ph type="title" hasCustomPrompt="1"/>
          </p:nvPr>
        </p:nvSpPr>
        <p:spPr>
          <a:xfrm>
            <a:off x="914400" y="548640"/>
            <a:ext cx="10515600" cy="640080"/>
          </a:xfrm>
        </p:spPr>
        <p:txBody>
          <a:bodyPr>
            <a:noAutofit/>
          </a:bodyPr>
          <a:lstStyle>
            <a:lvl1pPr>
              <a:defRPr sz="4000"/>
            </a:lvl1pPr>
          </a:lstStyle>
          <a:p>
            <a:r>
              <a:rPr lang="en-US"/>
              <a:t>Title - Title Case/Sentence case statement.</a:t>
            </a:r>
          </a:p>
        </p:txBody>
      </p:sp>
      <p:sp>
        <p:nvSpPr>
          <p:cNvPr id="3" name="Slide Number Placeholder 2">
            <a:extLst>
              <a:ext uri="{FF2B5EF4-FFF2-40B4-BE49-F238E27FC236}">
                <a16:creationId xmlns:a16="http://schemas.microsoft.com/office/drawing/2014/main" id="{4B52359C-DE6C-42C8-AC59-4398FB558FE8}"/>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5" name="Content Placeholder 4">
            <a:extLst>
              <a:ext uri="{FF2B5EF4-FFF2-40B4-BE49-F238E27FC236}">
                <a16:creationId xmlns:a16="http://schemas.microsoft.com/office/drawing/2014/main" id="{8E1D966D-DD1B-4E5C-B134-BCA4F0985416}"/>
              </a:ext>
            </a:extLst>
          </p:cNvPr>
          <p:cNvSpPr>
            <a:spLocks noGrp="1"/>
          </p:cNvSpPr>
          <p:nvPr>
            <p:ph sz="quarter" idx="11"/>
          </p:nvPr>
        </p:nvSpPr>
        <p:spPr>
          <a:xfrm>
            <a:off x="914400" y="2011680"/>
            <a:ext cx="10515600"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1083B0F9-900C-4C72-9CCC-3825CCB99560}"/>
              </a:ext>
            </a:extLst>
          </p:cNvPr>
          <p:cNvSpPr>
            <a:spLocks noGrp="1"/>
          </p:cNvSpPr>
          <p:nvPr>
            <p:ph type="body" sz="quarter" idx="12" hasCustomPrompt="1"/>
          </p:nvPr>
        </p:nvSpPr>
        <p:spPr>
          <a:xfrm>
            <a:off x="914400" y="1188719"/>
            <a:ext cx="10515600" cy="640080"/>
          </a:xfrm>
        </p:spPr>
        <p:txBody>
          <a:bodyPr vert="horz" lIns="91440" tIns="45720" rIns="91440" bIns="45720" rtlCol="0">
            <a:noAutofit/>
          </a:bodyPr>
          <a:lstStyle>
            <a:lvl1pPr>
              <a:defRPr lang="en-US" sz="3200" b="1" smtClean="0">
                <a:solidFill>
                  <a:schemeClr val="tx1"/>
                </a:solidFill>
              </a:defRPr>
            </a:lvl1pPr>
            <a:lvl2pPr>
              <a:defRPr lang="en-US" smtClean="0"/>
            </a:lvl2pPr>
            <a:lvl3pPr>
              <a:defRPr lang="en-US" smtClean="0"/>
            </a:lvl3pPr>
            <a:lvl4pPr>
              <a:defRPr lang="en-US" smtClean="0"/>
            </a:lvl4pPr>
            <a:lvl5pPr>
              <a:defRPr lang="en-US"/>
            </a:lvl5pPr>
          </a:lstStyle>
          <a:p>
            <a:pPr lvl="0"/>
            <a:r>
              <a:rPr lang="en-US"/>
              <a:t>Value statement 1 in sentence case only.</a:t>
            </a:r>
          </a:p>
        </p:txBody>
      </p:sp>
    </p:spTree>
    <p:extLst>
      <p:ext uri="{BB962C8B-B14F-4D97-AF65-F5344CB8AC3E}">
        <p14:creationId xmlns:p14="http://schemas.microsoft.com/office/powerpoint/2010/main" val="1090126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Line subtitle - Image -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658368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11" name="Content Placeholder 10">
            <a:extLst>
              <a:ext uri="{FF2B5EF4-FFF2-40B4-BE49-F238E27FC236}">
                <a16:creationId xmlns:a16="http://schemas.microsoft.com/office/drawing/2014/main" id="{19C5216B-C66E-4B91-A55A-DFAE78A9B6DC}"/>
              </a:ext>
            </a:extLst>
          </p:cNvPr>
          <p:cNvSpPr>
            <a:spLocks noGrp="1"/>
          </p:cNvSpPr>
          <p:nvPr>
            <p:ph sz="quarter" idx="13"/>
          </p:nvPr>
        </p:nvSpPr>
        <p:spPr>
          <a:xfrm>
            <a:off x="914400" y="2560319"/>
            <a:ext cx="5303520" cy="3200400"/>
          </a:xfrm>
        </p:spPr>
        <p:txBody>
          <a:bodyPr>
            <a:noAutofit/>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15C56D94-6DD7-4182-967B-5AEEF1EDE09F}"/>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4A757D6B-3F0A-44F5-B047-FECA65DF6C94}"/>
              </a:ext>
            </a:extLst>
          </p:cNvPr>
          <p:cNvSpPr>
            <a:spLocks noGrp="1"/>
          </p:cNvSpPr>
          <p:nvPr>
            <p:ph type="body" sz="quarter" idx="11" hasCustomPrompt="1"/>
          </p:nvPr>
        </p:nvSpPr>
        <p:spPr>
          <a:xfrm>
            <a:off x="914400" y="1188720"/>
            <a:ext cx="10515600" cy="1005840"/>
          </a:xfrm>
        </p:spPr>
        <p:txBody>
          <a:bodyPr>
            <a:noAutofit/>
          </a:bodyPr>
          <a:lstStyle>
            <a:lvl1pPr>
              <a:defRPr sz="3200" b="1">
                <a:solidFill>
                  <a:schemeClr val="tx1"/>
                </a:solidFill>
              </a:defRPr>
            </a:lvl1pPr>
          </a:lstStyle>
          <a:p>
            <a:pPr lvl="0"/>
            <a:r>
              <a:rPr lang="en-US"/>
              <a:t>Value statement 1 in sentence case only.</a:t>
            </a:r>
            <a:br>
              <a:rPr lang="en-US"/>
            </a:br>
            <a:r>
              <a:rPr lang="en-US"/>
              <a:t>Optional value statement 2 in sentence case only.</a:t>
            </a:r>
          </a:p>
        </p:txBody>
      </p:sp>
    </p:spTree>
    <p:extLst>
      <p:ext uri="{BB962C8B-B14F-4D97-AF65-F5344CB8AC3E}">
        <p14:creationId xmlns:p14="http://schemas.microsoft.com/office/powerpoint/2010/main" val="501680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Line subtitle - Text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4" name="Text Placeholder 3">
            <a:extLst>
              <a:ext uri="{FF2B5EF4-FFF2-40B4-BE49-F238E27FC236}">
                <a16:creationId xmlns:a16="http://schemas.microsoft.com/office/drawing/2014/main" id="{B8F8AA6B-F8C6-4143-B898-B6AC39955701}"/>
              </a:ext>
            </a:extLst>
          </p:cNvPr>
          <p:cNvSpPr>
            <a:spLocks noGrp="1"/>
          </p:cNvSpPr>
          <p:nvPr>
            <p:ph type="body" sz="quarter" idx="12" hasCustomPrompt="1"/>
          </p:nvPr>
        </p:nvSpPr>
        <p:spPr>
          <a:xfrm>
            <a:off x="914400" y="2560320"/>
            <a:ext cx="4846320" cy="3200400"/>
          </a:xfrm>
        </p:spPr>
        <p:txBody>
          <a:bodyPr>
            <a:noAutofit/>
          </a:bodyPr>
          <a:lstStyle>
            <a:lvl1pPr>
              <a:defRPr sz="2000" b="1">
                <a:solidFill>
                  <a:srgbClr val="848991"/>
                </a:solidFill>
              </a:defRPr>
            </a:lvl1pPr>
          </a:lstStyle>
          <a:p>
            <a:pPr lvl="0"/>
            <a:r>
              <a:rPr lang="en-US"/>
              <a:t>Click to edit text 20 pt. sentence case.</a:t>
            </a:r>
          </a:p>
        </p:txBody>
      </p:sp>
      <p:sp>
        <p:nvSpPr>
          <p:cNvPr id="6" name="Title 4">
            <a:extLst>
              <a:ext uri="{FF2B5EF4-FFF2-40B4-BE49-F238E27FC236}">
                <a16:creationId xmlns:a16="http://schemas.microsoft.com/office/drawing/2014/main" id="{E61EC88A-096B-4854-867C-105AA1CD5A01}"/>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8" name="Text Placeholder 7">
            <a:extLst>
              <a:ext uri="{FF2B5EF4-FFF2-40B4-BE49-F238E27FC236}">
                <a16:creationId xmlns:a16="http://schemas.microsoft.com/office/drawing/2014/main" id="{555D616E-C837-465F-99AB-BA9503A5B229}"/>
              </a:ext>
            </a:extLst>
          </p:cNvPr>
          <p:cNvSpPr>
            <a:spLocks noGrp="1"/>
          </p:cNvSpPr>
          <p:nvPr>
            <p:ph type="body" sz="quarter" idx="11"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5" name="Content Placeholder 4">
            <a:extLst>
              <a:ext uri="{FF2B5EF4-FFF2-40B4-BE49-F238E27FC236}">
                <a16:creationId xmlns:a16="http://schemas.microsoft.com/office/drawing/2014/main" id="{34BAA456-DFA3-49E2-A7BD-B83A9540852F}"/>
              </a:ext>
            </a:extLst>
          </p:cNvPr>
          <p:cNvSpPr>
            <a:spLocks noGrp="1"/>
          </p:cNvSpPr>
          <p:nvPr>
            <p:ph sz="quarter" idx="14" hasCustomPrompt="1"/>
          </p:nvPr>
        </p:nvSpPr>
        <p:spPr>
          <a:xfrm>
            <a:off x="6126480" y="2560320"/>
            <a:ext cx="5303520" cy="3200400"/>
          </a:xfrm>
        </p:spPr>
        <p:txBody>
          <a:bodyPr/>
          <a:lstStyle>
            <a:lvl1pPr>
              <a:defRPr sz="2000" b="1">
                <a:solidFill>
                  <a:srgbClr val="848991"/>
                </a:solidFill>
              </a:defRPr>
            </a:lvl1pPr>
            <a:lvl2pPr>
              <a:defRPr sz="1800" b="1">
                <a:solidFill>
                  <a:srgbClr val="848991"/>
                </a:solidFill>
              </a:defRPr>
            </a:lvl2pPr>
            <a:lvl3pPr>
              <a:defRPr sz="1600" b="1">
                <a:solidFill>
                  <a:srgbClr val="848991"/>
                </a:solidFill>
              </a:defRPr>
            </a:lvl3pPr>
            <a:lvl4pPr>
              <a:defRPr sz="1400" b="1">
                <a:solidFill>
                  <a:srgbClr val="848991"/>
                </a:solidFill>
              </a:defRPr>
            </a:lvl4pPr>
            <a:lvl5pPr>
              <a:defRPr sz="1200" b="1">
                <a:solidFill>
                  <a:srgbClr val="84899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614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Line subtitle - Content Sma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A5141-3AF3-4F4F-B33B-DD7EDF907EEC}"/>
              </a:ext>
            </a:extLst>
          </p:cNvPr>
          <p:cNvSpPr/>
          <p:nvPr userDrawn="1"/>
        </p:nvSpPr>
        <p:spPr>
          <a:xfrm>
            <a:off x="914399" y="2560320"/>
            <a:ext cx="2926080" cy="3840480"/>
          </a:xfrm>
          <a:prstGeom prst="rect">
            <a:avLst/>
          </a:prstGeom>
          <a:solidFill>
            <a:schemeClr val="bg1">
              <a:lumMod val="95000"/>
            </a:schemeClr>
          </a:solidFill>
          <a:ln w="3175">
            <a:noFill/>
          </a:ln>
        </p:spPr>
        <p:txBody>
          <a:bodyPr wrap="square">
            <a:noAutofit/>
          </a:bodyPr>
          <a:lstStyle/>
          <a:p>
            <a:endParaRPr lang="en-US" sz="1100">
              <a:solidFill>
                <a:srgbClr val="36383B"/>
              </a:solidFill>
              <a:latin typeface="SF Pro Display" panose="00000500000000000000" pitchFamily="2" charset="0"/>
              <a:ea typeface="SF Pro Display" panose="00000500000000000000" pitchFamily="2" charset="0"/>
            </a:endParaRPr>
          </a:p>
        </p:txBody>
      </p:sp>
      <p:sp>
        <p:nvSpPr>
          <p:cNvPr id="3" name="Slide Number Placeholder 2">
            <a:extLst>
              <a:ext uri="{FF2B5EF4-FFF2-40B4-BE49-F238E27FC236}">
                <a16:creationId xmlns:a16="http://schemas.microsoft.com/office/drawing/2014/main" id="{2658D40F-AEE4-448B-BCC5-7D1A88C6BC22}"/>
              </a:ext>
            </a:extLst>
          </p:cNvPr>
          <p:cNvSpPr>
            <a:spLocks noGrp="1"/>
          </p:cNvSpPr>
          <p:nvPr>
            <p:ph type="sldNum" sz="quarter" idx="10"/>
          </p:nvPr>
        </p:nvSpPr>
        <p:spPr/>
        <p:txBody>
          <a:bodyPr/>
          <a:lstStyle/>
          <a:p>
            <a:fld id="{9263E5DD-7D79-AA4C-A3D2-BC89EDB73164}" type="slidenum">
              <a:rPr lang="en-US" smtClean="0"/>
              <a:pPr/>
              <a:t>‹#›</a:t>
            </a:fld>
            <a:endParaRPr lang="en-US"/>
          </a:p>
        </p:txBody>
      </p:sp>
      <p:sp>
        <p:nvSpPr>
          <p:cNvPr id="6" name="Title 4">
            <a:extLst>
              <a:ext uri="{FF2B5EF4-FFF2-40B4-BE49-F238E27FC236}">
                <a16:creationId xmlns:a16="http://schemas.microsoft.com/office/drawing/2014/main" id="{8D295F80-65A2-4A44-94FA-27676819A71A}"/>
              </a:ext>
            </a:extLst>
          </p:cNvPr>
          <p:cNvSpPr>
            <a:spLocks noGrp="1"/>
          </p:cNvSpPr>
          <p:nvPr>
            <p:ph type="title" hasCustomPrompt="1"/>
          </p:nvPr>
        </p:nvSpPr>
        <p:spPr>
          <a:xfrm>
            <a:off x="914400" y="548640"/>
            <a:ext cx="10515600" cy="640080"/>
          </a:xfrm>
        </p:spPr>
        <p:txBody>
          <a:bodyPr>
            <a:noAutofit/>
          </a:bodyPr>
          <a:lstStyle>
            <a:lvl1pPr>
              <a:defRPr sz="4000">
                <a:solidFill>
                  <a:srgbClr val="848991"/>
                </a:solidFill>
              </a:defRPr>
            </a:lvl1pPr>
          </a:lstStyle>
          <a:p>
            <a:r>
              <a:rPr lang="en-US"/>
              <a:t>Title - Title Case or Sentence case.</a:t>
            </a:r>
          </a:p>
        </p:txBody>
      </p:sp>
      <p:sp>
        <p:nvSpPr>
          <p:cNvPr id="7" name="Text Placeholder 7">
            <a:extLst>
              <a:ext uri="{FF2B5EF4-FFF2-40B4-BE49-F238E27FC236}">
                <a16:creationId xmlns:a16="http://schemas.microsoft.com/office/drawing/2014/main" id="{3A099BD8-F006-4AEB-84D4-4807029B360A}"/>
              </a:ext>
            </a:extLst>
          </p:cNvPr>
          <p:cNvSpPr>
            <a:spLocks noGrp="1"/>
          </p:cNvSpPr>
          <p:nvPr>
            <p:ph type="body" sz="quarter" idx="12" hasCustomPrompt="1"/>
          </p:nvPr>
        </p:nvSpPr>
        <p:spPr>
          <a:xfrm>
            <a:off x="914400" y="1188720"/>
            <a:ext cx="10515600" cy="1005840"/>
          </a:xfrm>
        </p:spPr>
        <p:txBody>
          <a:bodyPr>
            <a:noAutofit/>
          </a:bodyPr>
          <a:lstStyle>
            <a:lvl1pPr>
              <a:defRPr sz="3200" b="1">
                <a:solidFill>
                  <a:srgbClr val="36383B"/>
                </a:solidFill>
              </a:defRPr>
            </a:lvl1pPr>
          </a:lstStyle>
          <a:p>
            <a:pPr lvl="0"/>
            <a:r>
              <a:rPr lang="en-US"/>
              <a:t>Value statement 1 in sentence case only.</a:t>
            </a:r>
            <a:br>
              <a:rPr lang="en-US"/>
            </a:br>
            <a:r>
              <a:rPr lang="en-US"/>
              <a:t>Optional value statement 2 in sentence case only.</a:t>
            </a:r>
          </a:p>
        </p:txBody>
      </p:sp>
      <p:sp>
        <p:nvSpPr>
          <p:cNvPr id="4" name="Text Placeholder 3">
            <a:extLst>
              <a:ext uri="{FF2B5EF4-FFF2-40B4-BE49-F238E27FC236}">
                <a16:creationId xmlns:a16="http://schemas.microsoft.com/office/drawing/2014/main" id="{0427BE67-6EF9-4919-B0E3-8D9026E909A9}"/>
              </a:ext>
            </a:extLst>
          </p:cNvPr>
          <p:cNvSpPr>
            <a:spLocks noGrp="1"/>
          </p:cNvSpPr>
          <p:nvPr>
            <p:ph type="body" sz="quarter" idx="13" hasCustomPrompt="1"/>
          </p:nvPr>
        </p:nvSpPr>
        <p:spPr>
          <a:xfrm>
            <a:off x="1005840" y="2651760"/>
            <a:ext cx="2468880" cy="3657600"/>
          </a:xfrm>
        </p:spPr>
        <p:txBody>
          <a:bodyPr>
            <a:normAutofit/>
          </a:bodyPr>
          <a:lstStyle>
            <a:lvl1pPr>
              <a:defRPr sz="1200" b="1">
                <a:solidFill>
                  <a:schemeClr val="tx1"/>
                </a:solidFill>
              </a:defRPr>
            </a:lvl1pPr>
            <a:lvl2pPr>
              <a:defRPr sz="1200"/>
            </a:lvl2pPr>
            <a:lvl3pPr>
              <a:defRPr sz="1100"/>
            </a:lvl3pPr>
            <a:lvl4pPr>
              <a:defRPr sz="1050"/>
            </a:lvl4pPr>
            <a:lvl5pPr>
              <a:defRPr sz="1000"/>
            </a:lvl5pPr>
          </a:lstStyle>
          <a:p>
            <a:pPr lvl="0"/>
            <a:r>
              <a:rPr lang="en-US"/>
              <a:t>HEADING 12 PT. BOLD CAPS</a:t>
            </a:r>
          </a:p>
          <a:p>
            <a:pPr lvl="0"/>
            <a:r>
              <a:rPr lang="en-US"/>
              <a:t>Content 12pt regular font</a:t>
            </a:r>
          </a:p>
        </p:txBody>
      </p:sp>
    </p:spTree>
    <p:extLst>
      <p:ext uri="{BB962C8B-B14F-4D97-AF65-F5344CB8AC3E}">
        <p14:creationId xmlns:p14="http://schemas.microsoft.com/office/powerpoint/2010/main" val="13640017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sv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2.sv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838754" y="6655438"/>
            <a:ext cx="353245" cy="202869"/>
          </a:xfrm>
          <a:prstGeom prst="rect">
            <a:avLst/>
          </a:prstGeom>
          <a:ln>
            <a:noFill/>
          </a:ln>
        </p:spPr>
        <p:txBody>
          <a:bodyPr vert="horz" lIns="91440" tIns="45720" rIns="91440" bIns="45720" rtlCol="0" anchor="ctr"/>
          <a:lstStyle>
            <a:lvl1pPr algn="r">
              <a:defRPr sz="800">
                <a:solidFill>
                  <a:schemeClr val="bg1">
                    <a:lumMod val="50000"/>
                  </a:schemeClr>
                </a:solidFill>
                <a:latin typeface="SF Pro Display" panose="00000500000000000000" pitchFamily="2" charset="0"/>
                <a:ea typeface="SF Pro Display" panose="00000500000000000000" pitchFamily="2" charset="0"/>
                <a:cs typeface="Arial" charset="0"/>
              </a:defRPr>
            </a:lvl1pPr>
          </a:lstStyle>
          <a:p>
            <a:fld id="{9263E5DD-7D79-AA4C-A3D2-BC89EDB73164}" type="slidenum">
              <a:rPr lang="en-US" smtClean="0"/>
              <a:pPr/>
              <a:t>‹#›</a:t>
            </a:fld>
            <a:endParaRPr lang="en-US"/>
          </a:p>
        </p:txBody>
      </p:sp>
      <p:sp>
        <p:nvSpPr>
          <p:cNvPr id="10" name="Slide Number Placeholder 5"/>
          <p:cNvSpPr txBox="1">
            <a:spLocks/>
          </p:cNvSpPr>
          <p:nvPr/>
        </p:nvSpPr>
        <p:spPr>
          <a:xfrm>
            <a:off x="9153084" y="6655438"/>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50000"/>
                  </a:schemeClr>
                </a:solidFill>
                <a:latin typeface="SF Pro Display" panose="00000500000000000000" pitchFamily="2" charset="0"/>
                <a:ea typeface="SF Pro Display" panose="00000500000000000000" pitchFamily="2" charset="0"/>
              </a:rPr>
              <a:t>Copyright </a:t>
            </a:r>
            <a:r>
              <a:rPr lang="de-DE" sz="700">
                <a:solidFill>
                  <a:schemeClr val="bg1">
                    <a:lumMod val="50000"/>
                  </a:schemeClr>
                </a:solidFill>
                <a:latin typeface="SF Pro Display" panose="00000500000000000000" pitchFamily="2" charset="0"/>
                <a:ea typeface="SF Pro Display" panose="00000500000000000000" pitchFamily="2" charset="0"/>
              </a:rPr>
              <a:t>© Lantronix 2020. All rights reserved.</a:t>
            </a:r>
            <a:endParaRPr lang="en-US" sz="700">
              <a:solidFill>
                <a:schemeClr val="bg1">
                  <a:lumMod val="50000"/>
                </a:schemeClr>
              </a:solidFill>
              <a:latin typeface="SF Pro Display" panose="00000500000000000000" pitchFamily="2" charset="0"/>
              <a:ea typeface="SF Pro Display" panose="00000500000000000000" pitchFamily="2" charset="0"/>
            </a:endParaRPr>
          </a:p>
        </p:txBody>
      </p:sp>
      <p:sp>
        <p:nvSpPr>
          <p:cNvPr id="12" name="Slide Number Placeholder 5"/>
          <p:cNvSpPr txBox="1">
            <a:spLocks/>
          </p:cNvSpPr>
          <p:nvPr/>
        </p:nvSpPr>
        <p:spPr>
          <a:xfrm>
            <a:off x="0" y="6655437"/>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a:solidFill>
                  <a:schemeClr val="bg1">
                    <a:lumMod val="50000"/>
                  </a:schemeClr>
                </a:solidFill>
                <a:latin typeface="SF Pro Display" panose="00000500000000000000" pitchFamily="2" charset="0"/>
                <a:ea typeface="SF Pro Display" panose="00000500000000000000" pitchFamily="2" charset="0"/>
              </a:rPr>
              <a:t>COMPANY CONFIDENTIAL</a:t>
            </a:r>
          </a:p>
        </p:txBody>
      </p:sp>
      <p:sp>
        <p:nvSpPr>
          <p:cNvPr id="7" name="Text Placeholder 6">
            <a:extLst>
              <a:ext uri="{FF2B5EF4-FFF2-40B4-BE49-F238E27FC236}">
                <a16:creationId xmlns:a16="http://schemas.microsoft.com/office/drawing/2014/main" id="{92111628-4FC5-4044-8D39-578C1587C8A7}"/>
              </a:ext>
            </a:extLst>
          </p:cNvPr>
          <p:cNvSpPr>
            <a:spLocks noGrp="1"/>
          </p:cNvSpPr>
          <p:nvPr>
            <p:ph type="body" idx="1"/>
          </p:nvPr>
        </p:nvSpPr>
        <p:spPr>
          <a:xfrm>
            <a:off x="914400" y="1645920"/>
            <a:ext cx="10515600" cy="4572000"/>
          </a:xfrm>
          <a:prstGeom prst="rect">
            <a:avLst/>
          </a:prstGeom>
        </p:spPr>
        <p:txBody>
          <a:bodyPr vert="horz" lIns="91440" tIns="45720" rIns="91440" bIns="45720" rtlCol="0">
            <a:noAutofit/>
          </a:bodyPr>
          <a:lstStyle/>
          <a:p>
            <a:pPr lvl="0"/>
            <a:r>
              <a:rPr lang="en-US"/>
              <a:t>Click to edit Master text styles</a:t>
            </a:r>
          </a:p>
        </p:txBody>
      </p:sp>
      <p:sp>
        <p:nvSpPr>
          <p:cNvPr id="3" name="Title Placeholder 2">
            <a:extLst>
              <a:ext uri="{FF2B5EF4-FFF2-40B4-BE49-F238E27FC236}">
                <a16:creationId xmlns:a16="http://schemas.microsoft.com/office/drawing/2014/main" id="{795E57E7-8C05-413D-9E9D-3D53DB0B74D4}"/>
              </a:ext>
            </a:extLst>
          </p:cNvPr>
          <p:cNvSpPr>
            <a:spLocks noGrp="1"/>
          </p:cNvSpPr>
          <p:nvPr>
            <p:ph type="title"/>
          </p:nvPr>
        </p:nvSpPr>
        <p:spPr>
          <a:xfrm>
            <a:off x="914400" y="548640"/>
            <a:ext cx="10515600" cy="731520"/>
          </a:xfrm>
          <a:prstGeom prst="rect">
            <a:avLst/>
          </a:prstGeom>
        </p:spPr>
        <p:txBody>
          <a:bodyPr vert="horz" lIns="91440" tIns="45720" rIns="91440" bIns="45720" rtlCol="0" anchor="t">
            <a:noAutofit/>
          </a:bodyPr>
          <a:lstStyle/>
          <a:p>
            <a:r>
              <a:rPr lang="en-US"/>
              <a:t>Click to edit Master title style</a:t>
            </a:r>
          </a:p>
        </p:txBody>
      </p:sp>
      <p:pic>
        <p:nvPicPr>
          <p:cNvPr id="4" name="Graphic 3">
            <a:extLst>
              <a:ext uri="{FF2B5EF4-FFF2-40B4-BE49-F238E27FC236}">
                <a16:creationId xmlns:a16="http://schemas.microsoft.com/office/drawing/2014/main" id="{A15E6CA3-8ABD-4658-9C4C-435E06F63A5A}"/>
              </a:ext>
            </a:extLst>
          </p:cNvPr>
          <p:cNvPicPr>
            <a:picLocks noChangeAspect="1"/>
          </p:cNvPicPr>
          <p:nvPr userDrawn="1"/>
        </p:nvPicPr>
        <p:blipFill>
          <a:blip r:embed="rId17">
            <a:grayscl/>
            <a:extLst>
              <a:ext uri="{96DAC541-7B7A-43D3-8B79-37D633B846F1}">
                <asvg:svgBlip xmlns:asvg="http://schemas.microsoft.com/office/drawing/2016/SVG/main" r:embed="rId18"/>
              </a:ext>
            </a:extLst>
          </a:blip>
          <a:stretch>
            <a:fillRect/>
          </a:stretch>
        </p:blipFill>
        <p:spPr>
          <a:xfrm>
            <a:off x="5547360" y="6583680"/>
            <a:ext cx="1097280" cy="182880"/>
          </a:xfrm>
          <a:prstGeom prst="rect">
            <a:avLst/>
          </a:prstGeom>
        </p:spPr>
      </p:pic>
    </p:spTree>
    <p:extLst>
      <p:ext uri="{BB962C8B-B14F-4D97-AF65-F5344CB8AC3E}">
        <p14:creationId xmlns:p14="http://schemas.microsoft.com/office/powerpoint/2010/main" val="957175760"/>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5" r:id="rId3"/>
    <p:sldLayoutId id="2147483674" r:id="rId4"/>
    <p:sldLayoutId id="2147483673" r:id="rId5"/>
    <p:sldLayoutId id="2147483676" r:id="rId6"/>
    <p:sldLayoutId id="2147483667" r:id="rId7"/>
    <p:sldLayoutId id="2147483668" r:id="rId8"/>
    <p:sldLayoutId id="2147483663" r:id="rId9"/>
    <p:sldLayoutId id="2147483670" r:id="rId10"/>
    <p:sldLayoutId id="2147483671" r:id="rId11"/>
    <p:sldLayoutId id="2147483669" r:id="rId12"/>
    <p:sldLayoutId id="2147483651" r:id="rId13"/>
    <p:sldLayoutId id="2147483655" r:id="rId14"/>
    <p:sldLayoutId id="2147483677" r:id="rId15"/>
  </p:sldLayoutIdLst>
  <p:transition>
    <p:fade/>
  </p:transition>
  <p:hf hdr="0" dt="0"/>
  <p:txStyles>
    <p:titleStyle>
      <a:lvl1pPr algn="l" defTabSz="914400" rtl="0" eaLnBrk="1" latinLnBrk="0" hangingPunct="1">
        <a:lnSpc>
          <a:spcPct val="100000"/>
        </a:lnSpc>
        <a:spcBef>
          <a:spcPct val="0"/>
        </a:spcBef>
        <a:buNone/>
        <a:defRPr sz="4000" b="1" i="0" kern="1200">
          <a:solidFill>
            <a:srgbClr val="848991"/>
          </a:solidFill>
          <a:latin typeface="SF Pro Display" panose="00000500000000000000" pitchFamily="2" charset="0"/>
          <a:ea typeface="SF Pro Display" panose="00000500000000000000" pitchFamily="2" charset="0"/>
          <a:cs typeface="Arial" charset="0"/>
        </a:defRPr>
      </a:lvl1pPr>
    </p:titleStyle>
    <p:bodyStyle>
      <a:lvl1pPr marL="0" indent="0" algn="l" defTabSz="914400" rtl="0" eaLnBrk="1" latinLnBrk="0" hangingPunct="1">
        <a:lnSpc>
          <a:spcPct val="90000"/>
        </a:lnSpc>
        <a:spcBef>
          <a:spcPts val="1000"/>
        </a:spcBef>
        <a:buFont typeface="Arial"/>
        <a:buNone/>
        <a:defRPr sz="2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838754" y="6655438"/>
            <a:ext cx="353245" cy="202869"/>
          </a:xfrm>
          <a:prstGeom prst="rect">
            <a:avLst/>
          </a:prstGeom>
          <a:ln>
            <a:noFill/>
          </a:ln>
        </p:spPr>
        <p:txBody>
          <a:bodyPr vert="horz" lIns="91440" tIns="45720" rIns="91440" bIns="45720" rtlCol="0" anchor="ctr"/>
          <a:lstStyle>
            <a:lvl1pPr algn="r">
              <a:defRPr sz="800">
                <a:solidFill>
                  <a:schemeClr val="bg1">
                    <a:lumMod val="50000"/>
                  </a:schemeClr>
                </a:solidFill>
                <a:latin typeface="SF Pro Display" panose="00000500000000000000" pitchFamily="2" charset="0"/>
                <a:ea typeface="SF Pro Display" panose="00000500000000000000" pitchFamily="2" charset="0"/>
                <a:cs typeface="Arial" charset="0"/>
              </a:defRPr>
            </a:lvl1pPr>
          </a:lstStyle>
          <a:p>
            <a:fld id="{9263E5DD-7D79-AA4C-A3D2-BC89EDB73164}" type="slidenum">
              <a:rPr lang="en-US" smtClean="0"/>
              <a:pPr/>
              <a:t>‹#›</a:t>
            </a:fld>
            <a:endParaRPr lang="en-US"/>
          </a:p>
        </p:txBody>
      </p:sp>
      <p:sp>
        <p:nvSpPr>
          <p:cNvPr id="10" name="Slide Number Placeholder 5"/>
          <p:cNvSpPr txBox="1">
            <a:spLocks/>
          </p:cNvSpPr>
          <p:nvPr/>
        </p:nvSpPr>
        <p:spPr>
          <a:xfrm>
            <a:off x="9153084" y="6655438"/>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50000"/>
                  </a:schemeClr>
                </a:solidFill>
                <a:latin typeface="SF Pro Display" panose="00000500000000000000" pitchFamily="2" charset="0"/>
                <a:ea typeface="SF Pro Display" panose="00000500000000000000" pitchFamily="2" charset="0"/>
              </a:rPr>
              <a:t>Copyright </a:t>
            </a:r>
            <a:r>
              <a:rPr lang="de-DE" sz="700">
                <a:solidFill>
                  <a:schemeClr val="bg1">
                    <a:lumMod val="50000"/>
                  </a:schemeClr>
                </a:solidFill>
                <a:latin typeface="SF Pro Display" panose="00000500000000000000" pitchFamily="2" charset="0"/>
                <a:ea typeface="SF Pro Display" panose="00000500000000000000" pitchFamily="2" charset="0"/>
              </a:rPr>
              <a:t>© Lantronix 2021. All rights reserved.</a:t>
            </a:r>
            <a:endParaRPr lang="en-US" sz="700">
              <a:solidFill>
                <a:schemeClr val="bg1">
                  <a:lumMod val="50000"/>
                </a:schemeClr>
              </a:solidFill>
              <a:latin typeface="SF Pro Display" panose="00000500000000000000" pitchFamily="2" charset="0"/>
              <a:ea typeface="SF Pro Display" panose="00000500000000000000" pitchFamily="2" charset="0"/>
            </a:endParaRPr>
          </a:p>
        </p:txBody>
      </p:sp>
      <p:sp>
        <p:nvSpPr>
          <p:cNvPr id="12" name="Slide Number Placeholder 5"/>
          <p:cNvSpPr txBox="1">
            <a:spLocks/>
          </p:cNvSpPr>
          <p:nvPr/>
        </p:nvSpPr>
        <p:spPr>
          <a:xfrm>
            <a:off x="0" y="6655437"/>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a:solidFill>
                  <a:schemeClr val="bg1">
                    <a:lumMod val="50000"/>
                  </a:schemeClr>
                </a:solidFill>
                <a:latin typeface="SF Pro Display" panose="00000500000000000000" pitchFamily="2" charset="0"/>
                <a:ea typeface="SF Pro Display" panose="00000500000000000000" pitchFamily="2" charset="0"/>
              </a:rPr>
              <a:t>COMPANY CONFIDENTIAL</a:t>
            </a:r>
          </a:p>
        </p:txBody>
      </p:sp>
      <p:sp>
        <p:nvSpPr>
          <p:cNvPr id="7" name="Text Placeholder 6">
            <a:extLst>
              <a:ext uri="{FF2B5EF4-FFF2-40B4-BE49-F238E27FC236}">
                <a16:creationId xmlns:a16="http://schemas.microsoft.com/office/drawing/2014/main" id="{92111628-4FC5-4044-8D39-578C1587C8A7}"/>
              </a:ext>
            </a:extLst>
          </p:cNvPr>
          <p:cNvSpPr>
            <a:spLocks noGrp="1"/>
          </p:cNvSpPr>
          <p:nvPr>
            <p:ph type="body" idx="1"/>
          </p:nvPr>
        </p:nvSpPr>
        <p:spPr>
          <a:xfrm>
            <a:off x="914400" y="1645920"/>
            <a:ext cx="10515600" cy="4572000"/>
          </a:xfrm>
          <a:prstGeom prst="rect">
            <a:avLst/>
          </a:prstGeom>
        </p:spPr>
        <p:txBody>
          <a:bodyPr vert="horz" lIns="91440" tIns="45720" rIns="91440" bIns="45720" rtlCol="0">
            <a:noAutofit/>
          </a:bodyPr>
          <a:lstStyle/>
          <a:p>
            <a:pPr lvl="0"/>
            <a:r>
              <a:rPr lang="en-US"/>
              <a:t>Click to edit Master text styles</a:t>
            </a:r>
          </a:p>
        </p:txBody>
      </p:sp>
      <p:sp>
        <p:nvSpPr>
          <p:cNvPr id="3" name="Title Placeholder 2">
            <a:extLst>
              <a:ext uri="{FF2B5EF4-FFF2-40B4-BE49-F238E27FC236}">
                <a16:creationId xmlns:a16="http://schemas.microsoft.com/office/drawing/2014/main" id="{795E57E7-8C05-413D-9E9D-3D53DB0B74D4}"/>
              </a:ext>
            </a:extLst>
          </p:cNvPr>
          <p:cNvSpPr>
            <a:spLocks noGrp="1"/>
          </p:cNvSpPr>
          <p:nvPr>
            <p:ph type="title"/>
          </p:nvPr>
        </p:nvSpPr>
        <p:spPr>
          <a:xfrm>
            <a:off x="914400" y="548640"/>
            <a:ext cx="10515600" cy="731520"/>
          </a:xfrm>
          <a:prstGeom prst="rect">
            <a:avLst/>
          </a:prstGeom>
        </p:spPr>
        <p:txBody>
          <a:bodyPr vert="horz" lIns="91440" tIns="45720" rIns="91440" bIns="45720" rtlCol="0" anchor="t">
            <a:noAutofit/>
          </a:bodyPr>
          <a:lstStyle/>
          <a:p>
            <a:r>
              <a:rPr lang="en-US"/>
              <a:t>Click to edit Master title style</a:t>
            </a:r>
          </a:p>
        </p:txBody>
      </p:sp>
      <p:pic>
        <p:nvPicPr>
          <p:cNvPr id="4" name="Graphic 3">
            <a:extLst>
              <a:ext uri="{FF2B5EF4-FFF2-40B4-BE49-F238E27FC236}">
                <a16:creationId xmlns:a16="http://schemas.microsoft.com/office/drawing/2014/main" id="{A15E6CA3-8ABD-4658-9C4C-435E06F63A5A}"/>
              </a:ext>
            </a:extLst>
          </p:cNvPr>
          <p:cNvPicPr>
            <a:picLocks noChangeAspect="1"/>
          </p:cNvPicPr>
          <p:nvPr userDrawn="1"/>
        </p:nvPicPr>
        <p:blipFill>
          <a:blip r:embed="rId18">
            <a:grayscl/>
            <a:extLst>
              <a:ext uri="{96DAC541-7B7A-43D3-8B79-37D633B846F1}">
                <asvg:svgBlip xmlns:asvg="http://schemas.microsoft.com/office/drawing/2016/SVG/main" r:embed="rId19"/>
              </a:ext>
            </a:extLst>
          </a:blip>
          <a:stretch>
            <a:fillRect/>
          </a:stretch>
        </p:blipFill>
        <p:spPr>
          <a:xfrm>
            <a:off x="5547360" y="6583680"/>
            <a:ext cx="1097280" cy="182880"/>
          </a:xfrm>
          <a:prstGeom prst="rect">
            <a:avLst/>
          </a:prstGeom>
        </p:spPr>
      </p:pic>
    </p:spTree>
    <p:extLst>
      <p:ext uri="{BB962C8B-B14F-4D97-AF65-F5344CB8AC3E}">
        <p14:creationId xmlns:p14="http://schemas.microsoft.com/office/powerpoint/2010/main" val="4163725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ransition>
    <p:fade/>
  </p:transition>
  <p:hf hdr="0" dt="0"/>
  <p:txStyles>
    <p:titleStyle>
      <a:lvl1pPr algn="l" defTabSz="914400" rtl="0" eaLnBrk="1" latinLnBrk="0" hangingPunct="1">
        <a:lnSpc>
          <a:spcPct val="100000"/>
        </a:lnSpc>
        <a:spcBef>
          <a:spcPct val="0"/>
        </a:spcBef>
        <a:buNone/>
        <a:defRPr sz="4000" b="1" i="0" kern="1200">
          <a:solidFill>
            <a:srgbClr val="848991"/>
          </a:solidFill>
          <a:latin typeface="SF Pro Display" panose="00000500000000000000" pitchFamily="2" charset="0"/>
          <a:ea typeface="SF Pro Display" panose="00000500000000000000" pitchFamily="2" charset="0"/>
          <a:cs typeface="Arial" charset="0"/>
        </a:defRPr>
      </a:lvl1pPr>
    </p:titleStyle>
    <p:bodyStyle>
      <a:lvl1pPr marL="0" indent="0" algn="l" defTabSz="914400" rtl="0" eaLnBrk="1" latinLnBrk="0" hangingPunct="1">
        <a:lnSpc>
          <a:spcPct val="90000"/>
        </a:lnSpc>
        <a:spcBef>
          <a:spcPts val="1000"/>
        </a:spcBef>
        <a:buFont typeface="Arial"/>
        <a:buNone/>
        <a:defRPr sz="2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838754" y="6655438"/>
            <a:ext cx="353245" cy="202869"/>
          </a:xfrm>
          <a:prstGeom prst="rect">
            <a:avLst/>
          </a:prstGeom>
          <a:ln>
            <a:noFill/>
          </a:ln>
        </p:spPr>
        <p:txBody>
          <a:bodyPr vert="horz" lIns="91440" tIns="45720" rIns="91440" bIns="45720" rtlCol="0" anchor="ctr"/>
          <a:lstStyle>
            <a:lvl1pPr algn="r">
              <a:defRPr sz="800">
                <a:solidFill>
                  <a:schemeClr val="bg1">
                    <a:lumMod val="50000"/>
                  </a:schemeClr>
                </a:solidFill>
                <a:latin typeface="SF Pro Display" panose="00000500000000000000" pitchFamily="2" charset="0"/>
                <a:ea typeface="SF Pro Display" panose="00000500000000000000" pitchFamily="2" charset="0"/>
                <a:cs typeface="Arial" charset="0"/>
              </a:defRPr>
            </a:lvl1pPr>
          </a:lstStyle>
          <a:p>
            <a:fld id="{9263E5DD-7D79-AA4C-A3D2-BC89EDB73164}" type="slidenum">
              <a:rPr lang="en-US" smtClean="0"/>
              <a:pPr/>
              <a:t>‹#›</a:t>
            </a:fld>
            <a:endParaRPr lang="en-US"/>
          </a:p>
        </p:txBody>
      </p:sp>
      <p:sp>
        <p:nvSpPr>
          <p:cNvPr id="10" name="Slide Number Placeholder 5"/>
          <p:cNvSpPr txBox="1">
            <a:spLocks/>
          </p:cNvSpPr>
          <p:nvPr/>
        </p:nvSpPr>
        <p:spPr>
          <a:xfrm>
            <a:off x="9153084" y="6655438"/>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50000"/>
                  </a:schemeClr>
                </a:solidFill>
                <a:latin typeface="SF Pro Display" panose="00000500000000000000" pitchFamily="2" charset="0"/>
                <a:ea typeface="SF Pro Display" panose="00000500000000000000" pitchFamily="2" charset="0"/>
              </a:rPr>
              <a:t>Copyright </a:t>
            </a:r>
            <a:r>
              <a:rPr lang="de-DE" sz="700">
                <a:solidFill>
                  <a:schemeClr val="bg1">
                    <a:lumMod val="50000"/>
                  </a:schemeClr>
                </a:solidFill>
                <a:latin typeface="SF Pro Display" panose="00000500000000000000" pitchFamily="2" charset="0"/>
                <a:ea typeface="SF Pro Display" panose="00000500000000000000" pitchFamily="2" charset="0"/>
              </a:rPr>
              <a:t>© Lantronix 2021. All rights reserved.</a:t>
            </a:r>
            <a:endParaRPr lang="en-US" sz="700">
              <a:solidFill>
                <a:schemeClr val="bg1">
                  <a:lumMod val="50000"/>
                </a:schemeClr>
              </a:solidFill>
              <a:latin typeface="SF Pro Display" panose="00000500000000000000" pitchFamily="2" charset="0"/>
              <a:ea typeface="SF Pro Display" panose="00000500000000000000" pitchFamily="2" charset="0"/>
            </a:endParaRPr>
          </a:p>
        </p:txBody>
      </p:sp>
      <p:sp>
        <p:nvSpPr>
          <p:cNvPr id="12" name="Slide Number Placeholder 5"/>
          <p:cNvSpPr txBox="1">
            <a:spLocks/>
          </p:cNvSpPr>
          <p:nvPr/>
        </p:nvSpPr>
        <p:spPr>
          <a:xfrm>
            <a:off x="0" y="6655437"/>
            <a:ext cx="2743200" cy="202869"/>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a:solidFill>
                  <a:schemeClr val="bg1">
                    <a:lumMod val="50000"/>
                  </a:schemeClr>
                </a:solidFill>
                <a:latin typeface="SF Pro Display" panose="00000500000000000000" pitchFamily="2" charset="0"/>
                <a:ea typeface="SF Pro Display" panose="00000500000000000000" pitchFamily="2" charset="0"/>
              </a:rPr>
              <a:t>COMPANY CONFIDENTIAL</a:t>
            </a:r>
          </a:p>
        </p:txBody>
      </p:sp>
      <p:sp>
        <p:nvSpPr>
          <p:cNvPr id="7" name="Text Placeholder 6">
            <a:extLst>
              <a:ext uri="{FF2B5EF4-FFF2-40B4-BE49-F238E27FC236}">
                <a16:creationId xmlns:a16="http://schemas.microsoft.com/office/drawing/2014/main" id="{92111628-4FC5-4044-8D39-578C1587C8A7}"/>
              </a:ext>
            </a:extLst>
          </p:cNvPr>
          <p:cNvSpPr>
            <a:spLocks noGrp="1"/>
          </p:cNvSpPr>
          <p:nvPr>
            <p:ph type="body" idx="1"/>
          </p:nvPr>
        </p:nvSpPr>
        <p:spPr>
          <a:xfrm>
            <a:off x="914400" y="1645920"/>
            <a:ext cx="10515600" cy="4572000"/>
          </a:xfrm>
          <a:prstGeom prst="rect">
            <a:avLst/>
          </a:prstGeom>
        </p:spPr>
        <p:txBody>
          <a:bodyPr vert="horz" lIns="91440" tIns="45720" rIns="91440" bIns="45720" rtlCol="0">
            <a:noAutofit/>
          </a:bodyPr>
          <a:lstStyle/>
          <a:p>
            <a:pPr lvl="0"/>
            <a:r>
              <a:rPr lang="en-US"/>
              <a:t>Click to edit Master text styles</a:t>
            </a:r>
          </a:p>
        </p:txBody>
      </p:sp>
      <p:sp>
        <p:nvSpPr>
          <p:cNvPr id="3" name="Title Placeholder 2">
            <a:extLst>
              <a:ext uri="{FF2B5EF4-FFF2-40B4-BE49-F238E27FC236}">
                <a16:creationId xmlns:a16="http://schemas.microsoft.com/office/drawing/2014/main" id="{795E57E7-8C05-413D-9E9D-3D53DB0B74D4}"/>
              </a:ext>
            </a:extLst>
          </p:cNvPr>
          <p:cNvSpPr>
            <a:spLocks noGrp="1"/>
          </p:cNvSpPr>
          <p:nvPr>
            <p:ph type="title"/>
          </p:nvPr>
        </p:nvSpPr>
        <p:spPr>
          <a:xfrm>
            <a:off x="914400" y="548640"/>
            <a:ext cx="10515600" cy="731520"/>
          </a:xfrm>
          <a:prstGeom prst="rect">
            <a:avLst/>
          </a:prstGeom>
        </p:spPr>
        <p:txBody>
          <a:bodyPr vert="horz" lIns="91440" tIns="45720" rIns="91440" bIns="45720" rtlCol="0" anchor="t">
            <a:noAutofit/>
          </a:bodyPr>
          <a:lstStyle/>
          <a:p>
            <a:r>
              <a:rPr lang="en-US"/>
              <a:t>Click to edit Master title style</a:t>
            </a:r>
          </a:p>
        </p:txBody>
      </p:sp>
      <p:pic>
        <p:nvPicPr>
          <p:cNvPr id="4" name="Graphic 3">
            <a:extLst>
              <a:ext uri="{FF2B5EF4-FFF2-40B4-BE49-F238E27FC236}">
                <a16:creationId xmlns:a16="http://schemas.microsoft.com/office/drawing/2014/main" id="{A15E6CA3-8ABD-4658-9C4C-435E06F63A5A}"/>
              </a:ext>
            </a:extLst>
          </p:cNvPr>
          <p:cNvPicPr>
            <a:picLocks noChangeAspect="1"/>
          </p:cNvPicPr>
          <p:nvPr userDrawn="1"/>
        </p:nvPicPr>
        <p:blipFill>
          <a:blip r:embed="rId20">
            <a:duotone>
              <a:schemeClr val="accent3">
                <a:shade val="45000"/>
                <a:satMod val="135000"/>
              </a:schemeClr>
              <a:prstClr val="white"/>
            </a:duotone>
            <a:extLst>
              <a:ext uri="{96DAC541-7B7A-43D3-8B79-37D633B846F1}">
                <asvg:svgBlip xmlns:asvg="http://schemas.microsoft.com/office/drawing/2016/SVG/main" r:embed="rId21"/>
              </a:ext>
            </a:extLst>
          </a:blip>
          <a:stretch>
            <a:fillRect/>
          </a:stretch>
        </p:blipFill>
        <p:spPr>
          <a:xfrm>
            <a:off x="5455920" y="6492240"/>
            <a:ext cx="1280160" cy="213360"/>
          </a:xfrm>
          <a:prstGeom prst="rect">
            <a:avLst/>
          </a:prstGeom>
        </p:spPr>
      </p:pic>
    </p:spTree>
    <p:extLst>
      <p:ext uri="{BB962C8B-B14F-4D97-AF65-F5344CB8AC3E}">
        <p14:creationId xmlns:p14="http://schemas.microsoft.com/office/powerpoint/2010/main" val="25887606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ransition>
    <p:fade/>
  </p:transition>
  <p:hf hdr="0" dt="0"/>
  <p:txStyles>
    <p:titleStyle>
      <a:lvl1pPr algn="l" defTabSz="914400" rtl="0" eaLnBrk="1" latinLnBrk="0" hangingPunct="1">
        <a:lnSpc>
          <a:spcPct val="100000"/>
        </a:lnSpc>
        <a:spcBef>
          <a:spcPct val="0"/>
        </a:spcBef>
        <a:buNone/>
        <a:defRPr sz="4000" b="1" i="0" kern="1200">
          <a:solidFill>
            <a:srgbClr val="848991"/>
          </a:solidFill>
          <a:latin typeface="SF Pro Display" panose="00000500000000000000" pitchFamily="2" charset="0"/>
          <a:ea typeface="SF Pro Display" panose="00000500000000000000" pitchFamily="2" charset="0"/>
          <a:cs typeface="Arial" charset="0"/>
        </a:defRPr>
      </a:lvl1pPr>
    </p:titleStyle>
    <p:bodyStyle>
      <a:lvl1pPr marL="0" indent="0" algn="l" defTabSz="914400" rtl="0" eaLnBrk="1" latinLnBrk="0" hangingPunct="1">
        <a:lnSpc>
          <a:spcPct val="90000"/>
        </a:lnSpc>
        <a:spcBef>
          <a:spcPts val="1000"/>
        </a:spcBef>
        <a:buFont typeface="Arial"/>
        <a:buNone/>
        <a:defRPr sz="2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DCCFFD-E3B8-4C42-AD63-5B63BFA1C38A}"/>
              </a:ext>
            </a:extLst>
          </p:cNvPr>
          <p:cNvSpPr/>
          <p:nvPr/>
        </p:nvSpPr>
        <p:spPr>
          <a:xfrm>
            <a:off x="-1" y="0"/>
            <a:ext cx="12192000" cy="6858000"/>
          </a:xfrm>
          <a:prstGeom prst="rect">
            <a:avLst/>
          </a:prstGeom>
          <a:gradFill>
            <a:gsLst>
              <a:gs pos="24000">
                <a:srgbClr val="000000"/>
              </a:gs>
              <a:gs pos="100000">
                <a:srgbClr val="104163"/>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55687FEF-FFA3-4B0D-9179-6D094D27C50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2624" r="43625" b="7285"/>
          <a:stretch/>
        </p:blipFill>
        <p:spPr>
          <a:xfrm>
            <a:off x="7462746" y="0"/>
            <a:ext cx="4729254" cy="6858000"/>
          </a:xfrm>
          <a:prstGeom prst="rect">
            <a:avLst/>
          </a:prstGeom>
        </p:spPr>
      </p:pic>
      <p:sp>
        <p:nvSpPr>
          <p:cNvPr id="2" name="Slide Number Placeholder 1">
            <a:extLst>
              <a:ext uri="{FF2B5EF4-FFF2-40B4-BE49-F238E27FC236}">
                <a16:creationId xmlns:a16="http://schemas.microsoft.com/office/drawing/2014/main" id="{E9BCEFA7-BE8E-4B52-9492-EF666F708BBD}"/>
              </a:ext>
            </a:extLst>
          </p:cNvPr>
          <p:cNvSpPr>
            <a:spLocks noGrp="1"/>
          </p:cNvSpPr>
          <p:nvPr>
            <p:ph type="sldNum" sz="quarter" idx="12"/>
          </p:nvPr>
        </p:nvSpPr>
        <p:spPr/>
        <p:txBody>
          <a:bodyPr/>
          <a:lstStyle/>
          <a:p>
            <a:fld id="{9263E5DD-7D79-AA4C-A3D2-BC89EDB73164}" type="slidenum">
              <a:rPr lang="en-US" smtClean="0"/>
              <a:t>1</a:t>
            </a:fld>
            <a:endParaRPr lang="en-US"/>
          </a:p>
        </p:txBody>
      </p:sp>
      <p:sp>
        <p:nvSpPr>
          <p:cNvPr id="4" name="Text Placeholder 3">
            <a:extLst>
              <a:ext uri="{FF2B5EF4-FFF2-40B4-BE49-F238E27FC236}">
                <a16:creationId xmlns:a16="http://schemas.microsoft.com/office/drawing/2014/main" id="{EE0CCDED-24C2-4567-A707-58CA9BD312BE}"/>
              </a:ext>
            </a:extLst>
          </p:cNvPr>
          <p:cNvSpPr>
            <a:spLocks noGrp="1"/>
          </p:cNvSpPr>
          <p:nvPr>
            <p:ph type="body" sz="quarter" idx="4294967295"/>
          </p:nvPr>
        </p:nvSpPr>
        <p:spPr>
          <a:xfrm>
            <a:off x="1280160" y="2468880"/>
            <a:ext cx="5791808" cy="731520"/>
          </a:xfrm>
        </p:spPr>
        <p:txBody>
          <a:bodyPr>
            <a:noAutofit/>
          </a:bodyPr>
          <a:lstStyle/>
          <a:p>
            <a:r>
              <a:rPr lang="en-US" sz="4000">
                <a:solidFill>
                  <a:schemeClr val="bg1"/>
                </a:solidFill>
              </a:rPr>
              <a:t>Insights from the edge.</a:t>
            </a:r>
          </a:p>
        </p:txBody>
      </p:sp>
      <p:pic>
        <p:nvPicPr>
          <p:cNvPr id="6" name="Graphic 5">
            <a:extLst>
              <a:ext uri="{FF2B5EF4-FFF2-40B4-BE49-F238E27FC236}">
                <a16:creationId xmlns:a16="http://schemas.microsoft.com/office/drawing/2014/main" id="{9BAADD2E-F9F4-4B15-9B75-0F2B451889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4218" y="1097280"/>
            <a:ext cx="3532651" cy="2225064"/>
          </a:xfrm>
          <a:prstGeom prst="rect">
            <a:avLst/>
          </a:prstGeom>
        </p:spPr>
      </p:pic>
      <p:sp>
        <p:nvSpPr>
          <p:cNvPr id="8" name="Text Placeholder 3">
            <a:extLst>
              <a:ext uri="{FF2B5EF4-FFF2-40B4-BE49-F238E27FC236}">
                <a16:creationId xmlns:a16="http://schemas.microsoft.com/office/drawing/2014/main" id="{4C93DF85-EF97-4A89-AC45-B1971A48C130}"/>
              </a:ext>
            </a:extLst>
          </p:cNvPr>
          <p:cNvSpPr txBox="1">
            <a:spLocks/>
          </p:cNvSpPr>
          <p:nvPr/>
        </p:nvSpPr>
        <p:spPr>
          <a:xfrm>
            <a:off x="1280160" y="3554730"/>
            <a:ext cx="5715000" cy="189357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b="1" kern="1200">
                <a:solidFill>
                  <a:schemeClr val="tx1"/>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0" dirty="0">
                <a:solidFill>
                  <a:schemeClr val="bg1"/>
                </a:solidFill>
              </a:rPr>
              <a:t>Increase your operational efficiency and create new revenue streams with our ready-to-use software platform for</a:t>
            </a:r>
            <a:br>
              <a:rPr lang="en-US" b="0" dirty="0">
                <a:solidFill>
                  <a:schemeClr val="bg1"/>
                </a:solidFill>
              </a:rPr>
            </a:br>
            <a:r>
              <a:rPr lang="en-US" b="0" dirty="0">
                <a:solidFill>
                  <a:schemeClr val="bg1"/>
                </a:solidFill>
              </a:rPr>
              <a:t>your IoT and REM assets.</a:t>
            </a:r>
          </a:p>
        </p:txBody>
      </p:sp>
      <p:pic>
        <p:nvPicPr>
          <p:cNvPr id="11" name="Graphic 10">
            <a:extLst>
              <a:ext uri="{FF2B5EF4-FFF2-40B4-BE49-F238E27FC236}">
                <a16:creationId xmlns:a16="http://schemas.microsoft.com/office/drawing/2014/main" id="{77F9E23F-4352-454C-B7AA-667E188127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0160" y="1097280"/>
            <a:ext cx="5029200" cy="864394"/>
          </a:xfrm>
          <a:prstGeom prst="rect">
            <a:avLst/>
          </a:prstGeom>
        </p:spPr>
      </p:pic>
    </p:spTree>
    <p:extLst>
      <p:ext uri="{BB962C8B-B14F-4D97-AF65-F5344CB8AC3E}">
        <p14:creationId xmlns:p14="http://schemas.microsoft.com/office/powerpoint/2010/main" val="200581589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F58C8E-A0F1-4E29-A2A0-80C2BCF6918F}"/>
              </a:ext>
            </a:extLst>
          </p:cNvPr>
          <p:cNvPicPr>
            <a:picLocks noChangeAspect="1"/>
          </p:cNvPicPr>
          <p:nvPr/>
        </p:nvPicPr>
        <p:blipFill rotWithShape="1">
          <a:blip r:embed="rId2"/>
          <a:srcRect b="4927"/>
          <a:stretch/>
        </p:blipFill>
        <p:spPr>
          <a:xfrm>
            <a:off x="5212080" y="2596984"/>
            <a:ext cx="5943600" cy="3767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B8FF07D3-9BF4-4A39-A738-95214FF4AABB}"/>
              </a:ext>
            </a:extLst>
          </p:cNvPr>
          <p:cNvSpPr>
            <a:spLocks noGrp="1"/>
          </p:cNvSpPr>
          <p:nvPr>
            <p:ph type="sldNum" sz="quarter" idx="10"/>
          </p:nvPr>
        </p:nvSpPr>
        <p:spPr/>
        <p:txBody>
          <a:bodyPr/>
          <a:lstStyle/>
          <a:p>
            <a:fld id="{9263E5DD-7D79-AA4C-A3D2-BC89EDB73164}" type="slidenum">
              <a:rPr lang="en-US" smtClean="0"/>
              <a:t>10</a:t>
            </a:fld>
            <a:endParaRPr lang="en-US"/>
          </a:p>
        </p:txBody>
      </p:sp>
      <p:sp>
        <p:nvSpPr>
          <p:cNvPr id="4" name="Title 3">
            <a:extLst>
              <a:ext uri="{FF2B5EF4-FFF2-40B4-BE49-F238E27FC236}">
                <a16:creationId xmlns:a16="http://schemas.microsoft.com/office/drawing/2014/main" id="{A27E2F6C-0064-4DA1-91EA-454C5D23C02E}"/>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848991"/>
                </a:solidFill>
                <a:effectLst/>
                <a:uLnTx/>
                <a:uFillTx/>
                <a:latin typeface="SF Pro Display" panose="00000500000000000000" pitchFamily="2" charset="0"/>
                <a:ea typeface="SF Pro Display" panose="00000500000000000000" pitchFamily="2" charset="0"/>
                <a:cs typeface="Arial" charset="0"/>
              </a:rPr>
              <a:t>Operations</a:t>
            </a:r>
            <a:endParaRPr lang="en-US" dirty="0"/>
          </a:p>
        </p:txBody>
      </p:sp>
      <p:sp>
        <p:nvSpPr>
          <p:cNvPr id="5" name="Text Placeholder 4">
            <a:extLst>
              <a:ext uri="{FF2B5EF4-FFF2-40B4-BE49-F238E27FC236}">
                <a16:creationId xmlns:a16="http://schemas.microsoft.com/office/drawing/2014/main" id="{A5D94087-642D-4B6E-9A17-50458DCC0079}"/>
              </a:ext>
            </a:extLst>
          </p:cNvPr>
          <p:cNvSpPr>
            <a:spLocks noGrp="1"/>
          </p:cNvSpPr>
          <p:nvPr>
            <p:ph type="body" sz="quarter" idx="12"/>
          </p:nvPr>
        </p:nvSpPr>
        <p:spPr/>
        <p:txBody>
          <a:bodyPr/>
          <a:lstStyle/>
          <a:p>
            <a:r>
              <a:rPr lang="en-US"/>
              <a:t>Securely access your assets remotely to</a:t>
            </a:r>
            <a:br>
              <a:rPr lang="en-US"/>
            </a:br>
            <a:r>
              <a:rPr lang="en-US"/>
              <a:t>troubleshoot issues in real-time.</a:t>
            </a:r>
          </a:p>
        </p:txBody>
      </p:sp>
      <p:sp>
        <p:nvSpPr>
          <p:cNvPr id="6" name="Text Placeholder 5">
            <a:extLst>
              <a:ext uri="{FF2B5EF4-FFF2-40B4-BE49-F238E27FC236}">
                <a16:creationId xmlns:a16="http://schemas.microsoft.com/office/drawing/2014/main" id="{370B854E-DD46-4419-B05E-047D2D10AE40}"/>
              </a:ext>
            </a:extLst>
          </p:cNvPr>
          <p:cNvSpPr>
            <a:spLocks noGrp="1"/>
          </p:cNvSpPr>
          <p:nvPr>
            <p:ph type="body" sz="quarter" idx="13"/>
          </p:nvPr>
        </p:nvSpPr>
        <p:spPr>
          <a:xfrm>
            <a:off x="1005840" y="2651760"/>
            <a:ext cx="3474720" cy="3657600"/>
          </a:xfrm>
        </p:spPr>
        <p:txBody>
          <a:bodyPr>
            <a:normAutofit/>
          </a:bodyPr>
          <a:lstStyle/>
          <a:p>
            <a:pPr lvl="0">
              <a:lnSpc>
                <a:spcPct val="100000"/>
              </a:lnSpc>
              <a:spcBef>
                <a:spcPts val="0"/>
              </a:spcBef>
            </a:pPr>
            <a:r>
              <a:rPr lang="en-US" sz="1600" dirty="0"/>
              <a:t>REMOTE ACCESS</a:t>
            </a:r>
          </a:p>
          <a:p>
            <a:pPr lvl="0">
              <a:lnSpc>
                <a:spcPct val="100000"/>
              </a:lnSpc>
              <a:spcBef>
                <a:spcPts val="0"/>
              </a:spcBef>
            </a:pPr>
            <a:endParaRPr lang="en-US" sz="1400" b="0" dirty="0"/>
          </a:p>
          <a:p>
            <a:pPr lvl="0">
              <a:lnSpc>
                <a:spcPct val="100000"/>
              </a:lnSpc>
              <a:spcBef>
                <a:spcPts val="0"/>
              </a:spcBef>
            </a:pPr>
            <a:r>
              <a:rPr lang="en-US" sz="1400" b="0" dirty="0"/>
              <a:t>Operators can securely access the Lantronix console and the connected network assets.</a:t>
            </a:r>
          </a:p>
          <a:p>
            <a:pPr lvl="0">
              <a:lnSpc>
                <a:spcPct val="100000"/>
              </a:lnSpc>
              <a:spcBef>
                <a:spcPts val="0"/>
              </a:spcBef>
            </a:pPr>
            <a:endParaRPr lang="en-US" sz="1400" b="0" dirty="0"/>
          </a:p>
          <a:p>
            <a:pPr lvl="0">
              <a:lnSpc>
                <a:spcPct val="100000"/>
              </a:lnSpc>
              <a:spcBef>
                <a:spcPts val="0"/>
              </a:spcBef>
            </a:pPr>
            <a:r>
              <a:rPr lang="en-US" sz="1600" dirty="0"/>
              <a:t>DIAGNOSTICS</a:t>
            </a:r>
          </a:p>
          <a:p>
            <a:pPr lvl="0">
              <a:lnSpc>
                <a:spcPct val="100000"/>
              </a:lnSpc>
              <a:spcBef>
                <a:spcPts val="0"/>
              </a:spcBef>
            </a:pPr>
            <a:endParaRPr lang="en-US" sz="1400" b="0" dirty="0"/>
          </a:p>
          <a:p>
            <a:pPr lvl="0">
              <a:lnSpc>
                <a:spcPct val="100000"/>
              </a:lnSpc>
              <a:spcBef>
                <a:spcPts val="0"/>
              </a:spcBef>
            </a:pPr>
            <a:r>
              <a:rPr lang="en-US" sz="1400" b="0" dirty="0"/>
              <a:t>Reboot or restart a remote device.</a:t>
            </a:r>
          </a:p>
          <a:p>
            <a:pPr lvl="0">
              <a:lnSpc>
                <a:spcPct val="100000"/>
              </a:lnSpc>
              <a:spcBef>
                <a:spcPts val="0"/>
              </a:spcBef>
            </a:pPr>
            <a:endParaRPr lang="en-US" sz="1400" b="0" dirty="0">
              <a:cs typeface="+mn-cs"/>
            </a:endParaRPr>
          </a:p>
          <a:p>
            <a:pPr lvl="0">
              <a:lnSpc>
                <a:spcPct val="100000"/>
              </a:lnSpc>
              <a:spcBef>
                <a:spcPts val="0"/>
              </a:spcBef>
            </a:pPr>
            <a:r>
              <a:rPr lang="en-US" sz="1600" dirty="0">
                <a:cs typeface="+mn-cs"/>
              </a:rPr>
              <a:t>LOCAL DEVICE CONFIGURATION</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Save or restore the local device configuration to resolve erroneous changes.</a:t>
            </a:r>
          </a:p>
          <a:p>
            <a:pPr lvl="0">
              <a:lnSpc>
                <a:spcPct val="100000"/>
              </a:lnSpc>
              <a:spcBef>
                <a:spcPts val="0"/>
              </a:spcBef>
            </a:pPr>
            <a:endParaRPr lang="en-US" sz="1400" dirty="0"/>
          </a:p>
        </p:txBody>
      </p:sp>
      <p:pic>
        <p:nvPicPr>
          <p:cNvPr id="8" name="Picture 7" descr="A close up of a logo&#10;&#10;Description automatically generated">
            <a:extLst>
              <a:ext uri="{FF2B5EF4-FFF2-40B4-BE49-F238E27FC236}">
                <a16:creationId xmlns:a16="http://schemas.microsoft.com/office/drawing/2014/main" id="{32A5E7BF-C8D2-4B43-B93C-913DFE50DF91}"/>
              </a:ext>
            </a:extLst>
          </p:cNvPr>
          <p:cNvPicPr>
            <a:picLocks noChangeAspect="1"/>
          </p:cNvPicPr>
          <p:nvPr/>
        </p:nvPicPr>
        <p:blipFill rotWithShape="1">
          <a:blip r:embed="rId3"/>
          <a:srcRect r="67267" b="71497"/>
          <a:stretch/>
        </p:blipFill>
        <p:spPr>
          <a:xfrm>
            <a:off x="7071360" y="4348617"/>
            <a:ext cx="4297680" cy="2105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28922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C18D1-DCF3-4405-9E49-14B653B3D8BE}"/>
              </a:ext>
            </a:extLst>
          </p:cNvPr>
          <p:cNvSpPr>
            <a:spLocks noGrp="1"/>
          </p:cNvSpPr>
          <p:nvPr>
            <p:ph type="sldNum" sz="quarter" idx="10"/>
          </p:nvPr>
        </p:nvSpPr>
        <p:spPr/>
        <p:txBody>
          <a:bodyPr/>
          <a:lstStyle/>
          <a:p>
            <a:fld id="{9263E5DD-7D79-AA4C-A3D2-BC89EDB73164}" type="slidenum">
              <a:rPr lang="en-US" smtClean="0"/>
              <a:pPr/>
              <a:t>11</a:t>
            </a:fld>
            <a:endParaRPr lang="en-US"/>
          </a:p>
        </p:txBody>
      </p:sp>
      <p:sp>
        <p:nvSpPr>
          <p:cNvPr id="3" name="Title 2">
            <a:extLst>
              <a:ext uri="{FF2B5EF4-FFF2-40B4-BE49-F238E27FC236}">
                <a16:creationId xmlns:a16="http://schemas.microsoft.com/office/drawing/2014/main" id="{61881294-C502-4DEF-B2E4-57A26399CF24}"/>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848991"/>
                </a:solidFill>
                <a:effectLst/>
                <a:uLnTx/>
                <a:uFillTx/>
                <a:latin typeface="SF Pro Display" panose="00000500000000000000" pitchFamily="2" charset="0"/>
                <a:ea typeface="SF Pro Display" panose="00000500000000000000" pitchFamily="2" charset="0"/>
                <a:cs typeface="Arial" charset="0"/>
              </a:rPr>
              <a:t>Operations</a:t>
            </a:r>
            <a:endParaRPr lang="en-US" dirty="0"/>
          </a:p>
        </p:txBody>
      </p:sp>
      <p:sp>
        <p:nvSpPr>
          <p:cNvPr id="4" name="Text Placeholder 3">
            <a:extLst>
              <a:ext uri="{FF2B5EF4-FFF2-40B4-BE49-F238E27FC236}">
                <a16:creationId xmlns:a16="http://schemas.microsoft.com/office/drawing/2014/main" id="{69907E7F-33EF-4536-BFE4-7CC6131A5406}"/>
              </a:ext>
            </a:extLst>
          </p:cNvPr>
          <p:cNvSpPr>
            <a:spLocks noGrp="1"/>
          </p:cNvSpPr>
          <p:nvPr>
            <p:ph type="body" sz="quarter" idx="12"/>
          </p:nvPr>
        </p:nvSpPr>
        <p:spPr/>
        <p:txBody>
          <a:bodyPr/>
          <a:lstStyle/>
          <a:p>
            <a:pPr>
              <a:lnSpc>
                <a:spcPct val="100000"/>
              </a:lnSpc>
              <a:spcBef>
                <a:spcPts val="0"/>
              </a:spcBef>
            </a:pPr>
            <a:r>
              <a:rPr lang="en-US" dirty="0"/>
              <a:t>Update your configuration through the GUI, and</a:t>
            </a:r>
          </a:p>
          <a:p>
            <a:pPr>
              <a:lnSpc>
                <a:spcPct val="100000"/>
              </a:lnSpc>
              <a:spcBef>
                <a:spcPts val="0"/>
              </a:spcBef>
            </a:pPr>
            <a:r>
              <a:rPr lang="en-US" dirty="0"/>
              <a:t>create a template to replicate across a set of devices.</a:t>
            </a:r>
          </a:p>
        </p:txBody>
      </p:sp>
      <p:sp>
        <p:nvSpPr>
          <p:cNvPr id="5" name="Text Placeholder 4">
            <a:extLst>
              <a:ext uri="{FF2B5EF4-FFF2-40B4-BE49-F238E27FC236}">
                <a16:creationId xmlns:a16="http://schemas.microsoft.com/office/drawing/2014/main" id="{4061757F-42CE-4E1D-8332-B5387BAA208F}"/>
              </a:ext>
            </a:extLst>
          </p:cNvPr>
          <p:cNvSpPr>
            <a:spLocks noGrp="1"/>
          </p:cNvSpPr>
          <p:nvPr>
            <p:ph type="body" sz="quarter" idx="13"/>
          </p:nvPr>
        </p:nvSpPr>
        <p:spPr>
          <a:xfrm>
            <a:off x="1005840" y="2651760"/>
            <a:ext cx="3657600" cy="3657600"/>
          </a:xfrm>
        </p:spPr>
        <p:txBody>
          <a:bodyPr>
            <a:normAutofit/>
          </a:bodyPr>
          <a:lstStyle/>
          <a:p>
            <a:pPr lvl="0">
              <a:lnSpc>
                <a:spcPct val="100000"/>
              </a:lnSpc>
              <a:spcBef>
                <a:spcPts val="0"/>
              </a:spcBef>
            </a:pPr>
            <a:r>
              <a:rPr lang="en-US" sz="1600" dirty="0">
                <a:cs typeface="+mn-cs"/>
              </a:rPr>
              <a:t>REMOTE ASSET MAINTENANCE</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Keep firmware and configuration updated</a:t>
            </a:r>
          </a:p>
          <a:p>
            <a:pPr lvl="0">
              <a:lnSpc>
                <a:spcPct val="100000"/>
              </a:lnSpc>
              <a:spcBef>
                <a:spcPts val="0"/>
              </a:spcBef>
            </a:pPr>
            <a:r>
              <a:rPr lang="en-US" sz="1400" b="0" dirty="0">
                <a:cs typeface="+mn-cs"/>
              </a:rPr>
              <a:t>with the latest security patches.</a:t>
            </a:r>
          </a:p>
          <a:p>
            <a:pPr lvl="0">
              <a:lnSpc>
                <a:spcPct val="100000"/>
              </a:lnSpc>
              <a:spcBef>
                <a:spcPts val="0"/>
              </a:spcBef>
            </a:pPr>
            <a:endParaRPr lang="en-US" sz="1400" b="0" dirty="0">
              <a:cs typeface="+mn-cs"/>
            </a:endParaRPr>
          </a:p>
          <a:p>
            <a:pPr lvl="0">
              <a:lnSpc>
                <a:spcPct val="100000"/>
              </a:lnSpc>
              <a:spcBef>
                <a:spcPts val="0"/>
              </a:spcBef>
            </a:pPr>
            <a:r>
              <a:rPr lang="en-US" sz="1600" dirty="0">
                <a:cs typeface="+mn-cs"/>
              </a:rPr>
              <a:t>GUI CONFIGURATION</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Select a device and make changes directly using an easy-to-use graphical user interface.</a:t>
            </a:r>
          </a:p>
          <a:p>
            <a:pPr lvl="0">
              <a:lnSpc>
                <a:spcPct val="100000"/>
              </a:lnSpc>
              <a:spcBef>
                <a:spcPts val="0"/>
              </a:spcBef>
            </a:pPr>
            <a:endParaRPr lang="en-US" sz="1400" b="0" dirty="0">
              <a:cs typeface="+mn-cs"/>
            </a:endParaRPr>
          </a:p>
          <a:p>
            <a:pPr lvl="0">
              <a:lnSpc>
                <a:spcPct val="100000"/>
              </a:lnSpc>
              <a:spcBef>
                <a:spcPts val="0"/>
              </a:spcBef>
            </a:pPr>
            <a:r>
              <a:rPr lang="en-US" sz="1600" dirty="0">
                <a:cs typeface="+mn-cs"/>
              </a:rPr>
              <a:t>TEMPLATES</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Create a template from the GUI selections and update a select number of devices.</a:t>
            </a:r>
            <a:endParaRPr lang="en-US" sz="1400" dirty="0"/>
          </a:p>
        </p:txBody>
      </p:sp>
      <p:pic>
        <p:nvPicPr>
          <p:cNvPr id="7" name="Picture 6">
            <a:extLst>
              <a:ext uri="{FF2B5EF4-FFF2-40B4-BE49-F238E27FC236}">
                <a16:creationId xmlns:a16="http://schemas.microsoft.com/office/drawing/2014/main" id="{8D6CE708-C7A0-4459-AABF-A0171B30DC54}"/>
              </a:ext>
            </a:extLst>
          </p:cNvPr>
          <p:cNvPicPr>
            <a:picLocks noChangeAspect="1"/>
          </p:cNvPicPr>
          <p:nvPr/>
        </p:nvPicPr>
        <p:blipFill rotWithShape="1">
          <a:blip r:embed="rId2"/>
          <a:srcRect b="5893"/>
          <a:stretch/>
        </p:blipFill>
        <p:spPr>
          <a:xfrm>
            <a:off x="5212080" y="2580492"/>
            <a:ext cx="5943600" cy="372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32721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C18D1-DCF3-4405-9E49-14B653B3D8BE}"/>
              </a:ext>
            </a:extLst>
          </p:cNvPr>
          <p:cNvSpPr>
            <a:spLocks noGrp="1"/>
          </p:cNvSpPr>
          <p:nvPr>
            <p:ph type="sldNum" sz="quarter" idx="10"/>
          </p:nvPr>
        </p:nvSpPr>
        <p:spPr/>
        <p:txBody>
          <a:bodyPr/>
          <a:lstStyle/>
          <a:p>
            <a:fld id="{9263E5DD-7D79-AA4C-A3D2-BC89EDB73164}" type="slidenum">
              <a:rPr lang="en-US" smtClean="0"/>
              <a:pPr/>
              <a:t>12</a:t>
            </a:fld>
            <a:endParaRPr lang="en-US"/>
          </a:p>
        </p:txBody>
      </p:sp>
      <p:sp>
        <p:nvSpPr>
          <p:cNvPr id="3" name="Title 2">
            <a:extLst>
              <a:ext uri="{FF2B5EF4-FFF2-40B4-BE49-F238E27FC236}">
                <a16:creationId xmlns:a16="http://schemas.microsoft.com/office/drawing/2014/main" id="{61881294-C502-4DEF-B2E4-57A26399CF24}"/>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848991"/>
                </a:solidFill>
                <a:effectLst/>
                <a:uLnTx/>
                <a:uFillTx/>
                <a:latin typeface="SF Pro Display" panose="00000500000000000000" pitchFamily="2" charset="0"/>
                <a:ea typeface="SF Pro Display" panose="00000500000000000000" pitchFamily="2" charset="0"/>
                <a:cs typeface="Arial" charset="0"/>
              </a:rPr>
              <a:t>Operations</a:t>
            </a:r>
            <a:endParaRPr lang="en-US" dirty="0"/>
          </a:p>
        </p:txBody>
      </p:sp>
      <p:sp>
        <p:nvSpPr>
          <p:cNvPr id="4" name="Text Placeholder 3">
            <a:extLst>
              <a:ext uri="{FF2B5EF4-FFF2-40B4-BE49-F238E27FC236}">
                <a16:creationId xmlns:a16="http://schemas.microsoft.com/office/drawing/2014/main" id="{69907E7F-33EF-4536-BFE4-7CC6131A5406}"/>
              </a:ext>
            </a:extLst>
          </p:cNvPr>
          <p:cNvSpPr>
            <a:spLocks noGrp="1"/>
          </p:cNvSpPr>
          <p:nvPr>
            <p:ph type="body" sz="quarter" idx="12"/>
          </p:nvPr>
        </p:nvSpPr>
        <p:spPr>
          <a:xfrm>
            <a:off x="914400" y="1188720"/>
            <a:ext cx="10515600" cy="1005840"/>
          </a:xfrm>
        </p:spPr>
        <p:txBody>
          <a:bodyPr/>
          <a:lstStyle/>
          <a:p>
            <a:pPr>
              <a:lnSpc>
                <a:spcPct val="100000"/>
              </a:lnSpc>
              <a:spcBef>
                <a:spcPts val="0"/>
              </a:spcBef>
            </a:pPr>
            <a:r>
              <a:rPr lang="en-US" dirty="0"/>
              <a:t>Perform remote maintenance, send CLI commands, upload log files, and backup and restore.</a:t>
            </a:r>
          </a:p>
        </p:txBody>
      </p:sp>
      <p:sp>
        <p:nvSpPr>
          <p:cNvPr id="5" name="Text Placeholder 4">
            <a:extLst>
              <a:ext uri="{FF2B5EF4-FFF2-40B4-BE49-F238E27FC236}">
                <a16:creationId xmlns:a16="http://schemas.microsoft.com/office/drawing/2014/main" id="{4061757F-42CE-4E1D-8332-B5387BAA208F}"/>
              </a:ext>
            </a:extLst>
          </p:cNvPr>
          <p:cNvSpPr>
            <a:spLocks noGrp="1"/>
          </p:cNvSpPr>
          <p:nvPr>
            <p:ph type="body" sz="quarter" idx="13"/>
          </p:nvPr>
        </p:nvSpPr>
        <p:spPr>
          <a:xfrm>
            <a:off x="1005840" y="2651760"/>
            <a:ext cx="3474720" cy="3657600"/>
          </a:xfrm>
        </p:spPr>
        <p:txBody>
          <a:bodyPr>
            <a:noAutofit/>
          </a:bodyPr>
          <a:lstStyle/>
          <a:p>
            <a:pPr lvl="0">
              <a:lnSpc>
                <a:spcPct val="100000"/>
              </a:lnSpc>
              <a:spcBef>
                <a:spcPts val="0"/>
              </a:spcBef>
            </a:pPr>
            <a:r>
              <a:rPr lang="en-US" sz="1600" dirty="0">
                <a:cs typeface="+mn-cs"/>
              </a:rPr>
              <a:t>REMOTE ASSET MAINTENANCE</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Keep firmware and configuration updated with the latest security patches and operational  optimization.</a:t>
            </a:r>
          </a:p>
          <a:p>
            <a:pPr lvl="0">
              <a:lnSpc>
                <a:spcPct val="100000"/>
              </a:lnSpc>
              <a:spcBef>
                <a:spcPts val="0"/>
              </a:spcBef>
            </a:pPr>
            <a:endParaRPr lang="en-US" sz="1400" b="0" dirty="0">
              <a:cs typeface="+mn-cs"/>
            </a:endParaRPr>
          </a:p>
          <a:p>
            <a:pPr lvl="0">
              <a:lnSpc>
                <a:spcPct val="100000"/>
              </a:lnSpc>
              <a:spcBef>
                <a:spcPts val="0"/>
              </a:spcBef>
            </a:pPr>
            <a:r>
              <a:rPr lang="en-US" sz="1600" dirty="0">
                <a:cs typeface="+mn-cs"/>
              </a:rPr>
              <a:t>LOG FILES</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Retrieve and save the latest log files. Download the logs files to view the details.</a:t>
            </a:r>
          </a:p>
          <a:p>
            <a:pPr lvl="0">
              <a:lnSpc>
                <a:spcPct val="100000"/>
              </a:lnSpc>
              <a:spcBef>
                <a:spcPts val="0"/>
              </a:spcBef>
            </a:pPr>
            <a:endParaRPr lang="en-US" sz="1400" b="0" dirty="0">
              <a:cs typeface="+mn-cs"/>
            </a:endParaRPr>
          </a:p>
          <a:p>
            <a:pPr lvl="0">
              <a:lnSpc>
                <a:spcPct val="100000"/>
              </a:lnSpc>
              <a:spcBef>
                <a:spcPts val="0"/>
              </a:spcBef>
            </a:pPr>
            <a:r>
              <a:rPr lang="en-US" sz="1600" dirty="0">
                <a:cs typeface="+mn-cs"/>
              </a:rPr>
              <a:t>TROUBLESHOOT DEVICE</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Remotely restart, reboot, or save and restore local asset configuration.</a:t>
            </a:r>
            <a:endParaRPr lang="en-US" sz="1400" dirty="0"/>
          </a:p>
        </p:txBody>
      </p:sp>
      <p:pic>
        <p:nvPicPr>
          <p:cNvPr id="7" name="Picture 6">
            <a:extLst>
              <a:ext uri="{FF2B5EF4-FFF2-40B4-BE49-F238E27FC236}">
                <a16:creationId xmlns:a16="http://schemas.microsoft.com/office/drawing/2014/main" id="{01973363-2921-42D8-A5B8-BF1915E8ECC0}"/>
              </a:ext>
            </a:extLst>
          </p:cNvPr>
          <p:cNvPicPr>
            <a:picLocks noChangeAspect="1"/>
          </p:cNvPicPr>
          <p:nvPr/>
        </p:nvPicPr>
        <p:blipFill rotWithShape="1">
          <a:blip r:embed="rId2"/>
          <a:srcRect b="4831"/>
          <a:stretch/>
        </p:blipFill>
        <p:spPr>
          <a:xfrm>
            <a:off x="5212080" y="2595070"/>
            <a:ext cx="5943600" cy="3770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0001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C18D1-DCF3-4405-9E49-14B653B3D8BE}"/>
              </a:ext>
            </a:extLst>
          </p:cNvPr>
          <p:cNvSpPr>
            <a:spLocks noGrp="1"/>
          </p:cNvSpPr>
          <p:nvPr>
            <p:ph type="sldNum" sz="quarter" idx="10"/>
          </p:nvPr>
        </p:nvSpPr>
        <p:spPr/>
        <p:txBody>
          <a:bodyPr/>
          <a:lstStyle/>
          <a:p>
            <a:fld id="{9263E5DD-7D79-AA4C-A3D2-BC89EDB73164}" type="slidenum">
              <a:rPr lang="en-US" smtClean="0"/>
              <a:pPr/>
              <a:t>13</a:t>
            </a:fld>
            <a:endParaRPr lang="en-US"/>
          </a:p>
        </p:txBody>
      </p:sp>
      <p:sp>
        <p:nvSpPr>
          <p:cNvPr id="3" name="Title 2">
            <a:extLst>
              <a:ext uri="{FF2B5EF4-FFF2-40B4-BE49-F238E27FC236}">
                <a16:creationId xmlns:a16="http://schemas.microsoft.com/office/drawing/2014/main" id="{61881294-C502-4DEF-B2E4-57A26399CF24}"/>
              </a:ext>
            </a:extLst>
          </p:cNvPr>
          <p:cNvSpPr>
            <a:spLocks noGrp="1"/>
          </p:cNvSpPr>
          <p:nvPr>
            <p:ph type="title"/>
          </p:nvPr>
        </p:nvSpPr>
        <p:spPr/>
        <p:txBody>
          <a:bodyPr/>
          <a:lstStyle/>
          <a:p>
            <a:r>
              <a:rPr lang="en-US" dirty="0"/>
              <a:t>Automation</a:t>
            </a:r>
          </a:p>
        </p:txBody>
      </p:sp>
      <p:sp>
        <p:nvSpPr>
          <p:cNvPr id="4" name="Text Placeholder 3">
            <a:extLst>
              <a:ext uri="{FF2B5EF4-FFF2-40B4-BE49-F238E27FC236}">
                <a16:creationId xmlns:a16="http://schemas.microsoft.com/office/drawing/2014/main" id="{69907E7F-33EF-4536-BFE4-7CC6131A5406}"/>
              </a:ext>
            </a:extLst>
          </p:cNvPr>
          <p:cNvSpPr>
            <a:spLocks noGrp="1"/>
          </p:cNvSpPr>
          <p:nvPr>
            <p:ph type="body" sz="quarter" idx="12"/>
          </p:nvPr>
        </p:nvSpPr>
        <p:spPr/>
        <p:txBody>
          <a:bodyPr/>
          <a:lstStyle/>
          <a:p>
            <a:pPr>
              <a:lnSpc>
                <a:spcPct val="100000"/>
              </a:lnSpc>
              <a:spcBef>
                <a:spcPts val="0"/>
              </a:spcBef>
            </a:pPr>
            <a:r>
              <a:rPr lang="en-US" dirty="0"/>
              <a:t>Network operators can remediate issues in real-time,</a:t>
            </a:r>
          </a:p>
          <a:p>
            <a:pPr>
              <a:lnSpc>
                <a:spcPct val="100000"/>
              </a:lnSpc>
              <a:spcBef>
                <a:spcPts val="0"/>
              </a:spcBef>
            </a:pPr>
            <a:r>
              <a:rPr lang="en-US" dirty="0"/>
              <a:t>Reducing costly onsite visits to remote office locations.</a:t>
            </a:r>
          </a:p>
        </p:txBody>
      </p:sp>
      <p:sp>
        <p:nvSpPr>
          <p:cNvPr id="5" name="Text Placeholder 4">
            <a:extLst>
              <a:ext uri="{FF2B5EF4-FFF2-40B4-BE49-F238E27FC236}">
                <a16:creationId xmlns:a16="http://schemas.microsoft.com/office/drawing/2014/main" id="{4061757F-42CE-4E1D-8332-B5387BAA208F}"/>
              </a:ext>
            </a:extLst>
          </p:cNvPr>
          <p:cNvSpPr>
            <a:spLocks noGrp="1"/>
          </p:cNvSpPr>
          <p:nvPr>
            <p:ph type="body" sz="quarter" idx="13"/>
          </p:nvPr>
        </p:nvSpPr>
        <p:spPr>
          <a:xfrm>
            <a:off x="1005840" y="2651760"/>
            <a:ext cx="3474720" cy="3657600"/>
          </a:xfrm>
        </p:spPr>
        <p:txBody>
          <a:bodyPr>
            <a:normAutofit/>
          </a:bodyPr>
          <a:lstStyle/>
          <a:p>
            <a:pPr lvl="0">
              <a:lnSpc>
                <a:spcPct val="100000"/>
              </a:lnSpc>
              <a:spcBef>
                <a:spcPts val="0"/>
              </a:spcBef>
            </a:pPr>
            <a:r>
              <a:rPr lang="en-US" sz="1600" dirty="0">
                <a:cs typeface="+mn-cs"/>
              </a:rPr>
              <a:t>AUTOMATION</a:t>
            </a:r>
          </a:p>
          <a:p>
            <a:pPr lvl="0">
              <a:lnSpc>
                <a:spcPct val="100000"/>
              </a:lnSpc>
              <a:spcBef>
                <a:spcPts val="0"/>
              </a:spcBef>
            </a:pPr>
            <a:endParaRPr lang="en-US" sz="1400" dirty="0">
              <a:cs typeface="+mn-cs"/>
            </a:endParaRPr>
          </a:p>
          <a:p>
            <a:pPr lvl="0">
              <a:lnSpc>
                <a:spcPct val="100000"/>
              </a:lnSpc>
              <a:spcBef>
                <a:spcPts val="0"/>
              </a:spcBef>
            </a:pPr>
            <a:r>
              <a:rPr lang="en-US" sz="1400" b="0" dirty="0">
                <a:cs typeface="+mn-cs"/>
              </a:rPr>
              <a:t>Network Operators can create rules for critical event triggers on specific asset status and health data.</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IT network operators are notified</a:t>
            </a:r>
          </a:p>
          <a:p>
            <a:pPr lvl="0">
              <a:lnSpc>
                <a:spcPct val="100000"/>
              </a:lnSpc>
              <a:spcBef>
                <a:spcPts val="0"/>
              </a:spcBef>
            </a:pPr>
            <a:r>
              <a:rPr lang="en-US" sz="1400" b="0" dirty="0">
                <a:cs typeface="+mn-cs"/>
              </a:rPr>
              <a:t>when events are triggered, through</a:t>
            </a:r>
          </a:p>
          <a:p>
            <a:pPr lvl="0">
              <a:lnSpc>
                <a:spcPct val="100000"/>
              </a:lnSpc>
              <a:spcBef>
                <a:spcPts val="0"/>
              </a:spcBef>
            </a:pPr>
            <a:r>
              <a:rPr lang="en-US" sz="1400" b="0" dirty="0">
                <a:cs typeface="+mn-cs"/>
              </a:rPr>
              <a:t>email, SMS, or push notifications.</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Event results are listed and show the asset, event trigger type, before and after values and the timestamp.</a:t>
            </a:r>
          </a:p>
          <a:p>
            <a:pPr lvl="0">
              <a:lnSpc>
                <a:spcPct val="100000"/>
              </a:lnSpc>
              <a:spcBef>
                <a:spcPts val="0"/>
              </a:spcBef>
            </a:pPr>
            <a:endParaRPr lang="en-US" sz="1400" dirty="0">
              <a:cs typeface="+mn-cs"/>
            </a:endParaRPr>
          </a:p>
        </p:txBody>
      </p:sp>
      <p:pic>
        <p:nvPicPr>
          <p:cNvPr id="7" name="Picture 6">
            <a:extLst>
              <a:ext uri="{FF2B5EF4-FFF2-40B4-BE49-F238E27FC236}">
                <a16:creationId xmlns:a16="http://schemas.microsoft.com/office/drawing/2014/main" id="{519928D1-03DF-436E-B10C-1647A894110F}"/>
              </a:ext>
            </a:extLst>
          </p:cNvPr>
          <p:cNvPicPr>
            <a:picLocks noChangeAspect="1"/>
          </p:cNvPicPr>
          <p:nvPr/>
        </p:nvPicPr>
        <p:blipFill rotWithShape="1">
          <a:blip r:embed="rId3"/>
          <a:srcRect b="5024"/>
          <a:stretch/>
        </p:blipFill>
        <p:spPr>
          <a:xfrm>
            <a:off x="5212080" y="2598898"/>
            <a:ext cx="5943600" cy="3763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46216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C18D1-DCF3-4405-9E49-14B653B3D8BE}"/>
              </a:ext>
            </a:extLst>
          </p:cNvPr>
          <p:cNvSpPr>
            <a:spLocks noGrp="1"/>
          </p:cNvSpPr>
          <p:nvPr>
            <p:ph type="sldNum" sz="quarter" idx="10"/>
          </p:nvPr>
        </p:nvSpPr>
        <p:spPr/>
        <p:txBody>
          <a:bodyPr/>
          <a:lstStyle/>
          <a:p>
            <a:fld id="{9263E5DD-7D79-AA4C-A3D2-BC89EDB73164}" type="slidenum">
              <a:rPr lang="en-US" smtClean="0"/>
              <a:pPr/>
              <a:t>14</a:t>
            </a:fld>
            <a:endParaRPr lang="en-US"/>
          </a:p>
        </p:txBody>
      </p:sp>
      <p:sp>
        <p:nvSpPr>
          <p:cNvPr id="3" name="Title 2">
            <a:extLst>
              <a:ext uri="{FF2B5EF4-FFF2-40B4-BE49-F238E27FC236}">
                <a16:creationId xmlns:a16="http://schemas.microsoft.com/office/drawing/2014/main" id="{61881294-C502-4DEF-B2E4-57A26399CF24}"/>
              </a:ext>
            </a:extLst>
          </p:cNvPr>
          <p:cNvSpPr>
            <a:spLocks noGrp="1"/>
          </p:cNvSpPr>
          <p:nvPr>
            <p:ph type="title"/>
          </p:nvPr>
        </p:nvSpPr>
        <p:spPr/>
        <p:txBody>
          <a:bodyPr/>
          <a:lstStyle/>
          <a:p>
            <a:r>
              <a:rPr lang="en-US" dirty="0"/>
              <a:t>Automation</a:t>
            </a:r>
          </a:p>
        </p:txBody>
      </p:sp>
      <p:sp>
        <p:nvSpPr>
          <p:cNvPr id="4" name="Text Placeholder 3">
            <a:extLst>
              <a:ext uri="{FF2B5EF4-FFF2-40B4-BE49-F238E27FC236}">
                <a16:creationId xmlns:a16="http://schemas.microsoft.com/office/drawing/2014/main" id="{69907E7F-33EF-4536-BFE4-7CC6131A5406}"/>
              </a:ext>
            </a:extLst>
          </p:cNvPr>
          <p:cNvSpPr>
            <a:spLocks noGrp="1"/>
          </p:cNvSpPr>
          <p:nvPr>
            <p:ph type="body" sz="quarter" idx="12"/>
          </p:nvPr>
        </p:nvSpPr>
        <p:spPr>
          <a:xfrm>
            <a:off x="914400" y="1188720"/>
            <a:ext cx="11155680" cy="1005840"/>
          </a:xfrm>
        </p:spPr>
        <p:txBody>
          <a:bodyPr/>
          <a:lstStyle/>
          <a:p>
            <a:r>
              <a:rPr lang="en-US" dirty="0"/>
              <a:t>True Zero Touch automation reduces human intervention errors and needed onsite visits to provision remote devices.</a:t>
            </a:r>
          </a:p>
        </p:txBody>
      </p:sp>
      <p:sp>
        <p:nvSpPr>
          <p:cNvPr id="5" name="Text Placeholder 4">
            <a:extLst>
              <a:ext uri="{FF2B5EF4-FFF2-40B4-BE49-F238E27FC236}">
                <a16:creationId xmlns:a16="http://schemas.microsoft.com/office/drawing/2014/main" id="{4061757F-42CE-4E1D-8332-B5387BAA208F}"/>
              </a:ext>
            </a:extLst>
          </p:cNvPr>
          <p:cNvSpPr>
            <a:spLocks noGrp="1"/>
          </p:cNvSpPr>
          <p:nvPr>
            <p:ph sz="quarter" idx="13"/>
          </p:nvPr>
        </p:nvSpPr>
        <p:spPr>
          <a:xfrm>
            <a:off x="1005840" y="2651760"/>
            <a:ext cx="3657600" cy="3657600"/>
          </a:xfrm>
        </p:spPr>
        <p:txBody>
          <a:bodyPr>
            <a:noAutofit/>
          </a:bodyPr>
          <a:lstStyle/>
          <a:p>
            <a:pPr lvl="0">
              <a:lnSpc>
                <a:spcPct val="100000"/>
              </a:lnSpc>
              <a:spcBef>
                <a:spcPts val="0"/>
              </a:spcBef>
            </a:pPr>
            <a:r>
              <a:rPr lang="en-US" sz="1600" b="1" dirty="0">
                <a:solidFill>
                  <a:srgbClr val="000000"/>
                </a:solidFill>
                <a:ea typeface="+mn-ea"/>
                <a:cs typeface="+mn-cs"/>
              </a:rPr>
              <a:t>UPDATE OPERATION</a:t>
            </a:r>
          </a:p>
          <a:p>
            <a:pPr lvl="0">
              <a:lnSpc>
                <a:spcPct val="100000"/>
              </a:lnSpc>
              <a:spcBef>
                <a:spcPts val="0"/>
              </a:spcBef>
            </a:pPr>
            <a:endParaRPr lang="en-US" sz="1600" dirty="0">
              <a:ea typeface="+mn-ea"/>
              <a:cs typeface="+mn-cs"/>
            </a:endParaRPr>
          </a:p>
          <a:p>
            <a:pPr marL="228600" lvl="0" indent="-228600">
              <a:lnSpc>
                <a:spcPct val="100000"/>
              </a:lnSpc>
              <a:spcBef>
                <a:spcPts val="0"/>
              </a:spcBef>
              <a:buFont typeface="+mj-lt"/>
              <a:buAutoNum type="arabicPeriod"/>
            </a:pPr>
            <a:r>
              <a:rPr lang="en-US" sz="1600" b="0" dirty="0">
                <a:solidFill>
                  <a:srgbClr val="36383B"/>
                </a:solidFill>
                <a:cs typeface="+mn-cs"/>
              </a:rPr>
              <a:t>Operator creates a firmware or configuration update.</a:t>
            </a:r>
          </a:p>
          <a:p>
            <a:pPr marL="228600" lvl="0" indent="-228600">
              <a:lnSpc>
                <a:spcPct val="100000"/>
              </a:lnSpc>
              <a:spcBef>
                <a:spcPts val="0"/>
              </a:spcBef>
              <a:buFont typeface="+mj-lt"/>
              <a:buAutoNum type="arabicPeriod"/>
            </a:pPr>
            <a:endParaRPr lang="en-US" sz="1600" b="0" dirty="0">
              <a:solidFill>
                <a:srgbClr val="36383B"/>
              </a:solidFill>
              <a:cs typeface="+mn-cs"/>
            </a:endParaRPr>
          </a:p>
          <a:p>
            <a:pPr marL="228600" lvl="0" indent="-228600">
              <a:lnSpc>
                <a:spcPct val="100000"/>
              </a:lnSpc>
              <a:spcBef>
                <a:spcPts val="0"/>
              </a:spcBef>
              <a:buFont typeface="+mj-lt"/>
              <a:buAutoNum type="arabicPeriod"/>
            </a:pPr>
            <a:r>
              <a:rPr lang="en-US" sz="1600" b="0" dirty="0">
                <a:solidFill>
                  <a:srgbClr val="36383B"/>
                </a:solidFill>
                <a:cs typeface="+mn-cs"/>
              </a:rPr>
              <a:t>Deployed assets automatically check for updates</a:t>
            </a:r>
            <a:r>
              <a:rPr lang="en-US" sz="1600" dirty="0">
                <a:solidFill>
                  <a:srgbClr val="36383B"/>
                </a:solidFill>
                <a:cs typeface="+mn-cs"/>
              </a:rPr>
              <a:t> when powered on.</a:t>
            </a:r>
            <a:endParaRPr lang="en-US" sz="1600" b="0" dirty="0">
              <a:solidFill>
                <a:srgbClr val="36383B"/>
              </a:solidFill>
              <a:cs typeface="+mn-cs"/>
            </a:endParaRPr>
          </a:p>
          <a:p>
            <a:pPr marL="228600" lvl="0" indent="-228600">
              <a:lnSpc>
                <a:spcPct val="100000"/>
              </a:lnSpc>
              <a:spcBef>
                <a:spcPts val="0"/>
              </a:spcBef>
              <a:buFont typeface="+mj-lt"/>
              <a:buAutoNum type="arabicPeriod"/>
            </a:pPr>
            <a:endParaRPr lang="en-US" sz="1600" b="0" dirty="0">
              <a:solidFill>
                <a:srgbClr val="36383B"/>
              </a:solidFill>
              <a:cs typeface="+mn-cs"/>
            </a:endParaRPr>
          </a:p>
          <a:p>
            <a:pPr marL="228600" lvl="0" indent="-228600">
              <a:lnSpc>
                <a:spcPct val="100000"/>
              </a:lnSpc>
              <a:spcBef>
                <a:spcPts val="0"/>
              </a:spcBef>
              <a:buFont typeface="+mj-lt"/>
              <a:buAutoNum type="arabicPeriod"/>
            </a:pPr>
            <a:r>
              <a:rPr lang="en-US" sz="1600" b="0" dirty="0">
                <a:solidFill>
                  <a:srgbClr val="36383B"/>
                </a:solidFill>
                <a:cs typeface="+mn-cs"/>
              </a:rPr>
              <a:t>If an update is available, it will automatically download the file.</a:t>
            </a:r>
          </a:p>
          <a:p>
            <a:pPr marL="228600" lvl="0" indent="-228600">
              <a:lnSpc>
                <a:spcPct val="100000"/>
              </a:lnSpc>
              <a:spcBef>
                <a:spcPts val="0"/>
              </a:spcBef>
              <a:buFont typeface="+mj-lt"/>
              <a:buAutoNum type="arabicPeriod"/>
            </a:pPr>
            <a:endParaRPr lang="en-US" sz="1600" b="0" dirty="0">
              <a:solidFill>
                <a:srgbClr val="36383B"/>
              </a:solidFill>
              <a:cs typeface="+mn-cs"/>
            </a:endParaRPr>
          </a:p>
          <a:p>
            <a:pPr marL="228600" lvl="0" indent="-228600">
              <a:lnSpc>
                <a:spcPct val="100000"/>
              </a:lnSpc>
              <a:spcBef>
                <a:spcPts val="0"/>
              </a:spcBef>
              <a:buFont typeface="+mj-lt"/>
              <a:buAutoNum type="arabicPeriod"/>
            </a:pPr>
            <a:r>
              <a:rPr lang="en-US" sz="1600" b="0" dirty="0">
                <a:solidFill>
                  <a:srgbClr val="36383B"/>
                </a:solidFill>
                <a:cs typeface="+mn-cs"/>
              </a:rPr>
              <a:t>On asset restart, the new firmware or configuration updated will take effect.</a:t>
            </a:r>
          </a:p>
        </p:txBody>
      </p:sp>
      <p:pic>
        <p:nvPicPr>
          <p:cNvPr id="7" name="Picture 6">
            <a:extLst>
              <a:ext uri="{FF2B5EF4-FFF2-40B4-BE49-F238E27FC236}">
                <a16:creationId xmlns:a16="http://schemas.microsoft.com/office/drawing/2014/main" id="{C5C8119F-0865-410A-979B-0A1952514A99}"/>
              </a:ext>
            </a:extLst>
          </p:cNvPr>
          <p:cNvPicPr>
            <a:picLocks noChangeAspect="1"/>
          </p:cNvPicPr>
          <p:nvPr/>
        </p:nvPicPr>
        <p:blipFill rotWithShape="1">
          <a:blip r:embed="rId2"/>
          <a:srcRect b="5121"/>
          <a:stretch/>
        </p:blipFill>
        <p:spPr>
          <a:xfrm>
            <a:off x="5212080" y="2509372"/>
            <a:ext cx="5943600" cy="3759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13096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 email&#10;&#10;Description automatically generated">
            <a:extLst>
              <a:ext uri="{FF2B5EF4-FFF2-40B4-BE49-F238E27FC236}">
                <a16:creationId xmlns:a16="http://schemas.microsoft.com/office/drawing/2014/main" id="{BA77F56E-5D90-4491-895F-6E9F1C16795C}"/>
              </a:ext>
            </a:extLst>
          </p:cNvPr>
          <p:cNvPicPr>
            <a:picLocks noChangeAspect="1"/>
          </p:cNvPicPr>
          <p:nvPr/>
        </p:nvPicPr>
        <p:blipFill>
          <a:blip r:embed="rId2"/>
          <a:stretch>
            <a:fillRect/>
          </a:stretch>
        </p:blipFill>
        <p:spPr>
          <a:xfrm>
            <a:off x="5212080" y="2505451"/>
            <a:ext cx="5943600" cy="336096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E98C18D1-DCF3-4405-9E49-14B653B3D8BE}"/>
              </a:ext>
            </a:extLst>
          </p:cNvPr>
          <p:cNvSpPr>
            <a:spLocks noGrp="1"/>
          </p:cNvSpPr>
          <p:nvPr>
            <p:ph type="sldNum" sz="quarter" idx="10"/>
          </p:nvPr>
        </p:nvSpPr>
        <p:spPr/>
        <p:txBody>
          <a:bodyPr/>
          <a:lstStyle/>
          <a:p>
            <a:fld id="{9263E5DD-7D79-AA4C-A3D2-BC89EDB73164}" type="slidenum">
              <a:rPr lang="en-US" smtClean="0"/>
              <a:pPr/>
              <a:t>15</a:t>
            </a:fld>
            <a:endParaRPr lang="en-US"/>
          </a:p>
        </p:txBody>
      </p:sp>
      <p:sp>
        <p:nvSpPr>
          <p:cNvPr id="3" name="Title 2">
            <a:extLst>
              <a:ext uri="{FF2B5EF4-FFF2-40B4-BE49-F238E27FC236}">
                <a16:creationId xmlns:a16="http://schemas.microsoft.com/office/drawing/2014/main" id="{61881294-C502-4DEF-B2E4-57A26399CF24}"/>
              </a:ext>
            </a:extLst>
          </p:cNvPr>
          <p:cNvSpPr>
            <a:spLocks noGrp="1"/>
          </p:cNvSpPr>
          <p:nvPr>
            <p:ph type="title"/>
          </p:nvPr>
        </p:nvSpPr>
        <p:spPr/>
        <p:txBody>
          <a:bodyPr/>
          <a:lstStyle/>
          <a:p>
            <a:r>
              <a:rPr lang="en-US" dirty="0"/>
              <a:t>Automation</a:t>
            </a:r>
          </a:p>
        </p:txBody>
      </p:sp>
      <p:sp>
        <p:nvSpPr>
          <p:cNvPr id="4" name="Text Placeholder 3">
            <a:extLst>
              <a:ext uri="{FF2B5EF4-FFF2-40B4-BE49-F238E27FC236}">
                <a16:creationId xmlns:a16="http://schemas.microsoft.com/office/drawing/2014/main" id="{69907E7F-33EF-4536-BFE4-7CC6131A5406}"/>
              </a:ext>
            </a:extLst>
          </p:cNvPr>
          <p:cNvSpPr>
            <a:spLocks noGrp="1"/>
          </p:cNvSpPr>
          <p:nvPr>
            <p:ph type="body" sz="quarter" idx="12"/>
          </p:nvPr>
        </p:nvSpPr>
        <p:spPr>
          <a:xfrm>
            <a:off x="914400" y="1188720"/>
            <a:ext cx="11155680" cy="1005840"/>
          </a:xfrm>
        </p:spPr>
        <p:txBody>
          <a:bodyPr/>
          <a:lstStyle/>
          <a:p>
            <a:r>
              <a:rPr lang="en-US" dirty="0"/>
              <a:t>True Zero Touch automation imports known devices to a customer account when purchased.</a:t>
            </a:r>
          </a:p>
        </p:txBody>
      </p:sp>
      <p:sp>
        <p:nvSpPr>
          <p:cNvPr id="5" name="Text Placeholder 4">
            <a:extLst>
              <a:ext uri="{FF2B5EF4-FFF2-40B4-BE49-F238E27FC236}">
                <a16:creationId xmlns:a16="http://schemas.microsoft.com/office/drawing/2014/main" id="{4061757F-42CE-4E1D-8332-B5387BAA208F}"/>
              </a:ext>
            </a:extLst>
          </p:cNvPr>
          <p:cNvSpPr>
            <a:spLocks noGrp="1"/>
          </p:cNvSpPr>
          <p:nvPr>
            <p:ph sz="quarter" idx="13"/>
          </p:nvPr>
        </p:nvSpPr>
        <p:spPr>
          <a:xfrm>
            <a:off x="1005840" y="2651760"/>
            <a:ext cx="3657600" cy="3657600"/>
          </a:xfrm>
        </p:spPr>
        <p:txBody>
          <a:bodyPr>
            <a:noAutofit/>
          </a:bodyPr>
          <a:lstStyle/>
          <a:p>
            <a:pPr lvl="0">
              <a:lnSpc>
                <a:spcPct val="100000"/>
              </a:lnSpc>
              <a:spcBef>
                <a:spcPts val="0"/>
              </a:spcBef>
            </a:pPr>
            <a:r>
              <a:rPr lang="en-US" sz="1800" b="1" dirty="0">
                <a:solidFill>
                  <a:srgbClr val="36383B"/>
                </a:solidFill>
                <a:ea typeface="+mn-ea"/>
                <a:cs typeface="+mn-cs"/>
              </a:rPr>
              <a:t>ONBOARDING OPERATION</a:t>
            </a:r>
          </a:p>
          <a:p>
            <a:pPr lvl="0">
              <a:lnSpc>
                <a:spcPct val="100000"/>
              </a:lnSpc>
              <a:spcBef>
                <a:spcPts val="0"/>
              </a:spcBef>
            </a:pPr>
            <a:endParaRPr lang="en-US" sz="1600" dirty="0">
              <a:ea typeface="+mn-ea"/>
              <a:cs typeface="+mn-cs"/>
            </a:endParaRPr>
          </a:p>
          <a:p>
            <a:pPr marL="285750" lvl="0" indent="-285750">
              <a:lnSpc>
                <a:spcPct val="100000"/>
              </a:lnSpc>
              <a:spcBef>
                <a:spcPts val="0"/>
              </a:spcBef>
              <a:buFont typeface="Arial" panose="020B0604020202020204" pitchFamily="34" charset="0"/>
              <a:buChar char="•"/>
            </a:pPr>
            <a:r>
              <a:rPr lang="en-US" sz="1600" dirty="0">
                <a:solidFill>
                  <a:srgbClr val="36383B"/>
                </a:solidFill>
                <a:cs typeface="+mn-cs"/>
              </a:rPr>
              <a:t>Purchased </a:t>
            </a:r>
            <a:r>
              <a:rPr lang="en-US" sz="1600" b="0" dirty="0">
                <a:solidFill>
                  <a:srgbClr val="36383B"/>
                </a:solidFill>
                <a:cs typeface="+mn-cs"/>
              </a:rPr>
              <a:t>devices are automatically imported into a ConsoleFlow customer account.</a:t>
            </a:r>
          </a:p>
          <a:p>
            <a:pPr marL="285750" lvl="0" indent="-285750">
              <a:lnSpc>
                <a:spcPct val="100000"/>
              </a:lnSpc>
              <a:spcBef>
                <a:spcPts val="0"/>
              </a:spcBef>
              <a:buFont typeface="Arial" panose="020B0604020202020204" pitchFamily="34" charset="0"/>
              <a:buChar char="•"/>
            </a:pPr>
            <a:endParaRPr lang="en-US" sz="1600" b="0" dirty="0">
              <a:solidFill>
                <a:srgbClr val="36383B"/>
              </a:solidFill>
              <a:cs typeface="+mn-cs"/>
            </a:endParaRPr>
          </a:p>
          <a:p>
            <a:pPr marL="285750" lvl="0" indent="-285750">
              <a:lnSpc>
                <a:spcPct val="100000"/>
              </a:lnSpc>
              <a:spcBef>
                <a:spcPts val="0"/>
              </a:spcBef>
              <a:buFont typeface="Arial" panose="020B0604020202020204" pitchFamily="34" charset="0"/>
              <a:buChar char="•"/>
            </a:pPr>
            <a:r>
              <a:rPr lang="en-US" sz="1600" dirty="0">
                <a:solidFill>
                  <a:srgbClr val="36383B"/>
                </a:solidFill>
                <a:cs typeface="+mn-cs"/>
              </a:rPr>
              <a:t>Administrators can view the invoice number and the associated devices added to their account.</a:t>
            </a:r>
          </a:p>
          <a:p>
            <a:pPr marL="285750" lvl="0" indent="-285750">
              <a:lnSpc>
                <a:spcPct val="100000"/>
              </a:lnSpc>
              <a:spcBef>
                <a:spcPts val="0"/>
              </a:spcBef>
              <a:buFont typeface="Arial" panose="020B0604020202020204" pitchFamily="34" charset="0"/>
              <a:buChar char="•"/>
            </a:pPr>
            <a:endParaRPr lang="en-US" sz="1600" dirty="0">
              <a:solidFill>
                <a:srgbClr val="36383B"/>
              </a:solidFill>
              <a:cs typeface="+mn-cs"/>
            </a:endParaRPr>
          </a:p>
          <a:p>
            <a:pPr marL="285750" lvl="0" indent="-285750">
              <a:lnSpc>
                <a:spcPct val="100000"/>
              </a:lnSpc>
              <a:spcBef>
                <a:spcPts val="0"/>
              </a:spcBef>
              <a:buFont typeface="Arial" panose="020B0604020202020204" pitchFamily="34" charset="0"/>
              <a:buChar char="•"/>
            </a:pPr>
            <a:r>
              <a:rPr lang="en-US" sz="1600" dirty="0">
                <a:solidFill>
                  <a:srgbClr val="36383B"/>
                </a:solidFill>
                <a:cs typeface="+mn-cs"/>
              </a:rPr>
              <a:t>Devices can then be assigned to the end customer account.</a:t>
            </a:r>
            <a:endParaRPr lang="en-US" sz="1600" b="0" dirty="0">
              <a:solidFill>
                <a:srgbClr val="36383B"/>
              </a:solidFill>
              <a:cs typeface="+mn-cs"/>
            </a:endParaRPr>
          </a:p>
          <a:p>
            <a:pPr lvl="0">
              <a:lnSpc>
                <a:spcPct val="100000"/>
              </a:lnSpc>
              <a:spcBef>
                <a:spcPts val="0"/>
              </a:spcBef>
            </a:pPr>
            <a:endParaRPr lang="en-US" sz="1400" b="0" dirty="0">
              <a:solidFill>
                <a:srgbClr val="36383B"/>
              </a:solidFill>
              <a:cs typeface="+mn-cs"/>
            </a:endParaRPr>
          </a:p>
        </p:txBody>
      </p:sp>
      <p:pic>
        <p:nvPicPr>
          <p:cNvPr id="8" name="Picture 7" descr="Table&#10;&#10;Description automatically generated">
            <a:extLst>
              <a:ext uri="{FF2B5EF4-FFF2-40B4-BE49-F238E27FC236}">
                <a16:creationId xmlns:a16="http://schemas.microsoft.com/office/drawing/2014/main" id="{D70F9568-E2F4-4FB5-B827-15E3CF2437B7}"/>
              </a:ext>
            </a:extLst>
          </p:cNvPr>
          <p:cNvPicPr>
            <a:picLocks noChangeAspect="1"/>
          </p:cNvPicPr>
          <p:nvPr/>
        </p:nvPicPr>
        <p:blipFill>
          <a:blip r:embed="rId3"/>
          <a:stretch>
            <a:fillRect/>
          </a:stretch>
        </p:blipFill>
        <p:spPr>
          <a:xfrm>
            <a:off x="7071360" y="3792584"/>
            <a:ext cx="4572000" cy="2585357"/>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44958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C18D1-DCF3-4405-9E49-14B653B3D8BE}"/>
              </a:ext>
            </a:extLst>
          </p:cNvPr>
          <p:cNvSpPr>
            <a:spLocks noGrp="1"/>
          </p:cNvSpPr>
          <p:nvPr>
            <p:ph type="sldNum" sz="quarter" idx="10"/>
          </p:nvPr>
        </p:nvSpPr>
        <p:spPr/>
        <p:txBody>
          <a:bodyPr/>
          <a:lstStyle/>
          <a:p>
            <a:fld id="{9263E5DD-7D79-AA4C-A3D2-BC89EDB73164}" type="slidenum">
              <a:rPr lang="en-US" smtClean="0"/>
              <a:pPr/>
              <a:t>16</a:t>
            </a:fld>
            <a:endParaRPr lang="en-US"/>
          </a:p>
        </p:txBody>
      </p:sp>
      <p:sp>
        <p:nvSpPr>
          <p:cNvPr id="3" name="Title 2">
            <a:extLst>
              <a:ext uri="{FF2B5EF4-FFF2-40B4-BE49-F238E27FC236}">
                <a16:creationId xmlns:a16="http://schemas.microsoft.com/office/drawing/2014/main" id="{61881294-C502-4DEF-B2E4-57A26399CF24}"/>
              </a:ext>
            </a:extLst>
          </p:cNvPr>
          <p:cNvSpPr>
            <a:spLocks noGrp="1"/>
          </p:cNvSpPr>
          <p:nvPr>
            <p:ph type="title"/>
          </p:nvPr>
        </p:nvSpPr>
        <p:spPr/>
        <p:txBody>
          <a:bodyPr/>
          <a:lstStyle/>
          <a:p>
            <a:r>
              <a:rPr lang="en-US" dirty="0"/>
              <a:t>Automation</a:t>
            </a:r>
          </a:p>
        </p:txBody>
      </p:sp>
      <p:sp>
        <p:nvSpPr>
          <p:cNvPr id="4" name="Text Placeholder 3">
            <a:extLst>
              <a:ext uri="{FF2B5EF4-FFF2-40B4-BE49-F238E27FC236}">
                <a16:creationId xmlns:a16="http://schemas.microsoft.com/office/drawing/2014/main" id="{69907E7F-33EF-4536-BFE4-7CC6131A5406}"/>
              </a:ext>
            </a:extLst>
          </p:cNvPr>
          <p:cNvSpPr>
            <a:spLocks noGrp="1"/>
          </p:cNvSpPr>
          <p:nvPr>
            <p:ph type="body" sz="quarter" idx="12"/>
          </p:nvPr>
        </p:nvSpPr>
        <p:spPr/>
        <p:txBody>
          <a:bodyPr/>
          <a:lstStyle/>
          <a:p>
            <a:r>
              <a:rPr lang="en-US" sz="3200" dirty="0"/>
              <a:t>Software-defined operations for </a:t>
            </a:r>
            <a:r>
              <a:rPr lang="en-US" dirty="0"/>
              <a:t>network </a:t>
            </a:r>
            <a:r>
              <a:rPr lang="en-US" sz="3200" dirty="0"/>
              <a:t>resilience.</a:t>
            </a:r>
          </a:p>
        </p:txBody>
      </p:sp>
      <p:sp>
        <p:nvSpPr>
          <p:cNvPr id="5" name="Text Placeholder 4">
            <a:extLst>
              <a:ext uri="{FF2B5EF4-FFF2-40B4-BE49-F238E27FC236}">
                <a16:creationId xmlns:a16="http://schemas.microsoft.com/office/drawing/2014/main" id="{4061757F-42CE-4E1D-8332-B5387BAA208F}"/>
              </a:ext>
            </a:extLst>
          </p:cNvPr>
          <p:cNvSpPr>
            <a:spLocks noGrp="1"/>
          </p:cNvSpPr>
          <p:nvPr>
            <p:ph type="body" sz="quarter" idx="13"/>
          </p:nvPr>
        </p:nvSpPr>
        <p:spPr>
          <a:xfrm>
            <a:off x="1005840" y="2651760"/>
            <a:ext cx="3657600" cy="3657600"/>
          </a:xfrm>
        </p:spPr>
        <p:txBody>
          <a:bodyPr>
            <a:noAutofit/>
          </a:bodyPr>
          <a:lstStyle/>
          <a:p>
            <a:pPr lvl="0">
              <a:lnSpc>
                <a:spcPct val="100000"/>
              </a:lnSpc>
              <a:spcBef>
                <a:spcPts val="0"/>
              </a:spcBef>
            </a:pPr>
            <a:r>
              <a:rPr lang="en-US" sz="1700" dirty="0">
                <a:cs typeface="+mn-cs"/>
              </a:rPr>
              <a:t>SCRIPTING</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Create and schedule script jobs that monitor, maintain, and capture status data on your network infrastructure assets.</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Create Expect, TCL and Python scripts and view the result data.</a:t>
            </a:r>
          </a:p>
          <a:p>
            <a:pPr lvl="0">
              <a:lnSpc>
                <a:spcPct val="100000"/>
              </a:lnSpc>
              <a:spcBef>
                <a:spcPts val="0"/>
              </a:spcBef>
            </a:pPr>
            <a:endParaRPr lang="en-US" sz="1400" b="0" dirty="0">
              <a:cs typeface="+mn-cs"/>
            </a:endParaRPr>
          </a:p>
          <a:p>
            <a:pPr lvl="0">
              <a:lnSpc>
                <a:spcPct val="100000"/>
              </a:lnSpc>
              <a:spcBef>
                <a:spcPts val="0"/>
              </a:spcBef>
            </a:pPr>
            <a:r>
              <a:rPr lang="en-US" sz="1600" dirty="0">
                <a:cs typeface="+mn-cs"/>
              </a:rPr>
              <a:t>PERFORMANCE MONITORING</a:t>
            </a:r>
          </a:p>
          <a:p>
            <a:pPr lvl="0">
              <a:lnSpc>
                <a:spcPct val="100000"/>
              </a:lnSpc>
              <a:spcBef>
                <a:spcPts val="0"/>
              </a:spcBef>
            </a:pPr>
            <a:endParaRPr lang="en-US" sz="1400" b="0" dirty="0">
              <a:cs typeface="+mn-cs"/>
            </a:endParaRPr>
          </a:p>
          <a:p>
            <a:pPr lvl="0">
              <a:lnSpc>
                <a:spcPct val="100000"/>
              </a:lnSpc>
              <a:spcBef>
                <a:spcPts val="0"/>
              </a:spcBef>
            </a:pPr>
            <a:r>
              <a:rPr lang="en-US" sz="1400" b="0" dirty="0">
                <a:cs typeface="+mn-cs"/>
              </a:rPr>
              <a:t>Monitor your network with integrated Cisco IP-SLA probes compatible network performance monitoring.</a:t>
            </a:r>
          </a:p>
        </p:txBody>
      </p:sp>
      <p:pic>
        <p:nvPicPr>
          <p:cNvPr id="8" name="Picture 7">
            <a:extLst>
              <a:ext uri="{FF2B5EF4-FFF2-40B4-BE49-F238E27FC236}">
                <a16:creationId xmlns:a16="http://schemas.microsoft.com/office/drawing/2014/main" id="{1E202C8A-307B-4C2E-B95F-6CF63908047A}"/>
              </a:ext>
            </a:extLst>
          </p:cNvPr>
          <p:cNvPicPr>
            <a:picLocks noChangeAspect="1"/>
          </p:cNvPicPr>
          <p:nvPr/>
        </p:nvPicPr>
        <p:blipFill rotWithShape="1">
          <a:blip r:embed="rId2"/>
          <a:srcRect b="4831"/>
          <a:stretch/>
        </p:blipFill>
        <p:spPr>
          <a:xfrm>
            <a:off x="5212080" y="2595070"/>
            <a:ext cx="5943600" cy="3770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7642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671689-EF78-42B1-B271-3488B12B5180}"/>
              </a:ext>
            </a:extLst>
          </p:cNvPr>
          <p:cNvSpPr>
            <a:spLocks noGrp="1"/>
          </p:cNvSpPr>
          <p:nvPr>
            <p:ph type="sldNum" sz="quarter" idx="10"/>
          </p:nvPr>
        </p:nvSpPr>
        <p:spPr/>
        <p:txBody>
          <a:bodyPr/>
          <a:lstStyle/>
          <a:p>
            <a:fld id="{9263E5DD-7D79-AA4C-A3D2-BC89EDB73164}" type="slidenum">
              <a:rPr lang="en-US" smtClean="0"/>
              <a:pPr/>
              <a:t>17</a:t>
            </a:fld>
            <a:endParaRPr lang="en-US"/>
          </a:p>
        </p:txBody>
      </p:sp>
      <p:sp>
        <p:nvSpPr>
          <p:cNvPr id="3" name="Title 2">
            <a:extLst>
              <a:ext uri="{FF2B5EF4-FFF2-40B4-BE49-F238E27FC236}">
                <a16:creationId xmlns:a16="http://schemas.microsoft.com/office/drawing/2014/main" id="{D0862193-CC94-43A2-BE34-B3023830DF99}"/>
              </a:ext>
            </a:extLst>
          </p:cNvPr>
          <p:cNvSpPr>
            <a:spLocks noGrp="1"/>
          </p:cNvSpPr>
          <p:nvPr>
            <p:ph type="title"/>
          </p:nvPr>
        </p:nvSpPr>
        <p:spPr/>
        <p:txBody>
          <a:bodyPr/>
          <a:lstStyle/>
          <a:p>
            <a:r>
              <a:rPr lang="en-US" dirty="0"/>
              <a:t>Control</a:t>
            </a:r>
          </a:p>
        </p:txBody>
      </p:sp>
      <p:sp>
        <p:nvSpPr>
          <p:cNvPr id="6" name="Text Placeholder 5">
            <a:extLst>
              <a:ext uri="{FF2B5EF4-FFF2-40B4-BE49-F238E27FC236}">
                <a16:creationId xmlns:a16="http://schemas.microsoft.com/office/drawing/2014/main" id="{8CEED904-A435-462E-AB58-7D24F8AAC262}"/>
              </a:ext>
            </a:extLst>
          </p:cNvPr>
          <p:cNvSpPr>
            <a:spLocks noGrp="1"/>
          </p:cNvSpPr>
          <p:nvPr>
            <p:ph type="body" sz="quarter" idx="12"/>
          </p:nvPr>
        </p:nvSpPr>
        <p:spPr/>
        <p:txBody>
          <a:bodyPr/>
          <a:lstStyle/>
          <a:p>
            <a:r>
              <a:rPr lang="en-US"/>
              <a:t>Accessing status data and log information to analyze trends to improve resiliency and efficiency.</a:t>
            </a:r>
          </a:p>
        </p:txBody>
      </p:sp>
      <p:sp>
        <p:nvSpPr>
          <p:cNvPr id="7" name="Text Placeholder 6">
            <a:extLst>
              <a:ext uri="{FF2B5EF4-FFF2-40B4-BE49-F238E27FC236}">
                <a16:creationId xmlns:a16="http://schemas.microsoft.com/office/drawing/2014/main" id="{067C76CB-EB28-4793-841B-47728722F7BF}"/>
              </a:ext>
            </a:extLst>
          </p:cNvPr>
          <p:cNvSpPr>
            <a:spLocks noGrp="1"/>
          </p:cNvSpPr>
          <p:nvPr>
            <p:ph type="body" sz="quarter" idx="13"/>
          </p:nvPr>
        </p:nvSpPr>
        <p:spPr/>
        <p:txBody>
          <a:bodyPr>
            <a:normAutofit/>
          </a:bodyPr>
          <a:lstStyle/>
          <a:p>
            <a:r>
              <a:rPr lang="en-US" sz="1600"/>
              <a:t>VISUALIZATION</a:t>
            </a:r>
          </a:p>
          <a:p>
            <a:r>
              <a:rPr lang="en-US" sz="1400" b="0"/>
              <a:t>Create custom dashboards per use.</a:t>
            </a:r>
          </a:p>
          <a:p>
            <a:r>
              <a:rPr lang="en-US" sz="1400" b="0"/>
              <a:t>Create charts for each dashboard based upon the asset telemetry data.</a:t>
            </a:r>
          </a:p>
          <a:p>
            <a:r>
              <a:rPr lang="en-US" sz="1400" b="0"/>
              <a:t>Create real-time charts or time series data historical charts.</a:t>
            </a:r>
          </a:p>
          <a:p>
            <a:r>
              <a:rPr lang="en-US" sz="1600"/>
              <a:t>ANALYTICS</a:t>
            </a:r>
          </a:p>
          <a:p>
            <a:r>
              <a:rPr lang="en-US" sz="1400" b="0"/>
              <a:t>Run analysis on time-series data to identify trends and anomalies.</a:t>
            </a:r>
          </a:p>
          <a:p>
            <a:r>
              <a:rPr lang="en-US" sz="1400" b="0"/>
              <a:t>Publish charts to the dashboard.</a:t>
            </a:r>
          </a:p>
        </p:txBody>
      </p:sp>
      <p:pic>
        <p:nvPicPr>
          <p:cNvPr id="8" name="Picture 7">
            <a:extLst>
              <a:ext uri="{FF2B5EF4-FFF2-40B4-BE49-F238E27FC236}">
                <a16:creationId xmlns:a16="http://schemas.microsoft.com/office/drawing/2014/main" id="{3CB84575-FB2D-4929-9947-6E6887AFC1AA}"/>
              </a:ext>
            </a:extLst>
          </p:cNvPr>
          <p:cNvPicPr>
            <a:picLocks noChangeAspect="1"/>
          </p:cNvPicPr>
          <p:nvPr/>
        </p:nvPicPr>
        <p:blipFill>
          <a:blip r:embed="rId2"/>
          <a:srcRect/>
          <a:stretch/>
        </p:blipFill>
        <p:spPr>
          <a:xfrm>
            <a:off x="5029200" y="2651760"/>
            <a:ext cx="6367111" cy="3600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16085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386A51-F800-4DF0-839B-48BABE123433}"/>
              </a:ext>
            </a:extLst>
          </p:cNvPr>
          <p:cNvSpPr>
            <a:spLocks noGrp="1"/>
          </p:cNvSpPr>
          <p:nvPr>
            <p:ph type="sldNum" sz="quarter" idx="10"/>
          </p:nvPr>
        </p:nvSpPr>
        <p:spPr/>
        <p:txBody>
          <a:bodyPr/>
          <a:lstStyle/>
          <a:p>
            <a:fld id="{9263E5DD-7D79-AA4C-A3D2-BC89EDB73164}" type="slidenum">
              <a:rPr lang="en-US" smtClean="0"/>
              <a:pPr/>
              <a:t>18</a:t>
            </a:fld>
            <a:endParaRPr lang="en-US"/>
          </a:p>
        </p:txBody>
      </p:sp>
      <p:sp>
        <p:nvSpPr>
          <p:cNvPr id="3" name="Title 2">
            <a:extLst>
              <a:ext uri="{FF2B5EF4-FFF2-40B4-BE49-F238E27FC236}">
                <a16:creationId xmlns:a16="http://schemas.microsoft.com/office/drawing/2014/main" id="{FE99B823-6062-41B3-92C3-82A2FD7339E3}"/>
              </a:ext>
            </a:extLst>
          </p:cNvPr>
          <p:cNvSpPr>
            <a:spLocks noGrp="1"/>
          </p:cNvSpPr>
          <p:nvPr>
            <p:ph type="title"/>
          </p:nvPr>
        </p:nvSpPr>
        <p:spPr/>
        <p:txBody>
          <a:bodyPr/>
          <a:lstStyle/>
          <a:p>
            <a:r>
              <a:rPr lang="en-US" dirty="0"/>
              <a:t>Control</a:t>
            </a:r>
          </a:p>
        </p:txBody>
      </p:sp>
      <p:sp>
        <p:nvSpPr>
          <p:cNvPr id="4" name="Text Placeholder 3">
            <a:extLst>
              <a:ext uri="{FF2B5EF4-FFF2-40B4-BE49-F238E27FC236}">
                <a16:creationId xmlns:a16="http://schemas.microsoft.com/office/drawing/2014/main" id="{16D9E9A7-BD31-4EBB-8E91-E4D7B95EC64E}"/>
              </a:ext>
            </a:extLst>
          </p:cNvPr>
          <p:cNvSpPr>
            <a:spLocks noGrp="1"/>
          </p:cNvSpPr>
          <p:nvPr>
            <p:ph type="body" sz="quarter" idx="12"/>
          </p:nvPr>
        </p:nvSpPr>
        <p:spPr/>
        <p:txBody>
          <a:bodyPr/>
          <a:lstStyle/>
          <a:p>
            <a:r>
              <a:rPr lang="en-US"/>
              <a:t>Create new revenue streams by delivering managed services to your end customers.</a:t>
            </a:r>
          </a:p>
        </p:txBody>
      </p:sp>
      <p:sp>
        <p:nvSpPr>
          <p:cNvPr id="9" name="Text Placeholder 8">
            <a:extLst>
              <a:ext uri="{FF2B5EF4-FFF2-40B4-BE49-F238E27FC236}">
                <a16:creationId xmlns:a16="http://schemas.microsoft.com/office/drawing/2014/main" id="{2A8130A9-2152-4536-9CF7-0857F3790B13}"/>
              </a:ext>
            </a:extLst>
          </p:cNvPr>
          <p:cNvSpPr>
            <a:spLocks noGrp="1"/>
          </p:cNvSpPr>
          <p:nvPr>
            <p:ph type="body" sz="quarter" idx="13"/>
          </p:nvPr>
        </p:nvSpPr>
        <p:spPr/>
        <p:txBody>
          <a:bodyPr/>
          <a:lstStyle/>
          <a:p>
            <a:r>
              <a:rPr lang="en-US" sz="1600" dirty="0"/>
              <a:t>MULTIPLE PORTALS</a:t>
            </a:r>
          </a:p>
          <a:p>
            <a:r>
              <a:rPr lang="en-US" b="0" dirty="0"/>
              <a:t>Create portals that are aligned with your use cases and business objectives.</a:t>
            </a:r>
          </a:p>
          <a:p>
            <a:r>
              <a:rPr lang="en-US" b="0" dirty="0"/>
              <a:t>A portal can be created for each customer for them to manage their own devices.</a:t>
            </a:r>
          </a:p>
          <a:p>
            <a:endParaRPr lang="en-US" b="0" dirty="0"/>
          </a:p>
          <a:p>
            <a:r>
              <a:rPr lang="en-US" sz="1600" dirty="0"/>
              <a:t>MULTIPLE TENANTS</a:t>
            </a:r>
          </a:p>
          <a:p>
            <a:r>
              <a:rPr lang="en-US" b="0" dirty="0"/>
              <a:t>A single portal can support multiple tenants. All tenants are kept separate and secure.</a:t>
            </a:r>
          </a:p>
          <a:p>
            <a:r>
              <a:rPr lang="en-US" b="0" dirty="0"/>
              <a:t>A portal can also be created for each customer.</a:t>
            </a:r>
          </a:p>
        </p:txBody>
      </p:sp>
      <p:pic>
        <p:nvPicPr>
          <p:cNvPr id="8" name="Picture 7">
            <a:extLst>
              <a:ext uri="{FF2B5EF4-FFF2-40B4-BE49-F238E27FC236}">
                <a16:creationId xmlns:a16="http://schemas.microsoft.com/office/drawing/2014/main" id="{4EA1182E-22D9-479E-B4E4-A05477754A5F}"/>
              </a:ext>
            </a:extLst>
          </p:cNvPr>
          <p:cNvPicPr>
            <a:picLocks noChangeAspect="1"/>
          </p:cNvPicPr>
          <p:nvPr/>
        </p:nvPicPr>
        <p:blipFill>
          <a:blip r:embed="rId2"/>
          <a:stretch>
            <a:fillRect/>
          </a:stretch>
        </p:blipFill>
        <p:spPr>
          <a:xfrm>
            <a:off x="5029200" y="2560320"/>
            <a:ext cx="5027209" cy="3678226"/>
          </a:xfrm>
          <a:prstGeom prst="rect">
            <a:avLst/>
          </a:prstGeom>
        </p:spPr>
      </p:pic>
    </p:spTree>
    <p:extLst>
      <p:ext uri="{BB962C8B-B14F-4D97-AF65-F5344CB8AC3E}">
        <p14:creationId xmlns:p14="http://schemas.microsoft.com/office/powerpoint/2010/main" val="14036349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EA2BB70-0FA9-4DC8-AC09-D161B86B0CB0}"/>
              </a:ext>
            </a:extLst>
          </p:cNvPr>
          <p:cNvPicPr>
            <a:picLocks noChangeAspect="1"/>
          </p:cNvPicPr>
          <p:nvPr/>
        </p:nvPicPr>
        <p:blipFill>
          <a:blip r:embed="rId2"/>
          <a:srcRect/>
          <a:stretch/>
        </p:blipFill>
        <p:spPr>
          <a:xfrm>
            <a:off x="485518" y="1828800"/>
            <a:ext cx="10620795" cy="4595045"/>
          </a:xfrm>
          <a:prstGeom prst="rect">
            <a:avLst/>
          </a:prstGeom>
        </p:spPr>
      </p:pic>
      <p:sp>
        <p:nvSpPr>
          <p:cNvPr id="2" name="Slide Number Placeholder 1">
            <a:extLst>
              <a:ext uri="{FF2B5EF4-FFF2-40B4-BE49-F238E27FC236}">
                <a16:creationId xmlns:a16="http://schemas.microsoft.com/office/drawing/2014/main" id="{52386A51-F800-4DF0-839B-48BABE123433}"/>
              </a:ext>
            </a:extLst>
          </p:cNvPr>
          <p:cNvSpPr>
            <a:spLocks noGrp="1"/>
          </p:cNvSpPr>
          <p:nvPr>
            <p:ph type="sldNum" sz="quarter" idx="10"/>
          </p:nvPr>
        </p:nvSpPr>
        <p:spPr/>
        <p:txBody>
          <a:bodyPr/>
          <a:lstStyle/>
          <a:p>
            <a:fld id="{9263E5DD-7D79-AA4C-A3D2-BC89EDB73164}" type="slidenum">
              <a:rPr lang="en-US" smtClean="0"/>
              <a:pPr/>
              <a:t>19</a:t>
            </a:fld>
            <a:endParaRPr lang="en-US"/>
          </a:p>
        </p:txBody>
      </p:sp>
      <p:sp>
        <p:nvSpPr>
          <p:cNvPr id="3" name="Title 2">
            <a:extLst>
              <a:ext uri="{FF2B5EF4-FFF2-40B4-BE49-F238E27FC236}">
                <a16:creationId xmlns:a16="http://schemas.microsoft.com/office/drawing/2014/main" id="{FE99B823-6062-41B3-92C3-82A2FD7339E3}"/>
              </a:ext>
            </a:extLst>
          </p:cNvPr>
          <p:cNvSpPr>
            <a:spLocks noGrp="1"/>
          </p:cNvSpPr>
          <p:nvPr>
            <p:ph type="title"/>
          </p:nvPr>
        </p:nvSpPr>
        <p:spPr/>
        <p:txBody>
          <a:bodyPr/>
          <a:lstStyle/>
          <a:p>
            <a:r>
              <a:rPr lang="en-US"/>
              <a:t>ConsoleFlow</a:t>
            </a:r>
          </a:p>
        </p:txBody>
      </p:sp>
      <p:sp>
        <p:nvSpPr>
          <p:cNvPr id="4" name="Text Placeholder 3">
            <a:extLst>
              <a:ext uri="{FF2B5EF4-FFF2-40B4-BE49-F238E27FC236}">
                <a16:creationId xmlns:a16="http://schemas.microsoft.com/office/drawing/2014/main" id="{353B7EE5-AF63-42ED-9C87-17AD649FE116}"/>
              </a:ext>
            </a:extLst>
          </p:cNvPr>
          <p:cNvSpPr>
            <a:spLocks noGrp="1"/>
          </p:cNvSpPr>
          <p:nvPr>
            <p:ph type="body" sz="quarter" idx="11"/>
          </p:nvPr>
        </p:nvSpPr>
        <p:spPr>
          <a:xfrm>
            <a:off x="914400" y="1188720"/>
            <a:ext cx="10515600" cy="640080"/>
          </a:xfrm>
        </p:spPr>
        <p:txBody>
          <a:bodyPr/>
          <a:lstStyle/>
          <a:p>
            <a:r>
              <a:rPr lang="en-US"/>
              <a:t>A healthcare customer use case example.</a:t>
            </a:r>
          </a:p>
        </p:txBody>
      </p:sp>
    </p:spTree>
    <p:extLst>
      <p:ext uri="{BB962C8B-B14F-4D97-AF65-F5344CB8AC3E}">
        <p14:creationId xmlns:p14="http://schemas.microsoft.com/office/powerpoint/2010/main" val="22964787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F3DBE-96D2-415F-90C5-AC5CDAE6BF41}"/>
              </a:ext>
            </a:extLst>
          </p:cNvPr>
          <p:cNvSpPr>
            <a:spLocks noGrp="1"/>
          </p:cNvSpPr>
          <p:nvPr>
            <p:ph type="title"/>
          </p:nvPr>
        </p:nvSpPr>
        <p:spPr/>
        <p:txBody>
          <a:bodyPr/>
          <a:lstStyle/>
          <a:p>
            <a:r>
              <a:rPr lang="en-US"/>
              <a:t>Agenda</a:t>
            </a:r>
          </a:p>
        </p:txBody>
      </p:sp>
      <p:sp>
        <p:nvSpPr>
          <p:cNvPr id="2" name="Slide Number Placeholder 1">
            <a:extLst>
              <a:ext uri="{FF2B5EF4-FFF2-40B4-BE49-F238E27FC236}">
                <a16:creationId xmlns:a16="http://schemas.microsoft.com/office/drawing/2014/main" id="{CEF8E7B1-F539-4A28-A2FE-6E9EEE4BB585}"/>
              </a:ext>
            </a:extLst>
          </p:cNvPr>
          <p:cNvSpPr>
            <a:spLocks noGrp="1"/>
          </p:cNvSpPr>
          <p:nvPr>
            <p:ph type="sldNum" sz="quarter" idx="10"/>
          </p:nvPr>
        </p:nvSpPr>
        <p:spPr/>
        <p:txBody>
          <a:bodyPr/>
          <a:lstStyle/>
          <a:p>
            <a:fld id="{9263E5DD-7D79-AA4C-A3D2-BC89EDB73164}" type="slidenum">
              <a:rPr lang="en-US" smtClean="0"/>
              <a:pPr/>
              <a:t>2</a:t>
            </a:fld>
            <a:endParaRPr lang="en-US"/>
          </a:p>
        </p:txBody>
      </p:sp>
      <p:sp>
        <p:nvSpPr>
          <p:cNvPr id="5" name="Content Placeholder 4">
            <a:extLst>
              <a:ext uri="{FF2B5EF4-FFF2-40B4-BE49-F238E27FC236}">
                <a16:creationId xmlns:a16="http://schemas.microsoft.com/office/drawing/2014/main" id="{CBBD2E3A-1D5A-418F-912C-80BD7E90907A}"/>
              </a:ext>
            </a:extLst>
          </p:cNvPr>
          <p:cNvSpPr>
            <a:spLocks noGrp="1"/>
          </p:cNvSpPr>
          <p:nvPr>
            <p:ph sz="quarter" idx="11"/>
          </p:nvPr>
        </p:nvSpPr>
        <p:spPr/>
        <p:txBody>
          <a:bodyPr>
            <a:normAutofit/>
          </a:bodyPr>
          <a:lstStyle/>
          <a:p>
            <a:pPr marL="342900" indent="-342900">
              <a:lnSpc>
                <a:spcPct val="150000"/>
              </a:lnSpc>
              <a:buClr>
                <a:srgbClr val="36383B"/>
              </a:buClr>
              <a:buSzPct val="85000"/>
              <a:buFont typeface="Arial" panose="020B0604020202020204" pitchFamily="34" charset="0"/>
              <a:buChar char="•"/>
            </a:pPr>
            <a:r>
              <a:rPr lang="en-US" sz="2800" b="1" dirty="0">
                <a:solidFill>
                  <a:srgbClr val="36383B"/>
                </a:solidFill>
              </a:rPr>
              <a:t>Our Approach</a:t>
            </a:r>
          </a:p>
          <a:p>
            <a:pPr marL="342900" indent="-342900">
              <a:lnSpc>
                <a:spcPct val="150000"/>
              </a:lnSpc>
              <a:buClr>
                <a:srgbClr val="36383B"/>
              </a:buClr>
              <a:buSzPct val="85000"/>
              <a:buFont typeface="Arial" panose="020B0604020202020204" pitchFamily="34" charset="0"/>
              <a:buChar char="•"/>
            </a:pPr>
            <a:r>
              <a:rPr lang="en-US" sz="2800" b="1" dirty="0">
                <a:solidFill>
                  <a:srgbClr val="36383B"/>
                </a:solidFill>
              </a:rPr>
              <a:t>ConsoleFlow Platform Overview</a:t>
            </a:r>
          </a:p>
          <a:p>
            <a:pPr marL="342900" indent="-342900">
              <a:lnSpc>
                <a:spcPct val="150000"/>
              </a:lnSpc>
              <a:buClr>
                <a:srgbClr val="36383B"/>
              </a:buClr>
              <a:buSzPct val="85000"/>
              <a:buFont typeface="Arial" panose="020B0604020202020204" pitchFamily="34" charset="0"/>
              <a:buChar char="•"/>
            </a:pPr>
            <a:r>
              <a:rPr lang="en-US" sz="2800" b="1" dirty="0">
                <a:solidFill>
                  <a:srgbClr val="36383B"/>
                </a:solidFill>
              </a:rPr>
              <a:t>Roadmap</a:t>
            </a:r>
          </a:p>
        </p:txBody>
      </p:sp>
    </p:spTree>
    <p:extLst>
      <p:ext uri="{BB962C8B-B14F-4D97-AF65-F5344CB8AC3E}">
        <p14:creationId xmlns:p14="http://schemas.microsoft.com/office/powerpoint/2010/main" val="25220073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B8D7F3-A2C6-482D-B33C-F59BE646FE03}"/>
              </a:ext>
            </a:extLst>
          </p:cNvPr>
          <p:cNvSpPr>
            <a:spLocks noGrp="1"/>
          </p:cNvSpPr>
          <p:nvPr>
            <p:ph type="title"/>
          </p:nvPr>
        </p:nvSpPr>
        <p:spPr/>
        <p:txBody>
          <a:bodyPr/>
          <a:lstStyle/>
          <a:p>
            <a:r>
              <a:rPr lang="en-US" dirty="0"/>
              <a:t>Why Customers Choose Lantronix</a:t>
            </a:r>
          </a:p>
        </p:txBody>
      </p:sp>
      <p:sp>
        <p:nvSpPr>
          <p:cNvPr id="2" name="Text Placeholder 1">
            <a:extLst>
              <a:ext uri="{FF2B5EF4-FFF2-40B4-BE49-F238E27FC236}">
                <a16:creationId xmlns:a16="http://schemas.microsoft.com/office/drawing/2014/main" id="{671ACB98-C9D9-4574-B8D2-32A22944BA9B}"/>
              </a:ext>
            </a:extLst>
          </p:cNvPr>
          <p:cNvSpPr>
            <a:spLocks noGrp="1"/>
          </p:cNvSpPr>
          <p:nvPr>
            <p:ph type="body" sz="quarter" idx="11"/>
          </p:nvPr>
        </p:nvSpPr>
        <p:spPr/>
        <p:txBody>
          <a:bodyPr/>
          <a:lstStyle/>
          <a:p>
            <a:r>
              <a:rPr lang="en-US" sz="3200" dirty="0">
                <a:solidFill>
                  <a:srgbClr val="36383B"/>
                </a:solidFill>
              </a:rPr>
              <a:t>Your success is our top priority.</a:t>
            </a:r>
          </a:p>
        </p:txBody>
      </p:sp>
      <p:grpSp>
        <p:nvGrpSpPr>
          <p:cNvPr id="11" name="Group 10">
            <a:extLst>
              <a:ext uri="{FF2B5EF4-FFF2-40B4-BE49-F238E27FC236}">
                <a16:creationId xmlns:a16="http://schemas.microsoft.com/office/drawing/2014/main" id="{4FF054E1-979F-44C2-9B34-BFC0C18504B7}"/>
              </a:ext>
            </a:extLst>
          </p:cNvPr>
          <p:cNvGrpSpPr/>
          <p:nvPr/>
        </p:nvGrpSpPr>
        <p:grpSpPr>
          <a:xfrm>
            <a:off x="914400" y="2194560"/>
            <a:ext cx="8371001" cy="3139929"/>
            <a:chOff x="914400" y="2011680"/>
            <a:chExt cx="8371001" cy="3139929"/>
          </a:xfrm>
        </p:grpSpPr>
        <p:grpSp>
          <p:nvGrpSpPr>
            <p:cNvPr id="4" name="Group 3">
              <a:extLst>
                <a:ext uri="{FF2B5EF4-FFF2-40B4-BE49-F238E27FC236}">
                  <a16:creationId xmlns:a16="http://schemas.microsoft.com/office/drawing/2014/main" id="{37A78AFB-ADFC-4ACD-88CD-FB864EC58666}"/>
                </a:ext>
              </a:extLst>
            </p:cNvPr>
            <p:cNvGrpSpPr/>
            <p:nvPr/>
          </p:nvGrpSpPr>
          <p:grpSpPr>
            <a:xfrm>
              <a:off x="914400" y="2011680"/>
              <a:ext cx="8371001" cy="646331"/>
              <a:chOff x="914400" y="2250831"/>
              <a:chExt cx="8371001" cy="646331"/>
            </a:xfrm>
          </p:grpSpPr>
          <p:sp>
            <p:nvSpPr>
              <p:cNvPr id="6" name="TextBox 5">
                <a:extLst>
                  <a:ext uri="{FF2B5EF4-FFF2-40B4-BE49-F238E27FC236}">
                    <a16:creationId xmlns:a16="http://schemas.microsoft.com/office/drawing/2014/main" id="{9359AF38-A157-42CA-BD3F-F2B73DA02AC3}"/>
                  </a:ext>
                </a:extLst>
              </p:cNvPr>
              <p:cNvSpPr txBox="1"/>
              <p:nvPr/>
            </p:nvSpPr>
            <p:spPr>
              <a:xfrm>
                <a:off x="914400" y="2250831"/>
                <a:ext cx="739305" cy="646331"/>
              </a:xfrm>
              <a:prstGeom prst="rect">
                <a:avLst/>
              </a:prstGeom>
              <a:noFill/>
            </p:spPr>
            <p:txBody>
              <a:bodyPr wrap="none" rtlCol="0">
                <a:spAutoFit/>
              </a:bodyPr>
              <a:lstStyle/>
              <a:p>
                <a:r>
                  <a:rPr lang="en-US" sz="3600" b="1" spc="100">
                    <a:solidFill>
                      <a:srgbClr val="505050"/>
                    </a:solidFill>
                    <a:latin typeface="Helvetica" panose="020B0604020202020204" pitchFamily="34" charset="0"/>
                    <a:ea typeface="Roboto" panose="02000000000000000000" pitchFamily="2" charset="0"/>
                    <a:cs typeface="Helvetica" panose="020B0604020202020204" pitchFamily="34" charset="0"/>
                  </a:rPr>
                  <a:t>01</a:t>
                </a:r>
              </a:p>
            </p:txBody>
          </p:sp>
          <p:sp>
            <p:nvSpPr>
              <p:cNvPr id="3" name="Rectangle 2">
                <a:extLst>
                  <a:ext uri="{FF2B5EF4-FFF2-40B4-BE49-F238E27FC236}">
                    <a16:creationId xmlns:a16="http://schemas.microsoft.com/office/drawing/2014/main" id="{7E8350DB-623E-48FE-A7DC-5DB96B250E7D}"/>
                  </a:ext>
                </a:extLst>
              </p:cNvPr>
              <p:cNvSpPr/>
              <p:nvPr/>
            </p:nvSpPr>
            <p:spPr>
              <a:xfrm>
                <a:off x="1716189" y="2278530"/>
                <a:ext cx="7569212" cy="590931"/>
              </a:xfrm>
              <a:prstGeom prst="rect">
                <a:avLst/>
              </a:prstGeom>
            </p:spPr>
            <p:txBody>
              <a:bodyPr wrap="square" lIns="91440" tIns="45720" rIns="91440" bIns="45720" anchor="t">
                <a:spAutoFit/>
              </a:bodyPr>
              <a:lstStyle/>
              <a:p>
                <a:pPr defTabSz="914377">
                  <a:lnSpc>
                    <a:spcPct val="90000"/>
                  </a:lnSpc>
                </a:pPr>
                <a:r>
                  <a:rPr lang="en-US" b="1" dirty="0">
                    <a:solidFill>
                      <a:srgbClr val="848991"/>
                    </a:solidFill>
                    <a:latin typeface="Helvetica"/>
                    <a:ea typeface="Roboto" panose="02000000000000000000" pitchFamily="2" charset="0"/>
                    <a:cs typeface="Helvetica"/>
                  </a:rPr>
                  <a:t>We elegantly </a:t>
                </a:r>
                <a:r>
                  <a:rPr lang="en-US" b="1" dirty="0">
                    <a:solidFill>
                      <a:srgbClr val="36383B"/>
                    </a:solidFill>
                    <a:latin typeface="Helvetica"/>
                    <a:ea typeface="Roboto" panose="02000000000000000000" pitchFamily="2" charset="0"/>
                    <a:cs typeface="Helvetica"/>
                  </a:rPr>
                  <a:t>combine</a:t>
                </a:r>
                <a:r>
                  <a:rPr lang="en-US" b="1" dirty="0">
                    <a:solidFill>
                      <a:srgbClr val="848991"/>
                    </a:solidFill>
                    <a:latin typeface="Helvetica"/>
                    <a:ea typeface="Roboto" panose="02000000000000000000" pitchFamily="2" charset="0"/>
                    <a:cs typeface="Helvetica"/>
                  </a:rPr>
                  <a:t> software as a service (SaaS), connectivity services, and intelligent hardware to produce </a:t>
                </a:r>
                <a:r>
                  <a:rPr lang="en-US" b="1" dirty="0">
                    <a:solidFill>
                      <a:srgbClr val="36383B"/>
                    </a:solidFill>
                    <a:latin typeface="Helvetica"/>
                    <a:ea typeface="Roboto" panose="02000000000000000000" pitchFamily="2" charset="0"/>
                    <a:cs typeface="Helvetica"/>
                  </a:rPr>
                  <a:t>turnkey solutions</a:t>
                </a:r>
              </a:p>
            </p:txBody>
          </p:sp>
        </p:grpSp>
        <p:grpSp>
          <p:nvGrpSpPr>
            <p:cNvPr id="9" name="Group 8">
              <a:extLst>
                <a:ext uri="{FF2B5EF4-FFF2-40B4-BE49-F238E27FC236}">
                  <a16:creationId xmlns:a16="http://schemas.microsoft.com/office/drawing/2014/main" id="{E74A99D4-F570-42C7-87AB-A190B2EF1AEC}"/>
                </a:ext>
              </a:extLst>
            </p:cNvPr>
            <p:cNvGrpSpPr/>
            <p:nvPr/>
          </p:nvGrpSpPr>
          <p:grpSpPr>
            <a:xfrm>
              <a:off x="914400" y="2926080"/>
              <a:ext cx="7711125" cy="840230"/>
              <a:chOff x="914400" y="3131950"/>
              <a:chExt cx="7711125" cy="840230"/>
            </a:xfrm>
          </p:grpSpPr>
          <p:sp>
            <p:nvSpPr>
              <p:cNvPr id="7" name="TextBox 6">
                <a:extLst>
                  <a:ext uri="{FF2B5EF4-FFF2-40B4-BE49-F238E27FC236}">
                    <a16:creationId xmlns:a16="http://schemas.microsoft.com/office/drawing/2014/main" id="{0C70703F-43E2-44F8-B721-F6F972D6A78D}"/>
                  </a:ext>
                </a:extLst>
              </p:cNvPr>
              <p:cNvSpPr txBox="1"/>
              <p:nvPr/>
            </p:nvSpPr>
            <p:spPr>
              <a:xfrm>
                <a:off x="914400" y="3228900"/>
                <a:ext cx="739305" cy="646331"/>
              </a:xfrm>
              <a:prstGeom prst="rect">
                <a:avLst/>
              </a:prstGeom>
              <a:noFill/>
            </p:spPr>
            <p:txBody>
              <a:bodyPr wrap="none" rtlCol="0">
                <a:spAutoFit/>
              </a:bodyPr>
              <a:lstStyle/>
              <a:p>
                <a:r>
                  <a:rPr lang="en-US" sz="3600" b="1" spc="100">
                    <a:solidFill>
                      <a:srgbClr val="505050"/>
                    </a:solidFill>
                    <a:latin typeface="Helvetica" panose="020B0604020202020204" pitchFamily="34" charset="0"/>
                    <a:ea typeface="Roboto" panose="02000000000000000000" pitchFamily="2" charset="0"/>
                    <a:cs typeface="Helvetica" panose="020B0604020202020204" pitchFamily="34" charset="0"/>
                  </a:rPr>
                  <a:t>02</a:t>
                </a:r>
              </a:p>
            </p:txBody>
          </p:sp>
          <p:sp>
            <p:nvSpPr>
              <p:cNvPr id="12" name="Rectangle 11">
                <a:extLst>
                  <a:ext uri="{FF2B5EF4-FFF2-40B4-BE49-F238E27FC236}">
                    <a16:creationId xmlns:a16="http://schemas.microsoft.com/office/drawing/2014/main" id="{F7AA815A-EDF5-4991-9D3B-0B1820E95430}"/>
                  </a:ext>
                </a:extLst>
              </p:cNvPr>
              <p:cNvSpPr/>
              <p:nvPr/>
            </p:nvSpPr>
            <p:spPr>
              <a:xfrm>
                <a:off x="1716189" y="3131950"/>
                <a:ext cx="6909336" cy="840230"/>
              </a:xfrm>
              <a:prstGeom prst="rect">
                <a:avLst/>
              </a:prstGeom>
            </p:spPr>
            <p:txBody>
              <a:bodyPr wrap="square" lIns="91440" tIns="45720" rIns="91440" bIns="45720" anchor="t">
                <a:spAutoFit/>
              </a:bodyPr>
              <a:lstStyle/>
              <a:p>
                <a:pPr defTabSz="914377">
                  <a:lnSpc>
                    <a:spcPct val="90000"/>
                  </a:lnSpc>
                </a:pPr>
                <a:r>
                  <a:rPr lang="en-US" b="1" dirty="0">
                    <a:solidFill>
                      <a:srgbClr val="848991"/>
                    </a:solidFill>
                    <a:latin typeface="Helvetica"/>
                    <a:ea typeface="Roboto" panose="02000000000000000000" pitchFamily="2" charset="0"/>
                    <a:cs typeface="Helvetica"/>
                  </a:rPr>
                  <a:t>Our secure turnkey solutions empower customer success by streamlining deployment, accelerating </a:t>
                </a:r>
                <a:r>
                  <a:rPr lang="en-US" b="1" dirty="0">
                    <a:solidFill>
                      <a:srgbClr val="36383B"/>
                    </a:solidFill>
                    <a:latin typeface="Helvetica"/>
                    <a:ea typeface="Roboto" panose="02000000000000000000" pitchFamily="2" charset="0"/>
                    <a:cs typeface="Helvetica"/>
                  </a:rPr>
                  <a:t>time to market</a:t>
                </a:r>
                <a:r>
                  <a:rPr lang="en-US" b="1" dirty="0">
                    <a:solidFill>
                      <a:srgbClr val="848991"/>
                    </a:solidFill>
                    <a:latin typeface="Helvetica"/>
                    <a:ea typeface="Roboto" panose="02000000000000000000" pitchFamily="2" charset="0"/>
                    <a:cs typeface="Helvetica"/>
                  </a:rPr>
                  <a:t>, and driving </a:t>
                </a:r>
                <a:r>
                  <a:rPr lang="en-US" b="1" dirty="0">
                    <a:solidFill>
                      <a:srgbClr val="36383B"/>
                    </a:solidFill>
                    <a:latin typeface="Helvetica"/>
                    <a:ea typeface="Roboto" panose="02000000000000000000" pitchFamily="2" charset="0"/>
                    <a:cs typeface="Helvetica"/>
                  </a:rPr>
                  <a:t>operational efficiency</a:t>
                </a:r>
              </a:p>
            </p:txBody>
          </p:sp>
        </p:grpSp>
        <p:grpSp>
          <p:nvGrpSpPr>
            <p:cNvPr id="10" name="Group 9">
              <a:extLst>
                <a:ext uri="{FF2B5EF4-FFF2-40B4-BE49-F238E27FC236}">
                  <a16:creationId xmlns:a16="http://schemas.microsoft.com/office/drawing/2014/main" id="{EFC118AE-8FB4-4709-8F23-00AA9DB910B7}"/>
                </a:ext>
              </a:extLst>
            </p:cNvPr>
            <p:cNvGrpSpPr/>
            <p:nvPr/>
          </p:nvGrpSpPr>
          <p:grpSpPr>
            <a:xfrm>
              <a:off x="914400" y="4062080"/>
              <a:ext cx="8371001" cy="1089529"/>
              <a:chOff x="914400" y="4110019"/>
              <a:chExt cx="8371001" cy="1089529"/>
            </a:xfrm>
          </p:grpSpPr>
          <p:sp>
            <p:nvSpPr>
              <p:cNvPr id="8" name="TextBox 7">
                <a:extLst>
                  <a:ext uri="{FF2B5EF4-FFF2-40B4-BE49-F238E27FC236}">
                    <a16:creationId xmlns:a16="http://schemas.microsoft.com/office/drawing/2014/main" id="{43827703-0E1F-40C2-B499-95C1A50DF29F}"/>
                  </a:ext>
                </a:extLst>
              </p:cNvPr>
              <p:cNvSpPr txBox="1"/>
              <p:nvPr/>
            </p:nvSpPr>
            <p:spPr>
              <a:xfrm>
                <a:off x="914400" y="4206969"/>
                <a:ext cx="739305" cy="646331"/>
              </a:xfrm>
              <a:prstGeom prst="rect">
                <a:avLst/>
              </a:prstGeom>
              <a:noFill/>
            </p:spPr>
            <p:txBody>
              <a:bodyPr wrap="none" rtlCol="0">
                <a:spAutoFit/>
              </a:bodyPr>
              <a:lstStyle/>
              <a:p>
                <a:r>
                  <a:rPr lang="en-US" sz="3600" b="1" spc="100">
                    <a:solidFill>
                      <a:srgbClr val="505050"/>
                    </a:solidFill>
                    <a:latin typeface="Helvetica" panose="020B0604020202020204" pitchFamily="34" charset="0"/>
                    <a:ea typeface="Roboto" panose="02000000000000000000" pitchFamily="2" charset="0"/>
                    <a:cs typeface="Helvetica" panose="020B0604020202020204" pitchFamily="34" charset="0"/>
                  </a:rPr>
                  <a:t>03</a:t>
                </a:r>
              </a:p>
            </p:txBody>
          </p:sp>
          <p:sp>
            <p:nvSpPr>
              <p:cNvPr id="13" name="Rectangle 12">
                <a:extLst>
                  <a:ext uri="{FF2B5EF4-FFF2-40B4-BE49-F238E27FC236}">
                    <a16:creationId xmlns:a16="http://schemas.microsoft.com/office/drawing/2014/main" id="{CF7EC61D-EBA9-4572-A798-35329B84A242}"/>
                  </a:ext>
                </a:extLst>
              </p:cNvPr>
              <p:cNvSpPr/>
              <p:nvPr/>
            </p:nvSpPr>
            <p:spPr>
              <a:xfrm>
                <a:off x="1716189" y="4110019"/>
                <a:ext cx="7569212" cy="1089529"/>
              </a:xfrm>
              <a:prstGeom prst="rect">
                <a:avLst/>
              </a:prstGeom>
            </p:spPr>
            <p:txBody>
              <a:bodyPr wrap="square" lIns="91440" tIns="45720" rIns="91440" bIns="45720" anchor="t">
                <a:spAutoFit/>
              </a:bodyPr>
              <a:lstStyle/>
              <a:p>
                <a:pPr defTabSz="914377">
                  <a:lnSpc>
                    <a:spcPct val="90000"/>
                  </a:lnSpc>
                </a:pPr>
                <a:r>
                  <a:rPr lang="en-US" b="1" dirty="0">
                    <a:solidFill>
                      <a:srgbClr val="848991"/>
                    </a:solidFill>
                    <a:latin typeface="Helvetica"/>
                    <a:ea typeface="Roboto" panose="02000000000000000000" pitchFamily="2" charset="0"/>
                    <a:cs typeface="Helvetica"/>
                  </a:rPr>
                  <a:t>Expertise and engineering services let us offer </a:t>
                </a:r>
                <a:r>
                  <a:rPr lang="en-US" b="1" dirty="0">
                    <a:solidFill>
                      <a:srgbClr val="36383B"/>
                    </a:solidFill>
                    <a:latin typeface="Helvetica"/>
                    <a:ea typeface="Roboto" panose="02000000000000000000" pitchFamily="2" charset="0"/>
                    <a:cs typeface="Helvetica"/>
                  </a:rPr>
                  <a:t>off the shelf </a:t>
                </a:r>
                <a:r>
                  <a:rPr lang="en-US" b="1" dirty="0">
                    <a:solidFill>
                      <a:srgbClr val="848991"/>
                    </a:solidFill>
                    <a:latin typeface="Helvetica"/>
                    <a:ea typeface="Roboto" panose="02000000000000000000" pitchFamily="2" charset="0"/>
                    <a:cs typeface="Helvetica"/>
                  </a:rPr>
                  <a:t>and </a:t>
                </a:r>
                <a:r>
                  <a:rPr lang="en-US" b="1" dirty="0">
                    <a:solidFill>
                      <a:srgbClr val="36383B"/>
                    </a:solidFill>
                    <a:latin typeface="Helvetica"/>
                    <a:ea typeface="Roboto" panose="02000000000000000000" pitchFamily="2" charset="0"/>
                    <a:cs typeface="Helvetica"/>
                  </a:rPr>
                  <a:t>custom</a:t>
                </a:r>
                <a:r>
                  <a:rPr lang="en-US" b="1" dirty="0">
                    <a:solidFill>
                      <a:srgbClr val="848991"/>
                    </a:solidFill>
                    <a:latin typeface="Helvetica"/>
                    <a:ea typeface="Roboto" panose="02000000000000000000" pitchFamily="2" charset="0"/>
                    <a:cs typeface="Helvetica"/>
                  </a:rPr>
                  <a:t> developed products and </a:t>
                </a:r>
                <a:r>
                  <a:rPr lang="en-US" b="1" dirty="0">
                    <a:solidFill>
                      <a:srgbClr val="36383B"/>
                    </a:solidFill>
                    <a:latin typeface="Helvetica"/>
                    <a:ea typeface="Roboto" panose="02000000000000000000" pitchFamily="2" charset="0"/>
                    <a:cs typeface="Helvetica"/>
                  </a:rPr>
                  <a:t>solutions</a:t>
                </a:r>
                <a:r>
                  <a:rPr lang="en-US" b="1" dirty="0">
                    <a:solidFill>
                      <a:srgbClr val="848991"/>
                    </a:solidFill>
                    <a:latin typeface="Helvetica"/>
                    <a:ea typeface="Roboto" panose="02000000000000000000" pitchFamily="2" charset="0"/>
                    <a:cs typeface="Helvetica"/>
                  </a:rPr>
                  <a:t> which dramatically </a:t>
                </a:r>
                <a:r>
                  <a:rPr lang="en-US" b="1" dirty="0">
                    <a:solidFill>
                      <a:srgbClr val="36383B"/>
                    </a:solidFill>
                    <a:latin typeface="Helvetica"/>
                    <a:ea typeface="Roboto" panose="02000000000000000000" pitchFamily="2" charset="0"/>
                    <a:cs typeface="Helvetica"/>
                  </a:rPr>
                  <a:t>simplify</a:t>
                </a:r>
                <a:r>
                  <a:rPr lang="en-US" b="1" dirty="0">
                    <a:solidFill>
                      <a:srgbClr val="848991"/>
                    </a:solidFill>
                    <a:latin typeface="Helvetica"/>
                    <a:ea typeface="Roboto" panose="02000000000000000000" pitchFamily="2" charset="0"/>
                    <a:cs typeface="Helvetica"/>
                  </a:rPr>
                  <a:t> effort, architecture, deployment and operations of IoT and REM projects</a:t>
                </a:r>
              </a:p>
            </p:txBody>
          </p:sp>
        </p:grpSp>
      </p:grpSp>
    </p:spTree>
    <p:extLst>
      <p:ext uri="{BB962C8B-B14F-4D97-AF65-F5344CB8AC3E}">
        <p14:creationId xmlns:p14="http://schemas.microsoft.com/office/powerpoint/2010/main" val="18604462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7E6B-756C-4A35-8D6F-D02513BC0E0E}"/>
              </a:ext>
            </a:extLst>
          </p:cNvPr>
          <p:cNvSpPr>
            <a:spLocks noGrp="1"/>
          </p:cNvSpPr>
          <p:nvPr>
            <p:ph type="title"/>
          </p:nvPr>
        </p:nvSpPr>
        <p:spPr/>
        <p:txBody>
          <a:bodyPr/>
          <a:lstStyle/>
          <a:p>
            <a:pPr algn="ctr"/>
            <a:r>
              <a:rPr lang="en-US" sz="8000"/>
              <a:t>Thank You</a:t>
            </a:r>
          </a:p>
        </p:txBody>
      </p:sp>
      <p:sp>
        <p:nvSpPr>
          <p:cNvPr id="3" name="Slide Number Placeholder 2">
            <a:extLst>
              <a:ext uri="{FF2B5EF4-FFF2-40B4-BE49-F238E27FC236}">
                <a16:creationId xmlns:a16="http://schemas.microsoft.com/office/drawing/2014/main" id="{A15A19AD-4CBA-4417-A916-0C2948B8BFCC}"/>
              </a:ext>
            </a:extLst>
          </p:cNvPr>
          <p:cNvSpPr>
            <a:spLocks noGrp="1"/>
          </p:cNvSpPr>
          <p:nvPr>
            <p:ph type="sldNum" sz="quarter" idx="12"/>
          </p:nvPr>
        </p:nvSpPr>
        <p:spPr/>
        <p:txBody>
          <a:bodyPr/>
          <a:lstStyle/>
          <a:p>
            <a:fld id="{9263E5DD-7D79-AA4C-A3D2-BC89EDB73164}" type="slidenum">
              <a:rPr lang="en-US" smtClean="0"/>
              <a:t>21</a:t>
            </a:fld>
            <a:endParaRPr lang="en-US"/>
          </a:p>
        </p:txBody>
      </p:sp>
    </p:spTree>
    <p:extLst>
      <p:ext uri="{BB962C8B-B14F-4D97-AF65-F5344CB8AC3E}">
        <p14:creationId xmlns:p14="http://schemas.microsoft.com/office/powerpoint/2010/main" val="31957538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0D6EF70A-7E70-443B-8FC2-CF2F85672E16}"/>
              </a:ext>
            </a:extLst>
          </p:cNvPr>
          <p:cNvSpPr>
            <a:spLocks noGrp="1"/>
          </p:cNvSpPr>
          <p:nvPr>
            <p:ph type="title"/>
          </p:nvPr>
        </p:nvSpPr>
        <p:spPr/>
        <p:txBody>
          <a:bodyPr/>
          <a:lstStyle/>
          <a:p>
            <a:r>
              <a:rPr lang="en-US" dirty="0">
                <a:latin typeface="+mn-lt"/>
              </a:rPr>
              <a:t>IoT as a Concept</a:t>
            </a:r>
            <a:endParaRPr lang="en-US" dirty="0">
              <a:highlight>
                <a:srgbClr val="FFFF00"/>
              </a:highlight>
              <a:latin typeface="+mn-lt"/>
            </a:endParaRPr>
          </a:p>
        </p:txBody>
      </p:sp>
      <p:sp>
        <p:nvSpPr>
          <p:cNvPr id="3" name="Content Placeholder 2">
            <a:extLst>
              <a:ext uri="{FF2B5EF4-FFF2-40B4-BE49-F238E27FC236}">
                <a16:creationId xmlns:a16="http://schemas.microsoft.com/office/drawing/2014/main" id="{AAE5D3C5-D818-4F56-8EC5-B795C73F4051}"/>
              </a:ext>
            </a:extLst>
          </p:cNvPr>
          <p:cNvSpPr>
            <a:spLocks noGrp="1"/>
          </p:cNvSpPr>
          <p:nvPr>
            <p:ph sz="quarter" idx="11"/>
          </p:nvPr>
        </p:nvSpPr>
        <p:spPr>
          <a:xfrm>
            <a:off x="1005840" y="2103119"/>
            <a:ext cx="4937760" cy="4206240"/>
          </a:xfrm>
        </p:spPr>
        <p:txBody>
          <a:bodyPr/>
          <a:lstStyle/>
          <a:p>
            <a:pPr>
              <a:lnSpc>
                <a:spcPct val="100000"/>
              </a:lnSpc>
              <a:spcBef>
                <a:spcPts val="0"/>
              </a:spcBef>
              <a:spcAft>
                <a:spcPts val="600"/>
              </a:spcAft>
            </a:pPr>
            <a:r>
              <a:rPr lang="en-US" sz="1600" b="1" dirty="0"/>
              <a:t>COLLECT</a:t>
            </a:r>
          </a:p>
          <a:p>
            <a:pPr>
              <a:lnSpc>
                <a:spcPct val="100000"/>
              </a:lnSpc>
              <a:spcBef>
                <a:spcPts val="0"/>
              </a:spcBef>
              <a:spcAft>
                <a:spcPts val="600"/>
              </a:spcAft>
            </a:pPr>
            <a:r>
              <a:rPr lang="en-US" sz="1600" b="1" dirty="0">
                <a:solidFill>
                  <a:srgbClr val="848991"/>
                </a:solidFill>
              </a:rPr>
              <a:t>Ingest environmental data from an end point.</a:t>
            </a:r>
          </a:p>
          <a:p>
            <a:pPr>
              <a:lnSpc>
                <a:spcPct val="100000"/>
              </a:lnSpc>
              <a:spcBef>
                <a:spcPts val="0"/>
              </a:spcBef>
              <a:spcAft>
                <a:spcPts val="600"/>
              </a:spcAft>
            </a:pPr>
            <a:r>
              <a:rPr lang="en-US" sz="1600" b="1" dirty="0"/>
              <a:t>CONNECT</a:t>
            </a:r>
          </a:p>
          <a:p>
            <a:pPr>
              <a:lnSpc>
                <a:spcPct val="100000"/>
              </a:lnSpc>
              <a:spcBef>
                <a:spcPts val="0"/>
              </a:spcBef>
              <a:spcAft>
                <a:spcPts val="600"/>
              </a:spcAft>
            </a:pPr>
            <a:r>
              <a:rPr lang="en-US" sz="1600" b="1" dirty="0">
                <a:solidFill>
                  <a:srgbClr val="848991"/>
                </a:solidFill>
              </a:rPr>
              <a:t>Access or transmit data to achieve a purpose.</a:t>
            </a:r>
          </a:p>
          <a:p>
            <a:pPr>
              <a:lnSpc>
                <a:spcPct val="100000"/>
              </a:lnSpc>
              <a:spcBef>
                <a:spcPts val="0"/>
              </a:spcBef>
              <a:spcAft>
                <a:spcPts val="600"/>
              </a:spcAft>
            </a:pPr>
            <a:r>
              <a:rPr lang="en-US" sz="1600" b="1" dirty="0"/>
              <a:t>COMPUTE</a:t>
            </a:r>
          </a:p>
          <a:p>
            <a:pPr>
              <a:lnSpc>
                <a:spcPct val="100000"/>
              </a:lnSpc>
              <a:spcBef>
                <a:spcPts val="0"/>
              </a:spcBef>
              <a:spcAft>
                <a:spcPts val="600"/>
              </a:spcAft>
            </a:pPr>
            <a:r>
              <a:rPr lang="en-US" sz="1600" b="1" dirty="0">
                <a:solidFill>
                  <a:srgbClr val="848991"/>
                </a:solidFill>
              </a:rPr>
              <a:t>Normalize the data from edge to cloud and use it</a:t>
            </a:r>
            <a:br>
              <a:rPr lang="en-US" sz="1600" b="1" dirty="0">
                <a:solidFill>
                  <a:srgbClr val="848991"/>
                </a:solidFill>
              </a:rPr>
            </a:br>
            <a:r>
              <a:rPr lang="en-US" sz="1600" b="1" dirty="0">
                <a:solidFill>
                  <a:srgbClr val="848991"/>
                </a:solidFill>
              </a:rPr>
              <a:t>for simple events or complex machine learning.</a:t>
            </a:r>
          </a:p>
          <a:p>
            <a:pPr>
              <a:lnSpc>
                <a:spcPct val="100000"/>
              </a:lnSpc>
              <a:spcBef>
                <a:spcPts val="0"/>
              </a:spcBef>
              <a:spcAft>
                <a:spcPts val="600"/>
              </a:spcAft>
            </a:pPr>
            <a:r>
              <a:rPr lang="en-US" sz="1600" b="1" dirty="0"/>
              <a:t>COMPREHEND</a:t>
            </a:r>
          </a:p>
          <a:p>
            <a:pPr>
              <a:lnSpc>
                <a:spcPct val="100000"/>
              </a:lnSpc>
              <a:spcBef>
                <a:spcPts val="0"/>
              </a:spcBef>
              <a:spcAft>
                <a:spcPts val="600"/>
              </a:spcAft>
            </a:pPr>
            <a:r>
              <a:rPr lang="en-US" sz="1600" b="1" dirty="0">
                <a:solidFill>
                  <a:srgbClr val="848991"/>
                </a:solidFill>
              </a:rPr>
              <a:t>Visualize and Analyze collected data from</a:t>
            </a:r>
            <a:br>
              <a:rPr lang="en-US" sz="1600" b="1" dirty="0">
                <a:solidFill>
                  <a:srgbClr val="848991"/>
                </a:solidFill>
              </a:rPr>
            </a:br>
            <a:r>
              <a:rPr lang="en-US" sz="1600" b="1" dirty="0">
                <a:solidFill>
                  <a:srgbClr val="848991"/>
                </a:solidFill>
              </a:rPr>
              <a:t>different forms to comprehend business outcomes.</a:t>
            </a:r>
          </a:p>
          <a:p>
            <a:pPr>
              <a:lnSpc>
                <a:spcPct val="100000"/>
              </a:lnSpc>
              <a:spcBef>
                <a:spcPts val="0"/>
              </a:spcBef>
              <a:spcAft>
                <a:spcPts val="600"/>
              </a:spcAft>
            </a:pPr>
            <a:r>
              <a:rPr lang="en-US" sz="1600" b="1" dirty="0"/>
              <a:t>CONTROL</a:t>
            </a:r>
          </a:p>
          <a:p>
            <a:pPr>
              <a:lnSpc>
                <a:spcPct val="100000"/>
              </a:lnSpc>
              <a:spcBef>
                <a:spcPts val="0"/>
              </a:spcBef>
              <a:spcAft>
                <a:spcPts val="600"/>
              </a:spcAft>
            </a:pPr>
            <a:r>
              <a:rPr lang="en-US" sz="1600" b="1" dirty="0">
                <a:solidFill>
                  <a:srgbClr val="848991"/>
                </a:solidFill>
              </a:rPr>
              <a:t>Remote visibility and control over the end-to-end operational details of an IoT solution.</a:t>
            </a:r>
          </a:p>
        </p:txBody>
      </p:sp>
      <p:sp>
        <p:nvSpPr>
          <p:cNvPr id="6" name="Circle: Hollow 5">
            <a:extLst>
              <a:ext uri="{FF2B5EF4-FFF2-40B4-BE49-F238E27FC236}">
                <a16:creationId xmlns:a16="http://schemas.microsoft.com/office/drawing/2014/main" id="{5627C643-BC69-442F-AB47-F44F9E17BB2C}"/>
              </a:ext>
            </a:extLst>
          </p:cNvPr>
          <p:cNvSpPr/>
          <p:nvPr/>
        </p:nvSpPr>
        <p:spPr>
          <a:xfrm>
            <a:off x="7395527" y="2502481"/>
            <a:ext cx="3657600" cy="3657600"/>
          </a:xfrm>
          <a:prstGeom prst="donut">
            <a:avLst/>
          </a:prstGeom>
          <a:solidFill>
            <a:srgbClr val="BBDDF4"/>
          </a:solidFill>
          <a:ln w="3175">
            <a:solidFill>
              <a:srgbClr val="237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383B"/>
              </a:solidFill>
              <a:effectLst/>
              <a:uLnTx/>
              <a:uFillTx/>
              <a:latin typeface="SF Pro Display"/>
              <a:ea typeface="+mn-ea"/>
              <a:cs typeface="+mn-cs"/>
            </a:endParaRPr>
          </a:p>
        </p:txBody>
      </p:sp>
      <p:pic>
        <p:nvPicPr>
          <p:cNvPr id="24" name="Graphic 23">
            <a:extLst>
              <a:ext uri="{FF2B5EF4-FFF2-40B4-BE49-F238E27FC236}">
                <a16:creationId xmlns:a16="http://schemas.microsoft.com/office/drawing/2014/main" id="{E173E157-F18C-44E1-8980-28E2740A6F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6068" y="5200523"/>
            <a:ext cx="548640" cy="320040"/>
          </a:xfrm>
          <a:prstGeom prst="rect">
            <a:avLst/>
          </a:prstGeom>
        </p:spPr>
      </p:pic>
      <p:pic>
        <p:nvPicPr>
          <p:cNvPr id="25" name="Graphic 24">
            <a:extLst>
              <a:ext uri="{FF2B5EF4-FFF2-40B4-BE49-F238E27FC236}">
                <a16:creationId xmlns:a16="http://schemas.microsoft.com/office/drawing/2014/main" id="{763DED79-9FC4-46E8-9707-7EFCA18E2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7878" y="5222044"/>
            <a:ext cx="548640" cy="365760"/>
          </a:xfrm>
          <a:prstGeom prst="rect">
            <a:avLst/>
          </a:prstGeom>
        </p:spPr>
      </p:pic>
      <p:sp>
        <p:nvSpPr>
          <p:cNvPr id="26" name="Rectangle 25">
            <a:extLst>
              <a:ext uri="{FF2B5EF4-FFF2-40B4-BE49-F238E27FC236}">
                <a16:creationId xmlns:a16="http://schemas.microsoft.com/office/drawing/2014/main" id="{FD559601-18E3-4F00-8E01-620F5391923E}"/>
              </a:ext>
            </a:extLst>
          </p:cNvPr>
          <p:cNvSpPr/>
          <p:nvPr/>
        </p:nvSpPr>
        <p:spPr>
          <a:xfrm>
            <a:off x="8809458" y="2157885"/>
            <a:ext cx="70564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Helvetica" panose="020B0604020202020204" pitchFamily="34" charset="0"/>
              </a:rPr>
              <a:t>Control</a:t>
            </a:r>
          </a:p>
        </p:txBody>
      </p:sp>
      <p:sp>
        <p:nvSpPr>
          <p:cNvPr id="27" name="Rectangle 26">
            <a:extLst>
              <a:ext uri="{FF2B5EF4-FFF2-40B4-BE49-F238E27FC236}">
                <a16:creationId xmlns:a16="http://schemas.microsoft.com/office/drawing/2014/main" id="{D8AD2231-726B-4AE9-9F8C-EF1C0CA9A828}"/>
              </a:ext>
            </a:extLst>
          </p:cNvPr>
          <p:cNvSpPr/>
          <p:nvPr/>
        </p:nvSpPr>
        <p:spPr>
          <a:xfrm>
            <a:off x="6293943" y="3610762"/>
            <a:ext cx="110158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Helvetica" panose="020B0604020202020204" pitchFamily="34" charset="0"/>
              </a:rPr>
              <a:t>Comprehend</a:t>
            </a:r>
          </a:p>
        </p:txBody>
      </p:sp>
      <p:sp>
        <p:nvSpPr>
          <p:cNvPr id="28" name="Rectangle 27">
            <a:extLst>
              <a:ext uri="{FF2B5EF4-FFF2-40B4-BE49-F238E27FC236}">
                <a16:creationId xmlns:a16="http://schemas.microsoft.com/office/drawing/2014/main" id="{C6188E65-BB45-425C-B987-E25C33359633}"/>
              </a:ext>
            </a:extLst>
          </p:cNvPr>
          <p:cNvSpPr/>
          <p:nvPr/>
        </p:nvSpPr>
        <p:spPr>
          <a:xfrm>
            <a:off x="6601027" y="5222044"/>
            <a:ext cx="83388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Helvetica" panose="020B0604020202020204" pitchFamily="34" charset="0"/>
              </a:rPr>
              <a:t>Compute</a:t>
            </a:r>
          </a:p>
        </p:txBody>
      </p:sp>
      <p:sp>
        <p:nvSpPr>
          <p:cNvPr id="29" name="Rectangle 28">
            <a:extLst>
              <a:ext uri="{FF2B5EF4-FFF2-40B4-BE49-F238E27FC236}">
                <a16:creationId xmlns:a16="http://schemas.microsoft.com/office/drawing/2014/main" id="{1F68A4C2-C4FE-4A35-9750-CAD6FF89D714}"/>
              </a:ext>
            </a:extLst>
          </p:cNvPr>
          <p:cNvSpPr/>
          <p:nvPr/>
        </p:nvSpPr>
        <p:spPr>
          <a:xfrm>
            <a:off x="11006875" y="5206630"/>
            <a:ext cx="78098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Helvetica" panose="020B0604020202020204" pitchFamily="34" charset="0"/>
              </a:rPr>
              <a:t>Connect</a:t>
            </a:r>
          </a:p>
        </p:txBody>
      </p:sp>
      <p:sp>
        <p:nvSpPr>
          <p:cNvPr id="30" name="Rectangle 29">
            <a:extLst>
              <a:ext uri="{FF2B5EF4-FFF2-40B4-BE49-F238E27FC236}">
                <a16:creationId xmlns:a16="http://schemas.microsoft.com/office/drawing/2014/main" id="{8CEE63A8-B126-4237-8B2C-B93A172E3331}"/>
              </a:ext>
            </a:extLst>
          </p:cNvPr>
          <p:cNvSpPr/>
          <p:nvPr/>
        </p:nvSpPr>
        <p:spPr>
          <a:xfrm>
            <a:off x="11006875" y="3601114"/>
            <a:ext cx="67839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Helvetica" panose="020B0604020202020204" pitchFamily="34" charset="0"/>
              </a:rPr>
              <a:t>Collect</a:t>
            </a:r>
          </a:p>
        </p:txBody>
      </p:sp>
      <p:pic>
        <p:nvPicPr>
          <p:cNvPr id="31" name="Graphic 30">
            <a:extLst>
              <a:ext uri="{FF2B5EF4-FFF2-40B4-BE49-F238E27FC236}">
                <a16:creationId xmlns:a16="http://schemas.microsoft.com/office/drawing/2014/main" id="{15517356-ACC5-401F-9002-7A1F5EE550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5393" y="3601114"/>
            <a:ext cx="548640" cy="434340"/>
          </a:xfrm>
          <a:prstGeom prst="rect">
            <a:avLst/>
          </a:prstGeom>
        </p:spPr>
      </p:pic>
      <p:pic>
        <p:nvPicPr>
          <p:cNvPr id="32" name="Graphic 31">
            <a:extLst>
              <a:ext uri="{FF2B5EF4-FFF2-40B4-BE49-F238E27FC236}">
                <a16:creationId xmlns:a16="http://schemas.microsoft.com/office/drawing/2014/main" id="{E3198D8A-F95F-4EEE-A779-034D9EEEAD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98673" y="3610762"/>
            <a:ext cx="548640" cy="438912"/>
          </a:xfrm>
          <a:prstGeom prst="rect">
            <a:avLst/>
          </a:prstGeom>
        </p:spPr>
      </p:pic>
      <p:grpSp>
        <p:nvGrpSpPr>
          <p:cNvPr id="33" name="Group 32">
            <a:extLst>
              <a:ext uri="{FF2B5EF4-FFF2-40B4-BE49-F238E27FC236}">
                <a16:creationId xmlns:a16="http://schemas.microsoft.com/office/drawing/2014/main" id="{77B916BC-B1D6-4E5A-A765-7E185F210F63}"/>
              </a:ext>
            </a:extLst>
          </p:cNvPr>
          <p:cNvGrpSpPr>
            <a:grpSpLocks noChangeAspect="1"/>
          </p:cNvGrpSpPr>
          <p:nvPr/>
        </p:nvGrpSpPr>
        <p:grpSpPr>
          <a:xfrm>
            <a:off x="8884022" y="2736325"/>
            <a:ext cx="548640" cy="502835"/>
            <a:chOff x="3979681" y="3097944"/>
            <a:chExt cx="529852" cy="419029"/>
          </a:xfrm>
          <a:solidFill>
            <a:srgbClr val="2375D8"/>
          </a:solidFill>
        </p:grpSpPr>
        <p:pic>
          <p:nvPicPr>
            <p:cNvPr id="34" name="Graphic 33">
              <a:extLst>
                <a:ext uri="{FF2B5EF4-FFF2-40B4-BE49-F238E27FC236}">
                  <a16:creationId xmlns:a16="http://schemas.microsoft.com/office/drawing/2014/main" id="{216C282C-A583-4658-9C41-63966F5256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79681" y="3097944"/>
              <a:ext cx="266700" cy="266700"/>
            </a:xfrm>
            <a:prstGeom prst="rect">
              <a:avLst/>
            </a:prstGeom>
          </p:spPr>
        </p:pic>
        <p:pic>
          <p:nvPicPr>
            <p:cNvPr id="36" name="Graphic 35">
              <a:extLst>
                <a:ext uri="{FF2B5EF4-FFF2-40B4-BE49-F238E27FC236}">
                  <a16:creationId xmlns:a16="http://schemas.microsoft.com/office/drawing/2014/main" id="{934E9890-340D-4404-BAA9-FC6FABFB59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270678">
              <a:off x="4242833" y="3250273"/>
              <a:ext cx="266700" cy="266700"/>
            </a:xfrm>
            <a:prstGeom prst="rect">
              <a:avLst/>
            </a:prstGeom>
          </p:spPr>
        </p:pic>
      </p:grpSp>
      <p:sp>
        <p:nvSpPr>
          <p:cNvPr id="7" name="Arrow: Chevron 6">
            <a:extLst>
              <a:ext uri="{FF2B5EF4-FFF2-40B4-BE49-F238E27FC236}">
                <a16:creationId xmlns:a16="http://schemas.microsoft.com/office/drawing/2014/main" id="{F0A35AE8-15F9-49BB-9FFF-FCCD1E869C03}"/>
              </a:ext>
            </a:extLst>
          </p:cNvPr>
          <p:cNvSpPr/>
          <p:nvPr/>
        </p:nvSpPr>
        <p:spPr>
          <a:xfrm rot="1941358">
            <a:off x="9814871" y="3112086"/>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383B"/>
              </a:solidFill>
              <a:effectLst/>
              <a:uLnTx/>
              <a:uFillTx/>
              <a:latin typeface="SF Pro Display"/>
              <a:ea typeface="+mn-ea"/>
              <a:cs typeface="+mn-cs"/>
            </a:endParaRPr>
          </a:p>
        </p:txBody>
      </p:sp>
      <p:sp>
        <p:nvSpPr>
          <p:cNvPr id="38" name="Arrow: Chevron 37">
            <a:extLst>
              <a:ext uri="{FF2B5EF4-FFF2-40B4-BE49-F238E27FC236}">
                <a16:creationId xmlns:a16="http://schemas.microsoft.com/office/drawing/2014/main" id="{D5B18702-B24C-41F2-A26F-41274979CE90}"/>
              </a:ext>
            </a:extLst>
          </p:cNvPr>
          <p:cNvSpPr/>
          <p:nvPr/>
        </p:nvSpPr>
        <p:spPr>
          <a:xfrm rot="5932878">
            <a:off x="10420652" y="4370402"/>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383B"/>
              </a:solidFill>
              <a:effectLst/>
              <a:uLnTx/>
              <a:uFillTx/>
              <a:latin typeface="SF Pro Display"/>
              <a:ea typeface="+mn-ea"/>
              <a:cs typeface="+mn-cs"/>
            </a:endParaRPr>
          </a:p>
        </p:txBody>
      </p:sp>
      <p:sp>
        <p:nvSpPr>
          <p:cNvPr id="39" name="Arrow: Chevron 38">
            <a:extLst>
              <a:ext uri="{FF2B5EF4-FFF2-40B4-BE49-F238E27FC236}">
                <a16:creationId xmlns:a16="http://schemas.microsoft.com/office/drawing/2014/main" id="{3384C4CE-FDB4-4624-BFFF-E39D153DE340}"/>
              </a:ext>
            </a:extLst>
          </p:cNvPr>
          <p:cNvSpPr/>
          <p:nvPr/>
        </p:nvSpPr>
        <p:spPr>
          <a:xfrm rot="10800000">
            <a:off x="9104056" y="5417155"/>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383B"/>
              </a:solidFill>
              <a:effectLst/>
              <a:uLnTx/>
              <a:uFillTx/>
              <a:latin typeface="SF Pro Display"/>
              <a:ea typeface="+mn-ea"/>
              <a:cs typeface="+mn-cs"/>
            </a:endParaRPr>
          </a:p>
        </p:txBody>
      </p:sp>
      <p:sp>
        <p:nvSpPr>
          <p:cNvPr id="40" name="Arrow: Chevron 39">
            <a:extLst>
              <a:ext uri="{FF2B5EF4-FFF2-40B4-BE49-F238E27FC236}">
                <a16:creationId xmlns:a16="http://schemas.microsoft.com/office/drawing/2014/main" id="{B3497D98-2C75-4AE6-BD66-3F14816D341D}"/>
              </a:ext>
            </a:extLst>
          </p:cNvPr>
          <p:cNvSpPr/>
          <p:nvPr/>
        </p:nvSpPr>
        <p:spPr>
          <a:xfrm rot="15578395">
            <a:off x="7787264" y="4514026"/>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383B"/>
              </a:solidFill>
              <a:effectLst/>
              <a:uLnTx/>
              <a:uFillTx/>
              <a:latin typeface="SF Pro Display"/>
              <a:ea typeface="+mn-ea"/>
              <a:cs typeface="+mn-cs"/>
            </a:endParaRPr>
          </a:p>
        </p:txBody>
      </p:sp>
      <p:sp>
        <p:nvSpPr>
          <p:cNvPr id="55" name="Arrow: Chevron 54">
            <a:extLst>
              <a:ext uri="{FF2B5EF4-FFF2-40B4-BE49-F238E27FC236}">
                <a16:creationId xmlns:a16="http://schemas.microsoft.com/office/drawing/2014/main" id="{33581535-E92C-4DDD-8DC9-9B4C6A2A72E9}"/>
              </a:ext>
            </a:extLst>
          </p:cNvPr>
          <p:cNvSpPr/>
          <p:nvPr/>
        </p:nvSpPr>
        <p:spPr>
          <a:xfrm rot="19180721">
            <a:off x="8224564" y="3169530"/>
            <a:ext cx="274320" cy="254149"/>
          </a:xfrm>
          <a:prstGeom prst="chevron">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383B"/>
              </a:solidFill>
              <a:effectLst/>
              <a:uLnTx/>
              <a:uFillTx/>
              <a:latin typeface="SF Pro Display"/>
              <a:ea typeface="+mn-ea"/>
              <a:cs typeface="+mn-cs"/>
            </a:endParaRPr>
          </a:p>
        </p:txBody>
      </p:sp>
      <p:sp>
        <p:nvSpPr>
          <p:cNvPr id="4" name="TextBox 3">
            <a:extLst>
              <a:ext uri="{FF2B5EF4-FFF2-40B4-BE49-F238E27FC236}">
                <a16:creationId xmlns:a16="http://schemas.microsoft.com/office/drawing/2014/main" id="{B5A385E0-0020-4434-9760-2EF39F97FDAF}"/>
              </a:ext>
            </a:extLst>
          </p:cNvPr>
          <p:cNvSpPr txBox="1"/>
          <p:nvPr/>
        </p:nvSpPr>
        <p:spPr>
          <a:xfrm>
            <a:off x="914400" y="1188720"/>
            <a:ext cx="10363200" cy="640080"/>
          </a:xfrm>
          <a:prstGeom prst="rect">
            <a:avLst/>
          </a:prstGeom>
          <a:noFill/>
        </p:spPr>
        <p:txBody>
          <a:bodyPr wrap="square" rtlCol="0">
            <a:noAutofit/>
          </a:bodyPr>
          <a:lstStyle/>
          <a:p>
            <a:r>
              <a:rPr lang="en-US" sz="3200" b="1" dirty="0">
                <a:solidFill>
                  <a:srgbClr val="36383B"/>
                </a:solidFill>
              </a:rPr>
              <a:t>5 Key Concepts that lead us to an IoT solution.</a:t>
            </a:r>
          </a:p>
        </p:txBody>
      </p:sp>
    </p:spTree>
    <p:extLst>
      <p:ext uri="{BB962C8B-B14F-4D97-AF65-F5344CB8AC3E}">
        <p14:creationId xmlns:p14="http://schemas.microsoft.com/office/powerpoint/2010/main" val="33962747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0D6EF70A-7E70-443B-8FC2-CF2F85672E16}"/>
              </a:ext>
            </a:extLst>
          </p:cNvPr>
          <p:cNvSpPr>
            <a:spLocks noGrp="1"/>
          </p:cNvSpPr>
          <p:nvPr>
            <p:ph type="title"/>
          </p:nvPr>
        </p:nvSpPr>
        <p:spPr/>
        <p:txBody>
          <a:bodyPr/>
          <a:lstStyle/>
          <a:p>
            <a:r>
              <a:rPr lang="en-US" dirty="0">
                <a:latin typeface="+mn-lt"/>
              </a:rPr>
              <a:t>Interlocking pieces defining an IoT Solution.</a:t>
            </a:r>
            <a:endParaRPr lang="en-US" dirty="0">
              <a:highlight>
                <a:srgbClr val="FFFF00"/>
              </a:highlight>
              <a:latin typeface="+mn-lt"/>
            </a:endParaRPr>
          </a:p>
        </p:txBody>
      </p:sp>
      <p:sp>
        <p:nvSpPr>
          <p:cNvPr id="8" name="Content Placeholder 7">
            <a:extLst>
              <a:ext uri="{FF2B5EF4-FFF2-40B4-BE49-F238E27FC236}">
                <a16:creationId xmlns:a16="http://schemas.microsoft.com/office/drawing/2014/main" id="{3847E1A8-424D-4173-A5A0-BAEBB4C77127}"/>
              </a:ext>
            </a:extLst>
          </p:cNvPr>
          <p:cNvSpPr>
            <a:spLocks noGrp="1"/>
          </p:cNvSpPr>
          <p:nvPr>
            <p:ph sz="quarter" idx="11"/>
          </p:nvPr>
        </p:nvSpPr>
        <p:spPr>
          <a:xfrm>
            <a:off x="1005840" y="2103120"/>
            <a:ext cx="4846320" cy="4114800"/>
          </a:xfrm>
        </p:spPr>
        <p:txBody>
          <a:bodyPr/>
          <a:lstStyle/>
          <a:p>
            <a:pPr>
              <a:lnSpc>
                <a:spcPct val="100000"/>
              </a:lnSpc>
              <a:spcBef>
                <a:spcPts val="0"/>
              </a:spcBef>
              <a:spcAft>
                <a:spcPts val="1200"/>
              </a:spcAft>
            </a:pPr>
            <a:r>
              <a:rPr lang="en-US" b="1" dirty="0">
                <a:solidFill>
                  <a:srgbClr val="36383B"/>
                </a:solidFill>
                <a:latin typeface="+mn-lt"/>
                <a:ea typeface="Roboto" panose="02000000000000000000" pitchFamily="2" charset="0"/>
                <a:cs typeface="Helvetica"/>
              </a:rPr>
              <a:t>ConsoleFlow</a:t>
            </a:r>
          </a:p>
          <a:p>
            <a:pPr>
              <a:lnSpc>
                <a:spcPct val="100000"/>
              </a:lnSpc>
              <a:spcBef>
                <a:spcPts val="0"/>
              </a:spcBef>
              <a:spcAft>
                <a:spcPts val="1200"/>
              </a:spcAft>
            </a:pPr>
            <a:r>
              <a:rPr lang="en-US" sz="1400" b="1" noProof="1">
                <a:solidFill>
                  <a:srgbClr val="848991"/>
                </a:solidFill>
                <a:latin typeface="+mn-lt"/>
                <a:ea typeface="SF Pro Text" pitchFamily="50" charset="0"/>
                <a:cs typeface="SF Pro Text" pitchFamily="50" charset="0"/>
              </a:rPr>
              <a:t>Visibility and Control in an easy </a:t>
            </a:r>
            <a:r>
              <a:rPr lang="en-US" sz="1400" b="1" u="sng" noProof="1">
                <a:solidFill>
                  <a:srgbClr val="848991"/>
                </a:solidFill>
                <a:latin typeface="+mn-lt"/>
                <a:ea typeface="SF Pro Text" pitchFamily="50" charset="0"/>
                <a:cs typeface="SF Pro Text" pitchFamily="50" charset="0"/>
              </a:rPr>
              <a:t>single pane of glass</a:t>
            </a:r>
            <a:r>
              <a:rPr lang="en-US" sz="1400" b="1" noProof="1">
                <a:solidFill>
                  <a:srgbClr val="848991"/>
                </a:solidFill>
                <a:latin typeface="+mn-lt"/>
                <a:ea typeface="SF Pro Text" pitchFamily="50" charset="0"/>
                <a:cs typeface="SF Pro Text" pitchFamily="50" charset="0"/>
              </a:rPr>
              <a:t> web app. Knowing what is happening across your deployment and having the tools to respond.</a:t>
            </a:r>
          </a:p>
          <a:p>
            <a:pPr>
              <a:lnSpc>
                <a:spcPct val="100000"/>
              </a:lnSpc>
              <a:spcBef>
                <a:spcPts val="0"/>
              </a:spcBef>
              <a:spcAft>
                <a:spcPts val="1200"/>
              </a:spcAft>
            </a:pPr>
            <a:r>
              <a:rPr lang="en-US" b="1" dirty="0">
                <a:solidFill>
                  <a:srgbClr val="36383B"/>
                </a:solidFill>
                <a:latin typeface="+mn-lt"/>
                <a:ea typeface="Roboto" panose="02000000000000000000" pitchFamily="2" charset="0"/>
                <a:cs typeface="Helvetica"/>
              </a:rPr>
              <a:t>Value Added Services</a:t>
            </a:r>
          </a:p>
          <a:p>
            <a:pPr lvl="0">
              <a:lnSpc>
                <a:spcPct val="100000"/>
              </a:lnSpc>
              <a:spcBef>
                <a:spcPts val="0"/>
              </a:spcBef>
              <a:spcAft>
                <a:spcPts val="1200"/>
              </a:spcAft>
              <a:defRPr/>
            </a:pPr>
            <a:r>
              <a:rPr lang="en-US" sz="1400" b="1" noProof="1">
                <a:solidFill>
                  <a:srgbClr val="848991"/>
                </a:solidFill>
                <a:latin typeface="+mn-lt"/>
                <a:ea typeface="SF Pro Text" pitchFamily="50" charset="0"/>
                <a:cs typeface="SF Pro Text" pitchFamily="50" charset="0"/>
              </a:rPr>
              <a:t>Go beyond just visibility and control by easily selecting the service you need. Provision cellular and VPN services for pick and go worldwide connectivity. Engineering services for assistance with custom software and hardware projects.</a:t>
            </a:r>
          </a:p>
          <a:p>
            <a:pPr>
              <a:lnSpc>
                <a:spcPct val="100000"/>
              </a:lnSpc>
              <a:spcBef>
                <a:spcPts val="0"/>
              </a:spcBef>
              <a:spcAft>
                <a:spcPts val="1200"/>
              </a:spcAft>
            </a:pPr>
            <a:r>
              <a:rPr lang="en-US" b="1" dirty="0">
                <a:solidFill>
                  <a:srgbClr val="36383B"/>
                </a:solidFill>
                <a:latin typeface="+mn-lt"/>
                <a:ea typeface="Roboto" panose="02000000000000000000" pitchFamily="2" charset="0"/>
                <a:cs typeface="Helvetica"/>
              </a:rPr>
              <a:t>Hardware</a:t>
            </a:r>
          </a:p>
          <a:p>
            <a:pPr>
              <a:lnSpc>
                <a:spcPct val="100000"/>
              </a:lnSpc>
              <a:spcBef>
                <a:spcPts val="0"/>
              </a:spcBef>
              <a:spcAft>
                <a:spcPts val="1200"/>
              </a:spcAft>
            </a:pPr>
            <a:r>
              <a:rPr lang="en-US" sz="1400" b="1" noProof="1">
                <a:solidFill>
                  <a:srgbClr val="848991"/>
                </a:solidFill>
                <a:latin typeface="+mn-lt"/>
                <a:ea typeface="SF Pro Text" pitchFamily="50" charset="0"/>
                <a:cs typeface="SF Pro Text" pitchFamily="50" charset="0"/>
              </a:rPr>
              <a:t>No solution is complete without </a:t>
            </a:r>
            <a:r>
              <a:rPr lang="en-US" sz="1400" b="1" noProof="1">
                <a:solidFill>
                  <a:srgbClr val="000000"/>
                </a:solidFill>
                <a:latin typeface="+mn-lt"/>
                <a:ea typeface="SF Pro Text" pitchFamily="50" charset="0"/>
                <a:cs typeface="SF Pro Text" pitchFamily="50" charset="0"/>
              </a:rPr>
              <a:t>matching hardware</a:t>
            </a:r>
            <a:r>
              <a:rPr lang="en-US" sz="1400" b="1" noProof="1">
                <a:solidFill>
                  <a:srgbClr val="848991"/>
                </a:solidFill>
                <a:latin typeface="+mn-lt"/>
                <a:ea typeface="SF Pro Text" pitchFamily="50" charset="0"/>
                <a:cs typeface="SF Pro Text" pitchFamily="50" charset="0"/>
              </a:rPr>
              <a:t> to achieve </a:t>
            </a:r>
            <a:r>
              <a:rPr lang="en-US" sz="1400" b="1" noProof="1">
                <a:solidFill>
                  <a:srgbClr val="000000"/>
                </a:solidFill>
                <a:latin typeface="+mn-lt"/>
                <a:ea typeface="SF Pro Text" pitchFamily="50" charset="0"/>
                <a:cs typeface="SF Pro Text" pitchFamily="50" charset="0"/>
              </a:rPr>
              <a:t>your specific requirements</a:t>
            </a:r>
            <a:r>
              <a:rPr lang="en-US" sz="1400" b="1" noProof="1">
                <a:solidFill>
                  <a:srgbClr val="848991"/>
                </a:solidFill>
                <a:latin typeface="+mn-lt"/>
                <a:ea typeface="SF Pro Text" pitchFamily="50" charset="0"/>
                <a:cs typeface="SF Pro Text" pitchFamily="50" charset="0"/>
              </a:rPr>
              <a:t> and </a:t>
            </a:r>
            <a:r>
              <a:rPr lang="en-US" sz="1400" b="1" noProof="1">
                <a:solidFill>
                  <a:srgbClr val="000000"/>
                </a:solidFill>
                <a:latin typeface="+mn-lt"/>
                <a:ea typeface="SF Pro Text" pitchFamily="50" charset="0"/>
                <a:cs typeface="SF Pro Text" pitchFamily="50" charset="0"/>
              </a:rPr>
              <a:t>real-world applicabiity</a:t>
            </a:r>
            <a:r>
              <a:rPr lang="en-US" sz="1400" b="1" noProof="1">
                <a:solidFill>
                  <a:srgbClr val="848991"/>
                </a:solidFill>
                <a:latin typeface="+mn-lt"/>
                <a:ea typeface="SF Pro Text" pitchFamily="50" charset="0"/>
                <a:cs typeface="SF Pro Text" pitchFamily="50" charset="0"/>
              </a:rPr>
              <a:t>.</a:t>
            </a:r>
          </a:p>
        </p:txBody>
      </p:sp>
      <p:sp>
        <p:nvSpPr>
          <p:cNvPr id="11" name="Content Placeholder 2">
            <a:extLst>
              <a:ext uri="{FF2B5EF4-FFF2-40B4-BE49-F238E27FC236}">
                <a16:creationId xmlns:a16="http://schemas.microsoft.com/office/drawing/2014/main" id="{1897224B-7DC1-4711-B317-9534F41B2360}"/>
              </a:ext>
            </a:extLst>
          </p:cNvPr>
          <p:cNvSpPr txBox="1">
            <a:spLocks/>
          </p:cNvSpPr>
          <p:nvPr/>
        </p:nvSpPr>
        <p:spPr>
          <a:xfrm>
            <a:off x="7865214" y="5854249"/>
            <a:ext cx="2100371" cy="40898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2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a:buNone/>
              <a:tabLst/>
              <a:defRPr/>
            </a:pPr>
            <a:r>
              <a:rPr kumimoji="0" lang="en-US" sz="1400" b="1" i="0" u="none" strike="noStrike" kern="1200" cap="none" spc="0" normalizeH="0" baseline="0" noProof="0" dirty="0">
                <a:ln>
                  <a:noFill/>
                </a:ln>
                <a:solidFill>
                  <a:srgbClr val="36383B">
                    <a:lumMod val="75000"/>
                    <a:lumOff val="25000"/>
                  </a:srgbClr>
                </a:solidFill>
                <a:effectLst/>
                <a:uLnTx/>
                <a:uFillTx/>
                <a:latin typeface="SF Pro Display" panose="00000500000000000000" pitchFamily="2" charset="0"/>
                <a:ea typeface="SF Pro Display" panose="00000500000000000000" pitchFamily="2" charset="0"/>
                <a:cs typeface="Arial" charset="0"/>
              </a:rPr>
              <a:t>Our Approach</a:t>
            </a:r>
            <a:endParaRPr kumimoji="0" lang="en-US" sz="1400" b="0" i="0" u="none" strike="noStrike" kern="1200" cap="none" spc="0" normalizeH="0" baseline="0" noProof="0" dirty="0">
              <a:ln>
                <a:noFill/>
              </a:ln>
              <a:solidFill>
                <a:srgbClr val="36383B">
                  <a:lumMod val="75000"/>
                  <a:lumOff val="25000"/>
                </a:srgbClr>
              </a:solidFill>
              <a:effectLst/>
              <a:uLnTx/>
              <a:uFillTx/>
              <a:latin typeface="SF Pro Display" panose="00000500000000000000" pitchFamily="2" charset="0"/>
              <a:ea typeface="SF Pro Display" panose="00000500000000000000" pitchFamily="2" charset="0"/>
              <a:cs typeface="Arial" charset="0"/>
            </a:endParaRPr>
          </a:p>
        </p:txBody>
      </p:sp>
      <p:pic>
        <p:nvPicPr>
          <p:cNvPr id="2" name="Picture 1">
            <a:extLst>
              <a:ext uri="{FF2B5EF4-FFF2-40B4-BE49-F238E27FC236}">
                <a16:creationId xmlns:a16="http://schemas.microsoft.com/office/drawing/2014/main" id="{E4909B71-B08A-46FE-ADF2-F67444873E4E}"/>
              </a:ext>
            </a:extLst>
          </p:cNvPr>
          <p:cNvPicPr>
            <a:picLocks noChangeAspect="1"/>
          </p:cNvPicPr>
          <p:nvPr/>
        </p:nvPicPr>
        <p:blipFill>
          <a:blip r:embed="rId3"/>
          <a:stretch>
            <a:fillRect/>
          </a:stretch>
        </p:blipFill>
        <p:spPr>
          <a:xfrm>
            <a:off x="6858000" y="2011680"/>
            <a:ext cx="4114800" cy="4162807"/>
          </a:xfrm>
          <a:prstGeom prst="rect">
            <a:avLst/>
          </a:prstGeom>
        </p:spPr>
      </p:pic>
    </p:spTree>
    <p:extLst>
      <p:ext uri="{BB962C8B-B14F-4D97-AF65-F5344CB8AC3E}">
        <p14:creationId xmlns:p14="http://schemas.microsoft.com/office/powerpoint/2010/main" val="25959710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0D6EF70A-7E70-443B-8FC2-CF2F85672E16}"/>
              </a:ext>
            </a:extLst>
          </p:cNvPr>
          <p:cNvSpPr>
            <a:spLocks noGrp="1"/>
          </p:cNvSpPr>
          <p:nvPr>
            <p:ph type="title"/>
          </p:nvPr>
        </p:nvSpPr>
        <p:spPr/>
        <p:txBody>
          <a:bodyPr/>
          <a:lstStyle/>
          <a:p>
            <a:r>
              <a:rPr lang="en-US" dirty="0">
                <a:latin typeface="+mn-lt"/>
              </a:rPr>
              <a:t>An IoT Solution Applied</a:t>
            </a:r>
          </a:p>
        </p:txBody>
      </p:sp>
      <p:sp>
        <p:nvSpPr>
          <p:cNvPr id="9" name="Text Placeholder 8">
            <a:extLst>
              <a:ext uri="{FF2B5EF4-FFF2-40B4-BE49-F238E27FC236}">
                <a16:creationId xmlns:a16="http://schemas.microsoft.com/office/drawing/2014/main" id="{9DD0F6A2-DA6F-4BF5-A608-72E261E538AB}"/>
              </a:ext>
            </a:extLst>
          </p:cNvPr>
          <p:cNvSpPr>
            <a:spLocks noGrp="1"/>
          </p:cNvSpPr>
          <p:nvPr>
            <p:ph type="body" sz="quarter" idx="12"/>
          </p:nvPr>
        </p:nvSpPr>
        <p:spPr/>
        <p:txBody>
          <a:bodyPr/>
          <a:lstStyle/>
          <a:p>
            <a:r>
              <a:rPr lang="en-US" dirty="0"/>
              <a:t>The customer success is everything.</a:t>
            </a:r>
          </a:p>
        </p:txBody>
      </p:sp>
      <p:sp>
        <p:nvSpPr>
          <p:cNvPr id="2" name="Content Placeholder 1">
            <a:extLst>
              <a:ext uri="{FF2B5EF4-FFF2-40B4-BE49-F238E27FC236}">
                <a16:creationId xmlns:a16="http://schemas.microsoft.com/office/drawing/2014/main" id="{674772B0-9B47-4D04-8EEA-2FEE1B299A92}"/>
              </a:ext>
            </a:extLst>
          </p:cNvPr>
          <p:cNvSpPr>
            <a:spLocks noGrp="1"/>
          </p:cNvSpPr>
          <p:nvPr>
            <p:ph sz="quarter" idx="13"/>
          </p:nvPr>
        </p:nvSpPr>
        <p:spPr/>
        <p:txBody>
          <a:bodyPr/>
          <a:lstStyle/>
          <a:p>
            <a:pPr>
              <a:lnSpc>
                <a:spcPct val="100000"/>
              </a:lnSpc>
              <a:spcBef>
                <a:spcPts val="0"/>
              </a:spcBef>
              <a:spcAft>
                <a:spcPts val="600"/>
              </a:spcAft>
            </a:pPr>
            <a:r>
              <a:rPr lang="en-US" sz="2000" b="1" dirty="0">
                <a:solidFill>
                  <a:srgbClr val="848991"/>
                </a:solidFill>
                <a:latin typeface="+mn-lt"/>
                <a:cs typeface="Helvetica"/>
              </a:rPr>
              <a:t>Our experience with </a:t>
            </a:r>
            <a:r>
              <a:rPr lang="en-US" sz="2000" b="1" dirty="0">
                <a:solidFill>
                  <a:srgbClr val="36383B"/>
                </a:solidFill>
                <a:latin typeface="+mn-lt"/>
                <a:cs typeface="Helvetica"/>
              </a:rPr>
              <a:t>thousands</a:t>
            </a:r>
            <a:r>
              <a:rPr lang="en-US" sz="2000" b="1" dirty="0">
                <a:solidFill>
                  <a:srgbClr val="848991"/>
                </a:solidFill>
                <a:latin typeface="+mn-lt"/>
                <a:cs typeface="Helvetica"/>
              </a:rPr>
              <a:t> of global blue-chip </a:t>
            </a:r>
            <a:r>
              <a:rPr lang="en-US" sz="2000" b="1" dirty="0">
                <a:solidFill>
                  <a:srgbClr val="36383B"/>
                </a:solidFill>
                <a:latin typeface="+mn-lt"/>
                <a:cs typeface="Helvetica"/>
              </a:rPr>
              <a:t>customers</a:t>
            </a:r>
            <a:r>
              <a:rPr lang="en-US" sz="2000" b="1" dirty="0">
                <a:solidFill>
                  <a:srgbClr val="848991"/>
                </a:solidFill>
                <a:latin typeface="+mn-lt"/>
                <a:cs typeface="Helvetica"/>
              </a:rPr>
              <a:t> across </a:t>
            </a:r>
            <a:r>
              <a:rPr lang="en-US" sz="2000" b="1" dirty="0">
                <a:solidFill>
                  <a:srgbClr val="6A6A6A"/>
                </a:solidFill>
                <a:latin typeface="+mn-lt"/>
                <a:cs typeface="Helvetica"/>
              </a:rPr>
              <a:t>many</a:t>
            </a:r>
            <a:r>
              <a:rPr lang="en-US" sz="2000" b="1" dirty="0">
                <a:solidFill>
                  <a:srgbClr val="848991"/>
                </a:solidFill>
                <a:latin typeface="+mn-lt"/>
                <a:cs typeface="Helvetica"/>
              </a:rPr>
              <a:t> vertical markets, </a:t>
            </a:r>
            <a:r>
              <a:rPr lang="en-US" sz="2000" b="1" dirty="0">
                <a:solidFill>
                  <a:srgbClr val="36383B"/>
                </a:solidFill>
                <a:latin typeface="+mn-lt"/>
                <a:cs typeface="Helvetica"/>
              </a:rPr>
              <a:t>enables us to tailor</a:t>
            </a:r>
            <a:r>
              <a:rPr lang="en-US" sz="2000" b="1" dirty="0">
                <a:solidFill>
                  <a:srgbClr val="848991"/>
                </a:solidFill>
                <a:latin typeface="+mn-lt"/>
                <a:cs typeface="Helvetica"/>
              </a:rPr>
              <a:t> the right </a:t>
            </a:r>
            <a:r>
              <a:rPr lang="en-US" sz="2000" b="1" dirty="0">
                <a:solidFill>
                  <a:srgbClr val="36383B"/>
                </a:solidFill>
                <a:latin typeface="+mn-lt"/>
                <a:cs typeface="Helvetica"/>
              </a:rPr>
              <a:t>technical solution,</a:t>
            </a:r>
            <a:r>
              <a:rPr lang="en-US" sz="2000" b="1" dirty="0">
                <a:solidFill>
                  <a:srgbClr val="848991"/>
                </a:solidFill>
                <a:latin typeface="+mn-lt"/>
                <a:cs typeface="Helvetica"/>
              </a:rPr>
              <a:t> delivering to the customer’s business</a:t>
            </a:r>
            <a:r>
              <a:rPr lang="en-US" sz="2000" b="1" dirty="0">
                <a:solidFill>
                  <a:srgbClr val="36383B"/>
                </a:solidFill>
                <a:latin typeface="+mn-lt"/>
                <a:cs typeface="Helvetica"/>
              </a:rPr>
              <a:t> requirements, </a:t>
            </a:r>
            <a:r>
              <a:rPr lang="en-US" sz="2000" b="1" dirty="0">
                <a:solidFill>
                  <a:srgbClr val="848991"/>
                </a:solidFill>
                <a:latin typeface="+mn-lt"/>
                <a:cs typeface="Helvetica"/>
              </a:rPr>
              <a:t>generating</a:t>
            </a:r>
            <a:r>
              <a:rPr lang="en-US" sz="2000" b="1" dirty="0">
                <a:solidFill>
                  <a:srgbClr val="36383B"/>
                </a:solidFill>
                <a:latin typeface="+mn-lt"/>
                <a:cs typeface="Helvetica"/>
              </a:rPr>
              <a:t> </a:t>
            </a:r>
            <a:r>
              <a:rPr lang="en-US" sz="2000" b="1" dirty="0">
                <a:solidFill>
                  <a:srgbClr val="848991"/>
                </a:solidFill>
                <a:latin typeface="+mn-lt"/>
                <a:cs typeface="Helvetica"/>
              </a:rPr>
              <a:t>successful </a:t>
            </a:r>
            <a:r>
              <a:rPr lang="en-US" sz="2000" b="1" dirty="0">
                <a:solidFill>
                  <a:srgbClr val="36383B"/>
                </a:solidFill>
                <a:latin typeface="+mn-lt"/>
                <a:cs typeface="Helvetica"/>
              </a:rPr>
              <a:t>outcomes</a:t>
            </a:r>
            <a:r>
              <a:rPr lang="en-US" sz="2000" b="1" dirty="0">
                <a:solidFill>
                  <a:srgbClr val="848991"/>
                </a:solidFill>
                <a:latin typeface="+mn-lt"/>
                <a:cs typeface="Helvetica"/>
              </a:rPr>
              <a:t>.</a:t>
            </a:r>
          </a:p>
        </p:txBody>
      </p:sp>
      <p:pic>
        <p:nvPicPr>
          <p:cNvPr id="3" name="Picture 2">
            <a:extLst>
              <a:ext uri="{FF2B5EF4-FFF2-40B4-BE49-F238E27FC236}">
                <a16:creationId xmlns:a16="http://schemas.microsoft.com/office/drawing/2014/main" id="{08384D08-B792-4EFD-847B-4E1DB3084137}"/>
              </a:ext>
            </a:extLst>
          </p:cNvPr>
          <p:cNvPicPr>
            <a:picLocks noChangeAspect="1"/>
          </p:cNvPicPr>
          <p:nvPr/>
        </p:nvPicPr>
        <p:blipFill>
          <a:blip r:embed="rId3"/>
          <a:stretch>
            <a:fillRect/>
          </a:stretch>
        </p:blipFill>
        <p:spPr>
          <a:xfrm>
            <a:off x="6858000" y="2015654"/>
            <a:ext cx="4114800" cy="4162807"/>
          </a:xfrm>
          <a:prstGeom prst="rect">
            <a:avLst/>
          </a:prstGeom>
        </p:spPr>
      </p:pic>
    </p:spTree>
    <p:extLst>
      <p:ext uri="{BB962C8B-B14F-4D97-AF65-F5344CB8AC3E}">
        <p14:creationId xmlns:p14="http://schemas.microsoft.com/office/powerpoint/2010/main" val="39592074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0F36EA-AE5D-48C0-B73A-488F10148EC3}"/>
              </a:ext>
            </a:extLst>
          </p:cNvPr>
          <p:cNvSpPr>
            <a:spLocks noGrp="1"/>
          </p:cNvSpPr>
          <p:nvPr>
            <p:ph type="title"/>
          </p:nvPr>
        </p:nvSpPr>
        <p:spPr/>
        <p:txBody>
          <a:bodyPr/>
          <a:lstStyle/>
          <a:p>
            <a:r>
              <a:rPr lang="en-US"/>
              <a:t>ConsoleFlow Overview</a:t>
            </a:r>
          </a:p>
        </p:txBody>
      </p:sp>
      <p:sp>
        <p:nvSpPr>
          <p:cNvPr id="2" name="Slide Number Placeholder 1">
            <a:extLst>
              <a:ext uri="{FF2B5EF4-FFF2-40B4-BE49-F238E27FC236}">
                <a16:creationId xmlns:a16="http://schemas.microsoft.com/office/drawing/2014/main" id="{E5BB41FB-AA12-4DA5-A66E-5C8DD5F23DEA}"/>
              </a:ext>
            </a:extLst>
          </p:cNvPr>
          <p:cNvSpPr>
            <a:spLocks noGrp="1"/>
          </p:cNvSpPr>
          <p:nvPr>
            <p:ph type="sldNum" sz="quarter" idx="12"/>
          </p:nvPr>
        </p:nvSpPr>
        <p:spPr/>
        <p:txBody>
          <a:bodyPr/>
          <a:lstStyle/>
          <a:p>
            <a:fld id="{9263E5DD-7D79-AA4C-A3D2-BC89EDB73164}" type="slidenum">
              <a:rPr lang="en-US" smtClean="0"/>
              <a:pPr/>
              <a:t>6</a:t>
            </a:fld>
            <a:endParaRPr lang="en-US"/>
          </a:p>
        </p:txBody>
      </p:sp>
    </p:spTree>
    <p:extLst>
      <p:ext uri="{BB962C8B-B14F-4D97-AF65-F5344CB8AC3E}">
        <p14:creationId xmlns:p14="http://schemas.microsoft.com/office/powerpoint/2010/main" val="5361637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7848AE-27EA-4F32-887A-C044E8DAFE6F}"/>
              </a:ext>
            </a:extLst>
          </p:cNvPr>
          <p:cNvSpPr>
            <a:spLocks noGrp="1"/>
          </p:cNvSpPr>
          <p:nvPr>
            <p:ph type="body" sz="quarter" idx="11"/>
          </p:nvPr>
        </p:nvSpPr>
        <p:spPr>
          <a:xfrm>
            <a:off x="914400" y="1371600"/>
            <a:ext cx="10515600" cy="1005840"/>
          </a:xfrm>
        </p:spPr>
        <p:txBody>
          <a:bodyPr/>
          <a:lstStyle/>
          <a:p>
            <a:r>
              <a:rPr lang="en-US">
                <a:latin typeface="+mn-lt"/>
              </a:rPr>
              <a:t>Get to market quickly and increase your operational efficiency with our secure ready-to-use IoT platform.</a:t>
            </a:r>
            <a:endParaRPr lang="en-US" sz="2000">
              <a:solidFill>
                <a:srgbClr val="FF0000"/>
              </a:solidFill>
              <a:latin typeface="+mn-lt"/>
            </a:endParaRPr>
          </a:p>
        </p:txBody>
      </p:sp>
      <p:sp>
        <p:nvSpPr>
          <p:cNvPr id="6" name="Text Placeholder 4">
            <a:extLst>
              <a:ext uri="{FF2B5EF4-FFF2-40B4-BE49-F238E27FC236}">
                <a16:creationId xmlns:a16="http://schemas.microsoft.com/office/drawing/2014/main" id="{C4D94A7C-286E-4C36-8E27-B0E9EFF568D7}"/>
              </a:ext>
            </a:extLst>
          </p:cNvPr>
          <p:cNvSpPr txBox="1">
            <a:spLocks/>
          </p:cNvSpPr>
          <p:nvPr/>
        </p:nvSpPr>
        <p:spPr>
          <a:xfrm>
            <a:off x="4861560" y="4206240"/>
            <a:ext cx="2468880" cy="2194560"/>
          </a:xfrm>
          <a:prstGeom prst="rect">
            <a:avLst/>
          </a:prstGeom>
          <a:ln w="3175">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000" b="1" kern="1200">
                <a:solidFill>
                  <a:srgbClr val="848991"/>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AUTOMATION</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t>Save time and costs with </a:t>
            </a: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True Zero Touch </a:t>
            </a:r>
            <a: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t>automation for device </a:t>
            </a: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provisioning</a:t>
            </a:r>
            <a: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t>.</a:t>
            </a:r>
          </a:p>
        </p:txBody>
      </p:sp>
      <p:sp>
        <p:nvSpPr>
          <p:cNvPr id="7" name="Text Placeholder 4">
            <a:extLst>
              <a:ext uri="{FF2B5EF4-FFF2-40B4-BE49-F238E27FC236}">
                <a16:creationId xmlns:a16="http://schemas.microsoft.com/office/drawing/2014/main" id="{2101CC12-7965-42C5-B6D8-9FCA721EA060}"/>
              </a:ext>
            </a:extLst>
          </p:cNvPr>
          <p:cNvSpPr txBox="1">
            <a:spLocks/>
          </p:cNvSpPr>
          <p:nvPr/>
        </p:nvSpPr>
        <p:spPr>
          <a:xfrm>
            <a:off x="7673787" y="4206240"/>
            <a:ext cx="2926080" cy="2194560"/>
          </a:xfrm>
          <a:prstGeom prst="rect">
            <a:avLst/>
          </a:prstGeom>
          <a:ln w="3175">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000" b="1" kern="1200">
                <a:solidFill>
                  <a:srgbClr val="848991"/>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CONTROL</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1">
                <a:ln>
                  <a:noFill/>
                </a:ln>
                <a:solidFill>
                  <a:srgbClr val="36383B"/>
                </a:solidFill>
                <a:effectLst/>
                <a:uLnTx/>
                <a:uFillTx/>
                <a:latin typeface="SF Pro Display"/>
                <a:ea typeface="SF Pro Text" pitchFamily="50" charset="0"/>
                <a:cs typeface="SF Pro Text" pitchFamily="50" charset="0"/>
              </a:rPr>
              <a:t>Visibility</a:t>
            </a:r>
            <a:r>
              <a:rPr kumimoji="0" lang="en-US" sz="1600" b="1" i="0" u="none" strike="noStrike" kern="1200" cap="none" spc="0" normalizeH="0" baseline="0" noProof="1">
                <a:ln>
                  <a:noFill/>
                </a:ln>
                <a:solidFill>
                  <a:srgbClr val="848991"/>
                </a:solidFill>
                <a:effectLst/>
                <a:uLnTx/>
                <a:uFillTx/>
                <a:latin typeface="SF Pro Display"/>
                <a:ea typeface="SF Pro Text" pitchFamily="50" charset="0"/>
                <a:cs typeface="SF Pro Text" pitchFamily="50" charset="0"/>
              </a:rPr>
              <a:t> and </a:t>
            </a:r>
            <a:r>
              <a:rPr kumimoji="0" lang="en-US" sz="1600" b="1" i="0" u="none" strike="noStrike" kern="1200" cap="none" spc="0" normalizeH="0" baseline="0" noProof="1">
                <a:ln>
                  <a:noFill/>
                </a:ln>
                <a:solidFill>
                  <a:srgbClr val="36383B"/>
                </a:solidFill>
                <a:effectLst/>
                <a:uLnTx/>
                <a:uFillTx/>
                <a:latin typeface="SF Pro Display"/>
                <a:ea typeface="SF Pro Text" pitchFamily="50" charset="0"/>
                <a:cs typeface="SF Pro Text" pitchFamily="50" charset="0"/>
              </a:rPr>
              <a:t>Control</a:t>
            </a:r>
            <a:r>
              <a:rPr kumimoji="0" lang="en-US" sz="1600" b="1" i="0" u="none" strike="noStrike" kern="1200" cap="none" spc="0" normalizeH="0" baseline="0" noProof="1">
                <a:ln>
                  <a:noFill/>
                </a:ln>
                <a:solidFill>
                  <a:srgbClr val="848991"/>
                </a:solidFill>
                <a:effectLst/>
                <a:uLnTx/>
                <a:uFillTx/>
                <a:latin typeface="SF Pro Display"/>
                <a:ea typeface="SF Pro Text" pitchFamily="50" charset="0"/>
                <a:cs typeface="SF Pro Text" pitchFamily="50" charset="0"/>
              </a:rPr>
              <a:t> in a </a:t>
            </a:r>
            <a:r>
              <a:rPr kumimoji="0" lang="en-US" sz="1600" b="1" i="0" u="none" strike="noStrike" kern="1200" cap="none" spc="0" normalizeH="0" baseline="0" noProof="1">
                <a:ln>
                  <a:noFill/>
                </a:ln>
                <a:solidFill>
                  <a:srgbClr val="36383B"/>
                </a:solidFill>
                <a:effectLst/>
                <a:uLnTx/>
                <a:uFillTx/>
                <a:latin typeface="SF Pro Display"/>
                <a:ea typeface="SF Pro Text" pitchFamily="50" charset="0"/>
                <a:cs typeface="SF Pro Text" pitchFamily="50" charset="0"/>
              </a:rPr>
              <a:t>single pane of glass</a:t>
            </a:r>
            <a:r>
              <a:rPr kumimoji="0" lang="en-US" sz="1600" b="1" i="0" u="none" strike="noStrike" kern="1200" cap="none" spc="0" normalizeH="0" baseline="0" noProof="1">
                <a:ln>
                  <a:noFill/>
                </a:ln>
                <a:solidFill>
                  <a:srgbClr val="848991"/>
                </a:solidFill>
                <a:effectLst/>
                <a:uLnTx/>
                <a:uFillTx/>
                <a:latin typeface="SF Pro Display"/>
                <a:ea typeface="SF Pro Text" pitchFamily="50" charset="0"/>
                <a:cs typeface="SF Pro Text" pitchFamily="50" charset="0"/>
              </a:rPr>
              <a:t>, knowing what is happening across your deployments and having the tools to respond.</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endParaRPr>
          </a:p>
        </p:txBody>
      </p:sp>
      <p:sp>
        <p:nvSpPr>
          <p:cNvPr id="12" name="Text Placeholder 4">
            <a:extLst>
              <a:ext uri="{FF2B5EF4-FFF2-40B4-BE49-F238E27FC236}">
                <a16:creationId xmlns:a16="http://schemas.microsoft.com/office/drawing/2014/main" id="{5B0718F5-5CCB-494D-A4C7-EE66C27CC6E2}"/>
              </a:ext>
            </a:extLst>
          </p:cNvPr>
          <p:cNvSpPr txBox="1">
            <a:spLocks/>
          </p:cNvSpPr>
          <p:nvPr/>
        </p:nvSpPr>
        <p:spPr>
          <a:xfrm>
            <a:off x="1729966" y="4206240"/>
            <a:ext cx="2743200" cy="2194560"/>
          </a:xfrm>
          <a:prstGeom prst="rect">
            <a:avLst/>
          </a:prstGeom>
          <a:ln w="3175">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000" b="1" kern="1200">
                <a:solidFill>
                  <a:srgbClr val="848991"/>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OPERATIONS</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Centrally manage</a:t>
            </a:r>
            <a: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t> your devices from </a:t>
            </a: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anywhere</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t>in the world,</a:t>
            </a:r>
            <a:b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br>
            <a: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t>at </a:t>
            </a:r>
            <a:r>
              <a:rPr kumimoji="0" lang="en-US" sz="1600" b="1" i="0" u="none" strike="noStrike" kern="1200" cap="none" spc="0" normalizeH="0" baseline="0" noProof="0" dirty="0">
                <a:ln>
                  <a:noFill/>
                </a:ln>
                <a:solidFill>
                  <a:srgbClr val="36383B"/>
                </a:solidFill>
                <a:effectLst/>
                <a:uLnTx/>
                <a:uFillTx/>
                <a:latin typeface="SF Pro Display"/>
                <a:ea typeface="Roboto" panose="02000000000000000000" pitchFamily="2" charset="0"/>
                <a:cs typeface="Arial" charset="0"/>
              </a:rPr>
              <a:t>any time</a:t>
            </a:r>
            <a:r>
              <a:rPr kumimoji="0" lang="en-US" sz="1600" b="1" i="0" u="none" strike="noStrike" kern="1200" cap="none" spc="0" normalizeH="0" baseline="0" noProof="0" dirty="0">
                <a:ln>
                  <a:noFill/>
                </a:ln>
                <a:solidFill>
                  <a:srgbClr val="848991"/>
                </a:solidFill>
                <a:effectLst/>
                <a:uLnTx/>
                <a:uFillTx/>
                <a:latin typeface="SF Pro Display"/>
                <a:ea typeface="Roboto" panose="02000000000000000000" pitchFamily="2" charset="0"/>
                <a:cs typeface="Arial" charset="0"/>
              </a:rPr>
              <a:t>.</a:t>
            </a:r>
          </a:p>
        </p:txBody>
      </p:sp>
      <p:pic>
        <p:nvPicPr>
          <p:cNvPr id="9" name="Graphic 8">
            <a:extLst>
              <a:ext uri="{FF2B5EF4-FFF2-40B4-BE49-F238E27FC236}">
                <a16:creationId xmlns:a16="http://schemas.microsoft.com/office/drawing/2014/main" id="{DA8E98D4-1B0A-499D-87C9-06FB273B1B0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560320" y="2926080"/>
            <a:ext cx="1082492" cy="1082492"/>
          </a:xfrm>
          <a:prstGeom prst="rect">
            <a:avLst/>
          </a:prstGeom>
        </p:spPr>
      </p:pic>
      <p:pic>
        <p:nvPicPr>
          <p:cNvPr id="16" name="Graphic 15">
            <a:extLst>
              <a:ext uri="{FF2B5EF4-FFF2-40B4-BE49-F238E27FC236}">
                <a16:creationId xmlns:a16="http://schemas.microsoft.com/office/drawing/2014/main" id="{4ADBBF70-03EE-42D8-95C3-69FE7C20379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549188" y="2924734"/>
            <a:ext cx="1083838" cy="1083838"/>
          </a:xfrm>
          <a:prstGeom prst="rect">
            <a:avLst/>
          </a:prstGeom>
        </p:spPr>
      </p:pic>
      <p:pic>
        <p:nvPicPr>
          <p:cNvPr id="18" name="Graphic 17">
            <a:extLst>
              <a:ext uri="{FF2B5EF4-FFF2-40B4-BE49-F238E27FC236}">
                <a16:creationId xmlns:a16="http://schemas.microsoft.com/office/drawing/2014/main" id="{8C031981-95C3-4624-810E-E0D2B3D4BCF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554754" y="2928772"/>
            <a:ext cx="1082492" cy="1082492"/>
          </a:xfrm>
          <a:prstGeom prst="rect">
            <a:avLst/>
          </a:prstGeom>
        </p:spPr>
      </p:pic>
      <p:pic>
        <p:nvPicPr>
          <p:cNvPr id="11" name="Graphic 10">
            <a:extLst>
              <a:ext uri="{FF2B5EF4-FFF2-40B4-BE49-F238E27FC236}">
                <a16:creationId xmlns:a16="http://schemas.microsoft.com/office/drawing/2014/main" id="{F1DF3988-9222-404A-83E0-B072F4ACC4A5}"/>
              </a:ext>
            </a:extLst>
          </p:cNvPr>
          <p:cNvPicPr>
            <a:picLocks noChangeAspect="1"/>
          </p:cNvPicPr>
          <p:nvPr/>
        </p:nvPicPr>
        <p:blipFill>
          <a:blip r:embed="rId8">
            <a:duotone>
              <a:schemeClr val="accent3">
                <a:shade val="45000"/>
                <a:satMod val="135000"/>
              </a:schemeClr>
              <a:prstClr val="white"/>
            </a:duotone>
            <a:extLst>
              <a:ext uri="{96DAC541-7B7A-43D3-8B79-37D633B846F1}">
                <asvg:svgBlip xmlns:asvg="http://schemas.microsoft.com/office/drawing/2016/SVG/main" r:embed="rId9"/>
              </a:ext>
            </a:extLst>
          </a:blip>
          <a:stretch>
            <a:fillRect/>
          </a:stretch>
        </p:blipFill>
        <p:spPr>
          <a:xfrm>
            <a:off x="914400" y="548640"/>
            <a:ext cx="4297680" cy="738659"/>
          </a:xfrm>
          <a:prstGeom prst="rect">
            <a:avLst/>
          </a:prstGeom>
        </p:spPr>
      </p:pic>
      <p:sp>
        <p:nvSpPr>
          <p:cNvPr id="19" name="Title 18">
            <a:extLst>
              <a:ext uri="{FF2B5EF4-FFF2-40B4-BE49-F238E27FC236}">
                <a16:creationId xmlns:a16="http://schemas.microsoft.com/office/drawing/2014/main" id="{AE5303E1-A000-4FCE-831E-B4881A68B71C}"/>
              </a:ext>
            </a:extLst>
          </p:cNvPr>
          <p:cNvSpPr>
            <a:spLocks noGrp="1"/>
          </p:cNvSpPr>
          <p:nvPr>
            <p:ph type="title"/>
          </p:nvPr>
        </p:nvSpPr>
        <p:spPr/>
        <p:txBody>
          <a:bodyPr/>
          <a:lstStyle/>
          <a:p>
            <a:r>
              <a:rPr lang="en-US"/>
              <a:t> </a:t>
            </a:r>
          </a:p>
        </p:txBody>
      </p:sp>
    </p:spTree>
    <p:extLst>
      <p:ext uri="{BB962C8B-B14F-4D97-AF65-F5344CB8AC3E}">
        <p14:creationId xmlns:p14="http://schemas.microsoft.com/office/powerpoint/2010/main" val="28414623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9CA57F74-32F9-4A1D-B12E-E3FEF2E45E21}"/>
              </a:ext>
            </a:extLst>
          </p:cNvPr>
          <p:cNvPicPr>
            <a:picLocks noChangeAspect="1"/>
          </p:cNvPicPr>
          <p:nvPr/>
        </p:nvPicPr>
        <p:blipFill>
          <a:blip r:embed="rId2"/>
          <a:stretch>
            <a:fillRect/>
          </a:stretch>
        </p:blipFill>
        <p:spPr>
          <a:xfrm>
            <a:off x="5948943" y="2721689"/>
            <a:ext cx="5943600" cy="2496309"/>
          </a:xfrm>
          <a:prstGeom prst="rect">
            <a:avLst/>
          </a:prstGeom>
        </p:spPr>
      </p:pic>
      <p:sp>
        <p:nvSpPr>
          <p:cNvPr id="2" name="Slide Number Placeholder 1">
            <a:extLst>
              <a:ext uri="{FF2B5EF4-FFF2-40B4-BE49-F238E27FC236}">
                <a16:creationId xmlns:a16="http://schemas.microsoft.com/office/drawing/2014/main" id="{52386A51-F800-4DF0-839B-48BABE12343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3E5DD-7D79-AA4C-A3D2-BC89EDB73164}" type="slidenum">
              <a:rPr kumimoji="0" lang="en-US" sz="800" b="0" i="0" u="none" strike="noStrike" kern="1200" cap="none" spc="0" normalizeH="0" baseline="0" noProof="0" smtClean="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FFFFFF">
                  <a:lumMod val="50000"/>
                </a:srgbClr>
              </a:solidFill>
              <a:effectLst/>
              <a:uLnTx/>
              <a:uFillTx/>
              <a:latin typeface="SF Pro Display" panose="00000500000000000000" pitchFamily="2" charset="0"/>
              <a:ea typeface="SF Pro Display" panose="00000500000000000000" pitchFamily="2" charset="0"/>
              <a:cs typeface="Arial" charset="0"/>
            </a:endParaRPr>
          </a:p>
        </p:txBody>
      </p:sp>
      <p:sp>
        <p:nvSpPr>
          <p:cNvPr id="3" name="Title 2">
            <a:extLst>
              <a:ext uri="{FF2B5EF4-FFF2-40B4-BE49-F238E27FC236}">
                <a16:creationId xmlns:a16="http://schemas.microsoft.com/office/drawing/2014/main" id="{FE99B823-6062-41B3-92C3-82A2FD7339E3}"/>
              </a:ext>
            </a:extLst>
          </p:cNvPr>
          <p:cNvSpPr>
            <a:spLocks noGrp="1"/>
          </p:cNvSpPr>
          <p:nvPr>
            <p:ph type="title"/>
          </p:nvPr>
        </p:nvSpPr>
        <p:spPr/>
        <p:txBody>
          <a:bodyPr/>
          <a:lstStyle/>
          <a:p>
            <a:r>
              <a:rPr lang="en-US" dirty="0"/>
              <a:t>ConsoleFlow Management Platform</a:t>
            </a:r>
          </a:p>
        </p:txBody>
      </p:sp>
      <p:sp>
        <p:nvSpPr>
          <p:cNvPr id="5" name="Content Placeholder 4">
            <a:extLst>
              <a:ext uri="{FF2B5EF4-FFF2-40B4-BE49-F238E27FC236}">
                <a16:creationId xmlns:a16="http://schemas.microsoft.com/office/drawing/2014/main" id="{8665455E-1878-480C-AEAB-9F9719432CEB}"/>
              </a:ext>
            </a:extLst>
          </p:cNvPr>
          <p:cNvSpPr>
            <a:spLocks noGrp="1"/>
          </p:cNvSpPr>
          <p:nvPr>
            <p:ph sz="quarter" idx="11"/>
          </p:nvPr>
        </p:nvSpPr>
        <p:spPr>
          <a:xfrm>
            <a:off x="1005840" y="2103120"/>
            <a:ext cx="4937760" cy="4021137"/>
          </a:xfrm>
        </p:spPr>
        <p:txBody>
          <a:bodyPr/>
          <a:lstStyle/>
          <a:p>
            <a:r>
              <a:rPr lang="en-US" sz="1600" b="1" dirty="0">
                <a:solidFill>
                  <a:srgbClr val="36383B"/>
                </a:solidFill>
              </a:rPr>
              <a:t>OPERATIONS</a:t>
            </a:r>
          </a:p>
          <a:p>
            <a:r>
              <a:rPr lang="en-US" sz="1400" b="1" dirty="0">
                <a:solidFill>
                  <a:srgbClr val="848991"/>
                </a:solidFill>
              </a:rPr>
              <a:t>Explorer directory view of all devices and ports status.</a:t>
            </a:r>
          </a:p>
          <a:p>
            <a:r>
              <a:rPr lang="en-US" sz="1400" b="1" dirty="0">
                <a:solidFill>
                  <a:srgbClr val="848991"/>
                </a:solidFill>
              </a:rPr>
              <a:t>Search and create device groups for OTA operations.</a:t>
            </a:r>
          </a:p>
          <a:p>
            <a:r>
              <a:rPr lang="en-US" sz="1400" b="1" dirty="0">
                <a:solidFill>
                  <a:srgbClr val="848991"/>
                </a:solidFill>
              </a:rPr>
              <a:t>Secure Remote Access to edge connected devices. </a:t>
            </a:r>
          </a:p>
          <a:p>
            <a:r>
              <a:rPr lang="en-US" sz="1400" b="1" dirty="0">
                <a:solidFill>
                  <a:srgbClr val="848991"/>
                </a:solidFill>
              </a:rPr>
              <a:t>Remote GUI-based device configuration.</a:t>
            </a:r>
          </a:p>
          <a:p>
            <a:r>
              <a:rPr lang="en-US" sz="1400" b="1" dirty="0">
                <a:solidFill>
                  <a:srgbClr val="848991"/>
                </a:solidFill>
              </a:rPr>
              <a:t>Log File Retrieval and Configuration backup/restore.</a:t>
            </a:r>
          </a:p>
          <a:p>
            <a:r>
              <a:rPr lang="en-US" sz="1600" b="1" dirty="0">
                <a:solidFill>
                  <a:srgbClr val="36383B"/>
                </a:solidFill>
              </a:rPr>
              <a:t>AUTOMATION</a:t>
            </a:r>
          </a:p>
          <a:p>
            <a:r>
              <a:rPr lang="en-US" sz="1400" b="1" dirty="0">
                <a:solidFill>
                  <a:srgbClr val="848991"/>
                </a:solidFill>
              </a:rPr>
              <a:t>True Zero Touch device import and provisioning. </a:t>
            </a:r>
          </a:p>
          <a:p>
            <a:r>
              <a:rPr lang="en-US" sz="1400" b="1" dirty="0">
                <a:solidFill>
                  <a:srgbClr val="848991"/>
                </a:solidFill>
              </a:rPr>
              <a:t>Device telemetry data monitoring and notifications.</a:t>
            </a:r>
          </a:p>
          <a:p>
            <a:r>
              <a:rPr lang="en-US" sz="1400" b="1" dirty="0">
                <a:solidFill>
                  <a:srgbClr val="848991"/>
                </a:solidFill>
              </a:rPr>
              <a:t>Run Python scripts for automated NetOps management.</a:t>
            </a:r>
          </a:p>
          <a:p>
            <a:r>
              <a:rPr lang="en-US" sz="1600" b="1" dirty="0">
                <a:solidFill>
                  <a:srgbClr val="36383B"/>
                </a:solidFill>
              </a:rPr>
              <a:t>CONTROL</a:t>
            </a:r>
          </a:p>
          <a:p>
            <a:r>
              <a:rPr lang="en-US" sz="1400" b="1" dirty="0">
                <a:solidFill>
                  <a:srgbClr val="848991"/>
                </a:solidFill>
              </a:rPr>
              <a:t>Administer and manage portals, tenants, and users. </a:t>
            </a:r>
            <a:endParaRPr lang="en-US" sz="1600" dirty="0"/>
          </a:p>
        </p:txBody>
      </p:sp>
      <p:sp>
        <p:nvSpPr>
          <p:cNvPr id="4" name="Text Placeholder 3">
            <a:extLst>
              <a:ext uri="{FF2B5EF4-FFF2-40B4-BE49-F238E27FC236}">
                <a16:creationId xmlns:a16="http://schemas.microsoft.com/office/drawing/2014/main" id="{353B7EE5-AF63-42ED-9C87-17AD649FE116}"/>
              </a:ext>
            </a:extLst>
          </p:cNvPr>
          <p:cNvSpPr>
            <a:spLocks noGrp="1"/>
          </p:cNvSpPr>
          <p:nvPr>
            <p:ph type="body" sz="quarter" idx="4294967295"/>
          </p:nvPr>
        </p:nvSpPr>
        <p:spPr>
          <a:xfrm>
            <a:off x="914400" y="1189038"/>
            <a:ext cx="10515600" cy="640080"/>
          </a:xfrm>
        </p:spPr>
        <p:txBody>
          <a:bodyPr/>
          <a:lstStyle/>
          <a:p>
            <a:r>
              <a:rPr lang="en-US" sz="3200" b="1" dirty="0">
                <a:solidFill>
                  <a:srgbClr val="36383B"/>
                </a:solidFill>
              </a:rPr>
              <a:t>A single pane of glass to view and control your devices.</a:t>
            </a:r>
          </a:p>
        </p:txBody>
      </p:sp>
      <p:sp>
        <p:nvSpPr>
          <p:cNvPr id="7" name="Text Placeholder 4">
            <a:extLst>
              <a:ext uri="{FF2B5EF4-FFF2-40B4-BE49-F238E27FC236}">
                <a16:creationId xmlns:a16="http://schemas.microsoft.com/office/drawing/2014/main" id="{D23F7BE8-DCE1-48E1-B04E-CBEA9E736FAA}"/>
              </a:ext>
            </a:extLst>
          </p:cNvPr>
          <p:cNvSpPr txBox="1">
            <a:spLocks/>
          </p:cNvSpPr>
          <p:nvPr/>
        </p:nvSpPr>
        <p:spPr>
          <a:xfrm>
            <a:off x="5267508" y="4320540"/>
            <a:ext cx="2468880" cy="2194560"/>
          </a:xfrm>
          <a:prstGeom prst="rect">
            <a:avLst/>
          </a:prstGeom>
          <a:ln w="3175">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000" b="1" kern="1200">
                <a:solidFill>
                  <a:srgbClr val="848991"/>
                </a:solidFill>
                <a:latin typeface="SF Pro Display" panose="00000500000000000000" pitchFamily="2" charset="0"/>
                <a:ea typeface="SF Pro Display" panose="00000500000000000000" pitchFamily="2"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lumMod val="75000"/>
                    <a:lumOff val="25000"/>
                  </a:schemeClr>
                </a:solidFill>
                <a:latin typeface="SF Pro Display" panose="00000500000000000000" pitchFamily="2" charset="0"/>
                <a:ea typeface="SF Pro Display" panose="00000500000000000000" pitchFamily="2" charset="0"/>
                <a:cs typeface="Arial" charset="0"/>
              </a:defRPr>
            </a:lvl4pPr>
            <a:lvl5pPr marL="1828800" indent="0" algn="l" defTabSz="914400" rtl="0" eaLnBrk="1" latinLnBrk="0" hangingPunct="1">
              <a:lnSpc>
                <a:spcPct val="90000"/>
              </a:lnSpc>
              <a:spcBef>
                <a:spcPts val="500"/>
              </a:spcBef>
              <a:buFont typeface="Arial"/>
              <a:buNone/>
              <a:defRPr sz="1400" kern="1200">
                <a:solidFill>
                  <a:schemeClr val="tx1">
                    <a:lumMod val="75000"/>
                    <a:lumOff val="25000"/>
                  </a:schemeClr>
                </a:solidFill>
                <a:latin typeface="SF Pro Display" panose="00000500000000000000" pitchFamily="2" charset="0"/>
                <a:ea typeface="SF Pro Display" panose="000005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1" i="0" u="none" strike="noStrike" kern="1200" cap="none" spc="0" normalizeH="0" baseline="0" noProof="0">
              <a:ln>
                <a:noFill/>
              </a:ln>
              <a:solidFill>
                <a:srgbClr val="848991"/>
              </a:solidFill>
              <a:effectLst/>
              <a:uLnTx/>
              <a:uFillTx/>
              <a:latin typeface="SF Pro Display"/>
              <a:ea typeface="Roboto" panose="02000000000000000000" pitchFamily="2" charset="0"/>
              <a:cs typeface="Arial" charset="0"/>
            </a:endParaRPr>
          </a:p>
        </p:txBody>
      </p:sp>
    </p:spTree>
    <p:extLst>
      <p:ext uri="{BB962C8B-B14F-4D97-AF65-F5344CB8AC3E}">
        <p14:creationId xmlns:p14="http://schemas.microsoft.com/office/powerpoint/2010/main" val="32886344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FF07D3-9BF4-4A39-A738-95214FF4AABB}"/>
              </a:ext>
            </a:extLst>
          </p:cNvPr>
          <p:cNvSpPr>
            <a:spLocks noGrp="1"/>
          </p:cNvSpPr>
          <p:nvPr>
            <p:ph type="sldNum" sz="quarter" idx="10"/>
          </p:nvPr>
        </p:nvSpPr>
        <p:spPr/>
        <p:txBody>
          <a:bodyPr/>
          <a:lstStyle/>
          <a:p>
            <a:fld id="{9263E5DD-7D79-AA4C-A3D2-BC89EDB73164}" type="slidenum">
              <a:rPr lang="en-US" smtClean="0"/>
              <a:t>9</a:t>
            </a:fld>
            <a:endParaRPr lang="en-US"/>
          </a:p>
        </p:txBody>
      </p:sp>
      <p:sp>
        <p:nvSpPr>
          <p:cNvPr id="4" name="Title 3">
            <a:extLst>
              <a:ext uri="{FF2B5EF4-FFF2-40B4-BE49-F238E27FC236}">
                <a16:creationId xmlns:a16="http://schemas.microsoft.com/office/drawing/2014/main" id="{A27E2F6C-0064-4DA1-91EA-454C5D23C02E}"/>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848991"/>
                </a:solidFill>
                <a:effectLst/>
                <a:uLnTx/>
                <a:uFillTx/>
                <a:latin typeface="SF Pro Display" panose="00000500000000000000" pitchFamily="2" charset="0"/>
                <a:ea typeface="SF Pro Display" panose="00000500000000000000" pitchFamily="2" charset="0"/>
                <a:cs typeface="Arial" charset="0"/>
              </a:rPr>
              <a:t>Operations</a:t>
            </a:r>
            <a:endParaRPr lang="en-US" dirty="0"/>
          </a:p>
        </p:txBody>
      </p:sp>
      <p:sp>
        <p:nvSpPr>
          <p:cNvPr id="5" name="Text Placeholder 4">
            <a:extLst>
              <a:ext uri="{FF2B5EF4-FFF2-40B4-BE49-F238E27FC236}">
                <a16:creationId xmlns:a16="http://schemas.microsoft.com/office/drawing/2014/main" id="{A5D94087-642D-4B6E-9A17-50458DCC0079}"/>
              </a:ext>
            </a:extLst>
          </p:cNvPr>
          <p:cNvSpPr>
            <a:spLocks noGrp="1"/>
          </p:cNvSpPr>
          <p:nvPr>
            <p:ph type="body" sz="quarter" idx="12"/>
          </p:nvPr>
        </p:nvSpPr>
        <p:spPr/>
        <p:txBody>
          <a:bodyPr/>
          <a:lstStyle/>
          <a:p>
            <a:r>
              <a:rPr lang="en-US"/>
              <a:t>View your globally distributed assets through</a:t>
            </a:r>
            <a:br>
              <a:rPr lang="en-US"/>
            </a:br>
            <a:r>
              <a:rPr lang="en-US"/>
              <a:t>a single pane-of-glass, anywhere, and any time.</a:t>
            </a:r>
          </a:p>
          <a:p>
            <a:endParaRPr lang="en-US"/>
          </a:p>
        </p:txBody>
      </p:sp>
      <p:sp>
        <p:nvSpPr>
          <p:cNvPr id="6" name="Text Placeholder 5">
            <a:extLst>
              <a:ext uri="{FF2B5EF4-FFF2-40B4-BE49-F238E27FC236}">
                <a16:creationId xmlns:a16="http://schemas.microsoft.com/office/drawing/2014/main" id="{370B854E-DD46-4419-B05E-047D2D10AE40}"/>
              </a:ext>
            </a:extLst>
          </p:cNvPr>
          <p:cNvSpPr>
            <a:spLocks noGrp="1"/>
          </p:cNvSpPr>
          <p:nvPr>
            <p:ph type="body" sz="quarter" idx="13"/>
          </p:nvPr>
        </p:nvSpPr>
        <p:spPr>
          <a:xfrm>
            <a:off x="1005840" y="2651760"/>
            <a:ext cx="3566160" cy="3657600"/>
          </a:xfrm>
        </p:spPr>
        <p:txBody>
          <a:bodyPr/>
          <a:lstStyle/>
          <a:p>
            <a:pPr lvl="0">
              <a:lnSpc>
                <a:spcPct val="100000"/>
              </a:lnSpc>
              <a:spcBef>
                <a:spcPts val="0"/>
              </a:spcBef>
            </a:pPr>
            <a:r>
              <a:rPr lang="en-US" dirty="0">
                <a:cs typeface="+mn-cs"/>
              </a:rPr>
              <a:t>ASSET AGGREGATION</a:t>
            </a:r>
          </a:p>
          <a:p>
            <a:pPr lvl="0">
              <a:lnSpc>
                <a:spcPct val="100000"/>
              </a:lnSpc>
              <a:spcBef>
                <a:spcPts val="0"/>
              </a:spcBef>
            </a:pPr>
            <a:endParaRPr lang="en-US" dirty="0">
              <a:cs typeface="+mn-cs"/>
            </a:endParaRPr>
          </a:p>
          <a:p>
            <a:pPr lvl="0">
              <a:lnSpc>
                <a:spcPct val="100000"/>
              </a:lnSpc>
              <a:spcBef>
                <a:spcPts val="0"/>
              </a:spcBef>
            </a:pPr>
            <a:r>
              <a:rPr lang="en-US" dirty="0">
                <a:cs typeface="+mn-cs"/>
              </a:rPr>
              <a:t>Explore and quickly find the specific assets you need across your entire inventory of IT and IoT equipment.</a:t>
            </a:r>
          </a:p>
          <a:p>
            <a:pPr lvl="0">
              <a:lnSpc>
                <a:spcPct val="100000"/>
              </a:lnSpc>
              <a:spcBef>
                <a:spcPts val="0"/>
              </a:spcBef>
            </a:pPr>
            <a:endParaRPr lang="en-US" dirty="0">
              <a:cs typeface="+mn-cs"/>
            </a:endParaRPr>
          </a:p>
          <a:p>
            <a:pPr lvl="0">
              <a:lnSpc>
                <a:spcPct val="100000"/>
              </a:lnSpc>
              <a:spcBef>
                <a:spcPts val="0"/>
              </a:spcBef>
            </a:pPr>
            <a:endParaRPr lang="en-US" dirty="0">
              <a:cs typeface="+mn-cs"/>
            </a:endParaRPr>
          </a:p>
          <a:p>
            <a:pPr lvl="0">
              <a:lnSpc>
                <a:spcPct val="100000"/>
              </a:lnSpc>
              <a:spcBef>
                <a:spcPts val="0"/>
              </a:spcBef>
            </a:pPr>
            <a:r>
              <a:rPr lang="en-US" dirty="0">
                <a:cs typeface="+mn-cs"/>
              </a:rPr>
              <a:t>ASSET DATA AGGREGATION</a:t>
            </a:r>
          </a:p>
          <a:p>
            <a:pPr lvl="0">
              <a:lnSpc>
                <a:spcPct val="100000"/>
              </a:lnSpc>
              <a:spcBef>
                <a:spcPts val="0"/>
              </a:spcBef>
            </a:pPr>
            <a:endParaRPr lang="en-US" dirty="0">
              <a:cs typeface="+mn-cs"/>
            </a:endParaRPr>
          </a:p>
          <a:p>
            <a:pPr lvl="0">
              <a:lnSpc>
                <a:spcPct val="100000"/>
              </a:lnSpc>
              <a:spcBef>
                <a:spcPts val="0"/>
              </a:spcBef>
            </a:pPr>
            <a:r>
              <a:rPr lang="en-US" dirty="0">
                <a:cs typeface="+mn-cs"/>
              </a:rPr>
              <a:t>View the real-time status or chart the asset telemetry data.</a:t>
            </a:r>
          </a:p>
          <a:p>
            <a:pPr lvl="0">
              <a:lnSpc>
                <a:spcPct val="100000"/>
              </a:lnSpc>
              <a:spcBef>
                <a:spcPts val="0"/>
              </a:spcBef>
            </a:pPr>
            <a:endParaRPr lang="en-US" dirty="0">
              <a:cs typeface="+mn-cs"/>
            </a:endParaRPr>
          </a:p>
          <a:p>
            <a:pPr lvl="0">
              <a:lnSpc>
                <a:spcPct val="100000"/>
              </a:lnSpc>
              <a:spcBef>
                <a:spcPts val="0"/>
              </a:spcBef>
            </a:pPr>
            <a:r>
              <a:rPr lang="en-US" dirty="0">
                <a:cs typeface="+mn-cs"/>
              </a:rPr>
              <a:t>ASSET DETAIL VIEW</a:t>
            </a:r>
          </a:p>
          <a:p>
            <a:pPr lvl="0">
              <a:lnSpc>
                <a:spcPct val="100000"/>
              </a:lnSpc>
              <a:spcBef>
                <a:spcPts val="0"/>
              </a:spcBef>
            </a:pPr>
            <a:endParaRPr lang="en-US" dirty="0">
              <a:cs typeface="+mn-cs"/>
            </a:endParaRPr>
          </a:p>
          <a:p>
            <a:pPr lvl="0">
              <a:lnSpc>
                <a:spcPct val="100000"/>
              </a:lnSpc>
              <a:spcBef>
                <a:spcPts val="0"/>
              </a:spcBef>
            </a:pPr>
            <a:r>
              <a:rPr lang="en-US" dirty="0">
                <a:cs typeface="+mn-cs"/>
              </a:rPr>
              <a:t>Select a tab to easily view the</a:t>
            </a:r>
          </a:p>
          <a:p>
            <a:pPr lvl="0">
              <a:lnSpc>
                <a:spcPct val="100000"/>
              </a:lnSpc>
              <a:spcBef>
                <a:spcPts val="0"/>
              </a:spcBef>
            </a:pPr>
            <a:r>
              <a:rPr lang="en-US" dirty="0">
                <a:cs typeface="+mn-cs"/>
              </a:rPr>
              <a:t>specific details needed.</a:t>
            </a:r>
            <a:endParaRPr lang="en-US" dirty="0"/>
          </a:p>
        </p:txBody>
      </p:sp>
      <p:pic>
        <p:nvPicPr>
          <p:cNvPr id="7" name="Picture 6">
            <a:extLst>
              <a:ext uri="{FF2B5EF4-FFF2-40B4-BE49-F238E27FC236}">
                <a16:creationId xmlns:a16="http://schemas.microsoft.com/office/drawing/2014/main" id="{C6D03C97-ED32-4238-8863-7C73F36FBA25}"/>
              </a:ext>
            </a:extLst>
          </p:cNvPr>
          <p:cNvPicPr>
            <a:picLocks noChangeAspect="1"/>
          </p:cNvPicPr>
          <p:nvPr/>
        </p:nvPicPr>
        <p:blipFill rotWithShape="1">
          <a:blip r:embed="rId2"/>
          <a:srcRect b="5039"/>
          <a:stretch/>
        </p:blipFill>
        <p:spPr>
          <a:xfrm>
            <a:off x="5212080" y="2599185"/>
            <a:ext cx="5943600" cy="376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7591527"/>
      </p:ext>
    </p:extLst>
  </p:cSld>
  <p:clrMapOvr>
    <a:masterClrMapping/>
  </p:clrMapOvr>
  <p:transition>
    <p:fade/>
  </p:transition>
</p:sld>
</file>

<file path=ppt/theme/theme1.xml><?xml version="1.0" encoding="utf-8"?>
<a:theme xmlns:a="http://schemas.openxmlformats.org/drawingml/2006/main" name="Office Theme">
  <a:themeElements>
    <a:clrScheme name="Lantronix Colors">
      <a:dk1>
        <a:srgbClr val="36383B"/>
      </a:dk1>
      <a:lt1>
        <a:srgbClr val="FFFFFF"/>
      </a:lt1>
      <a:dk2>
        <a:srgbClr val="848991"/>
      </a:dk2>
      <a:lt2>
        <a:srgbClr val="FFFFFF"/>
      </a:lt2>
      <a:accent1>
        <a:srgbClr val="104163"/>
      </a:accent1>
      <a:accent2>
        <a:srgbClr val="1DAA92"/>
      </a:accent2>
      <a:accent3>
        <a:srgbClr val="8D969C"/>
      </a:accent3>
      <a:accent4>
        <a:srgbClr val="94BF3E"/>
      </a:accent4>
      <a:accent5>
        <a:srgbClr val="FDC82F"/>
      </a:accent5>
      <a:accent6>
        <a:srgbClr val="F15B25"/>
      </a:accent6>
      <a:hlink>
        <a:srgbClr val="0070C0"/>
      </a:hlink>
      <a:folHlink>
        <a:srgbClr val="800080"/>
      </a:folHlink>
    </a:clrScheme>
    <a:fontScheme name="Lantronix Font">
      <a:majorFont>
        <a:latin typeface="SF Pro Display"/>
        <a:ea typeface=""/>
        <a:cs typeface=""/>
      </a:majorFont>
      <a:minorFont>
        <a:latin typeface="SF Pro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antronix Colors">
      <a:dk1>
        <a:srgbClr val="36383B"/>
      </a:dk1>
      <a:lt1>
        <a:srgbClr val="FFFFFF"/>
      </a:lt1>
      <a:dk2>
        <a:srgbClr val="848991"/>
      </a:dk2>
      <a:lt2>
        <a:srgbClr val="FFFFFF"/>
      </a:lt2>
      <a:accent1>
        <a:srgbClr val="104163"/>
      </a:accent1>
      <a:accent2>
        <a:srgbClr val="1DAA92"/>
      </a:accent2>
      <a:accent3>
        <a:srgbClr val="8D969C"/>
      </a:accent3>
      <a:accent4>
        <a:srgbClr val="94BF3E"/>
      </a:accent4>
      <a:accent5>
        <a:srgbClr val="FDC82F"/>
      </a:accent5>
      <a:accent6>
        <a:srgbClr val="F15B25"/>
      </a:accent6>
      <a:hlink>
        <a:srgbClr val="0070C0"/>
      </a:hlink>
      <a:folHlink>
        <a:srgbClr val="800080"/>
      </a:folHlink>
    </a:clrScheme>
    <a:fontScheme name="Lantronix Font">
      <a:majorFont>
        <a:latin typeface="SF Pro Display"/>
        <a:ea typeface=""/>
        <a:cs typeface=""/>
      </a:majorFont>
      <a:minorFont>
        <a:latin typeface="SF Pro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Lantronix Colors">
      <a:dk1>
        <a:srgbClr val="36383B"/>
      </a:dk1>
      <a:lt1>
        <a:srgbClr val="FFFFFF"/>
      </a:lt1>
      <a:dk2>
        <a:srgbClr val="848991"/>
      </a:dk2>
      <a:lt2>
        <a:srgbClr val="FFFFFF"/>
      </a:lt2>
      <a:accent1>
        <a:srgbClr val="104163"/>
      </a:accent1>
      <a:accent2>
        <a:srgbClr val="1DAA92"/>
      </a:accent2>
      <a:accent3>
        <a:srgbClr val="8D969C"/>
      </a:accent3>
      <a:accent4>
        <a:srgbClr val="94BF3E"/>
      </a:accent4>
      <a:accent5>
        <a:srgbClr val="FDC82F"/>
      </a:accent5>
      <a:accent6>
        <a:srgbClr val="F15B25"/>
      </a:accent6>
      <a:hlink>
        <a:srgbClr val="0070C0"/>
      </a:hlink>
      <a:folHlink>
        <a:srgbClr val="800080"/>
      </a:folHlink>
    </a:clrScheme>
    <a:fontScheme name="Lantronix Font">
      <a:majorFont>
        <a:latin typeface="SF Pro Display"/>
        <a:ea typeface=""/>
        <a:cs typeface=""/>
      </a:majorFont>
      <a:minorFont>
        <a:latin typeface="SF Pro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38be2f-e096-4c15-b557-43240b7b8690">
      <UserInfo>
        <DisplayName>Jonathan Shipman</DisplayName>
        <AccountId>14</AccountId>
        <AccountType/>
      </UserInfo>
      <UserInfo>
        <DisplayName>Andreas Ivarsson</DisplayName>
        <AccountId>27</AccountId>
        <AccountType/>
      </UserInfo>
      <UserInfo>
        <DisplayName>Ohannes Kuftedjian</DisplayName>
        <AccountId>121</AccountId>
        <AccountType/>
      </UserInfo>
      <UserInfo>
        <DisplayName>Gene Schaeffer</DisplayName>
        <AccountId>55</AccountId>
        <AccountType/>
      </UserInfo>
      <UserInfo>
        <DisplayName>Kelly Nguyen</DisplayName>
        <AccountId>36</AccountId>
        <AccountType/>
      </UserInfo>
      <UserInfo>
        <DisplayName>Xavier Dupont</DisplayName>
        <AccountId>21</AccountId>
        <AccountType/>
      </UserInfo>
      <UserInfo>
        <DisplayName>Shaun Elliott</DisplayName>
        <AccountId>159</AccountId>
        <AccountType/>
      </UserInfo>
      <UserInfo>
        <DisplayName>Derek Watkins</DisplayName>
        <AccountId>24</AccountId>
        <AccountType/>
      </UserInfo>
      <UserInfo>
        <DisplayName>Doug Spinella</DisplayName>
        <AccountId>35</AccountId>
        <AccountType/>
      </UserInfo>
      <UserInfo>
        <DisplayName>David  Gilbert</DisplayName>
        <AccountId>262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A6622160701E4F82EE9DB220B331EE" ma:contentTypeVersion="12" ma:contentTypeDescription="Create a new document." ma:contentTypeScope="" ma:versionID="9a3ae06d6f8cc2680b6e77a517c939e7">
  <xsd:schema xmlns:xsd="http://www.w3.org/2001/XMLSchema" xmlns:xs="http://www.w3.org/2001/XMLSchema" xmlns:p="http://schemas.microsoft.com/office/2006/metadata/properties" xmlns:ns2="1a6898da-5511-4ccb-85cb-7e2723ff1034" xmlns:ns3="b738be2f-e096-4c15-b557-43240b7b8690" targetNamespace="http://schemas.microsoft.com/office/2006/metadata/properties" ma:root="true" ma:fieldsID="edc8172b62197ee4ecdd5fa192bd4104" ns2:_="" ns3:_="">
    <xsd:import namespace="1a6898da-5511-4ccb-85cb-7e2723ff1034"/>
    <xsd:import namespace="b738be2f-e096-4c15-b557-43240b7b8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898da-5511-4ccb-85cb-7e2723ff1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38be2f-e096-4c15-b557-43240b7b86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2CD974-56CB-43B5-90ED-A44BCDCB1E38}">
  <ds:schemaRefs>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1a6898da-5511-4ccb-85cb-7e2723ff1034"/>
    <ds:schemaRef ds:uri="http://schemas.openxmlformats.org/package/2006/metadata/core-properties"/>
    <ds:schemaRef ds:uri="b738be2f-e096-4c15-b557-43240b7b8690"/>
    <ds:schemaRef ds:uri="http://www.w3.org/XML/1998/namespace"/>
    <ds:schemaRef ds:uri="http://purl.org/dc/terms/"/>
  </ds:schemaRefs>
</ds:datastoreItem>
</file>

<file path=customXml/itemProps2.xml><?xml version="1.0" encoding="utf-8"?>
<ds:datastoreItem xmlns:ds="http://schemas.openxmlformats.org/officeDocument/2006/customXml" ds:itemID="{373B8FD5-440D-49D7-A569-F4FCD019CF4B}">
  <ds:schemaRefs>
    <ds:schemaRef ds:uri="1a6898da-5511-4ccb-85cb-7e2723ff1034"/>
    <ds:schemaRef ds:uri="b738be2f-e096-4c15-b557-43240b7b86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5EC93E-DA20-4F4D-8964-29D3E579E8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847</TotalTime>
  <Words>1272</Words>
  <Application>Microsoft Office PowerPoint</Application>
  <PresentationFormat>Widescreen</PresentationFormat>
  <Paragraphs>222</Paragraphs>
  <Slides>21</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Helvetica</vt:lpstr>
      <vt:lpstr>SF Pro Display</vt:lpstr>
      <vt:lpstr>Office Theme</vt:lpstr>
      <vt:lpstr>1_Office Theme</vt:lpstr>
      <vt:lpstr>2_Office Theme</vt:lpstr>
      <vt:lpstr>PowerPoint Presentation</vt:lpstr>
      <vt:lpstr>Agenda</vt:lpstr>
      <vt:lpstr>IoT as a Concept</vt:lpstr>
      <vt:lpstr>Interlocking pieces defining an IoT Solution.</vt:lpstr>
      <vt:lpstr>An IoT Solution Applied</vt:lpstr>
      <vt:lpstr>ConsoleFlow Overview</vt:lpstr>
      <vt:lpstr> </vt:lpstr>
      <vt:lpstr>ConsoleFlow Management Platform</vt:lpstr>
      <vt:lpstr>Operations</vt:lpstr>
      <vt:lpstr>Operations</vt:lpstr>
      <vt:lpstr>Operations</vt:lpstr>
      <vt:lpstr>Operations</vt:lpstr>
      <vt:lpstr>Automation</vt:lpstr>
      <vt:lpstr>Automation</vt:lpstr>
      <vt:lpstr>Automation</vt:lpstr>
      <vt:lpstr>Automation</vt:lpstr>
      <vt:lpstr>Control</vt:lpstr>
      <vt:lpstr>Control</vt:lpstr>
      <vt:lpstr>ConsoleFlow</vt:lpstr>
      <vt:lpstr>Why Customers Choose Lantronix</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Wood</dc:creator>
  <cp:lastModifiedBy>Sammi Rocco</cp:lastModifiedBy>
  <cp:revision>3</cp:revision>
  <dcterms:created xsi:type="dcterms:W3CDTF">2020-02-18T21:50:16Z</dcterms:created>
  <dcterms:modified xsi:type="dcterms:W3CDTF">2021-08-24T16:02:49Z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0x01010070A6622160701E4F82EE9DB220B331EE</vt:lpwstr>
  </property>
</Properties>
</file>