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410" r:id="rId6"/>
    <p:sldId id="411" r:id="rId7"/>
    <p:sldId id="417" r:id="rId8"/>
    <p:sldId id="369" r:id="rId9"/>
    <p:sldId id="387" r:id="rId10"/>
    <p:sldId id="391" r:id="rId11"/>
    <p:sldId id="400" r:id="rId12"/>
    <p:sldId id="438" r:id="rId13"/>
    <p:sldId id="393" r:id="rId14"/>
    <p:sldId id="401" r:id="rId15"/>
    <p:sldId id="402" r:id="rId16"/>
    <p:sldId id="404" r:id="rId17"/>
    <p:sldId id="403" r:id="rId18"/>
    <p:sldId id="405" r:id="rId19"/>
    <p:sldId id="412" r:id="rId20"/>
    <p:sldId id="413" r:id="rId21"/>
    <p:sldId id="414" r:id="rId22"/>
    <p:sldId id="415" r:id="rId23"/>
    <p:sldId id="406" r:id="rId24"/>
    <p:sldId id="409" r:id="rId25"/>
    <p:sldId id="407" r:id="rId26"/>
    <p:sldId id="418" r:id="rId27"/>
    <p:sldId id="425" r:id="rId28"/>
    <p:sldId id="429" r:id="rId29"/>
    <p:sldId id="430" r:id="rId30"/>
    <p:sldId id="440" r:id="rId31"/>
    <p:sldId id="426" r:id="rId32"/>
    <p:sldId id="435" r:id="rId33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EB7D39"/>
    <a:srgbClr val="0066FF"/>
    <a:srgbClr val="F5522F"/>
    <a:srgbClr val="E76719"/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010" autoAdjust="0"/>
  </p:normalViewPr>
  <p:slideViewPr>
    <p:cSldViewPr snapToGrid="0">
      <p:cViewPr varScale="1">
        <p:scale>
          <a:sx n="118" d="100"/>
          <a:sy n="118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A2BAE7-D7DF-40E6-A98C-6D12B1CE97EA}" type="datetimeFigureOut">
              <a:rPr lang="en-US"/>
              <a:pPr>
                <a:defRPr/>
              </a:pPr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B8A2563-44BF-43EC-B458-AFB8ED3576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746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B1FAAAF-58A2-4506-B1A7-33A1096D1508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255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3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45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A2563-44BF-43EC-B458-AFB8ED3576EC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54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121F1BA-7F15-41D2-9944-38DBA68CFC86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2100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551923"/>
            <a:ext cx="12192000" cy="3540278"/>
          </a:xfrm>
          <a:custGeom>
            <a:avLst/>
            <a:gdLst>
              <a:gd name="connsiteX0" fmla="*/ 0 w 12192000"/>
              <a:gd name="connsiteY0" fmla="*/ 0 h 3540278"/>
              <a:gd name="connsiteX1" fmla="*/ 12192000 w 12192000"/>
              <a:gd name="connsiteY1" fmla="*/ 0 h 3540278"/>
              <a:gd name="connsiteX2" fmla="*/ 12192000 w 12192000"/>
              <a:gd name="connsiteY2" fmla="*/ 3540278 h 3540278"/>
              <a:gd name="connsiteX3" fmla="*/ 0 w 12192000"/>
              <a:gd name="connsiteY3" fmla="*/ 3540278 h 35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40278">
                <a:moveTo>
                  <a:pt x="0" y="0"/>
                </a:moveTo>
                <a:lnTo>
                  <a:pt x="12192000" y="0"/>
                </a:lnTo>
                <a:lnTo>
                  <a:pt x="12192000" y="3540278"/>
                </a:lnTo>
                <a:lnTo>
                  <a:pt x="0" y="35402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2613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642638"/>
            <a:ext cx="12192000" cy="4215362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438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36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4401" y="536825"/>
            <a:ext cx="10363200" cy="2625475"/>
          </a:xfrm>
          <a:custGeom>
            <a:avLst/>
            <a:gdLst>
              <a:gd name="connsiteX0" fmla="*/ 36914 w 10363200"/>
              <a:gd name="connsiteY0" fmla="*/ 0 h 2625475"/>
              <a:gd name="connsiteX1" fmla="*/ 10326286 w 10363200"/>
              <a:gd name="connsiteY1" fmla="*/ 0 h 2625475"/>
              <a:gd name="connsiteX2" fmla="*/ 10363200 w 10363200"/>
              <a:gd name="connsiteY2" fmla="*/ 36914 h 2625475"/>
              <a:gd name="connsiteX3" fmla="*/ 10363200 w 10363200"/>
              <a:gd name="connsiteY3" fmla="*/ 2588561 h 2625475"/>
              <a:gd name="connsiteX4" fmla="*/ 10326286 w 10363200"/>
              <a:gd name="connsiteY4" fmla="*/ 2625475 h 2625475"/>
              <a:gd name="connsiteX5" fmla="*/ 36914 w 10363200"/>
              <a:gd name="connsiteY5" fmla="*/ 2625475 h 2625475"/>
              <a:gd name="connsiteX6" fmla="*/ 0 w 10363200"/>
              <a:gd name="connsiteY6" fmla="*/ 2588561 h 2625475"/>
              <a:gd name="connsiteX7" fmla="*/ 0 w 10363200"/>
              <a:gd name="connsiteY7" fmla="*/ 36914 h 2625475"/>
              <a:gd name="connsiteX8" fmla="*/ 36914 w 10363200"/>
              <a:gd name="connsiteY8" fmla="*/ 0 h 262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3200" h="2625475">
                <a:moveTo>
                  <a:pt x="36914" y="0"/>
                </a:moveTo>
                <a:lnTo>
                  <a:pt x="10326286" y="0"/>
                </a:lnTo>
                <a:cubicBezTo>
                  <a:pt x="10346673" y="0"/>
                  <a:pt x="10363200" y="16527"/>
                  <a:pt x="10363200" y="36914"/>
                </a:cubicBezTo>
                <a:lnTo>
                  <a:pt x="10363200" y="2588561"/>
                </a:lnTo>
                <a:cubicBezTo>
                  <a:pt x="10363200" y="2608948"/>
                  <a:pt x="10346673" y="2625475"/>
                  <a:pt x="10326286" y="2625475"/>
                </a:cubicBezTo>
                <a:lnTo>
                  <a:pt x="36914" y="2625475"/>
                </a:lnTo>
                <a:cubicBezTo>
                  <a:pt x="16527" y="2625475"/>
                  <a:pt x="0" y="2608948"/>
                  <a:pt x="0" y="2588561"/>
                </a:cubicBezTo>
                <a:lnTo>
                  <a:pt x="0" y="36914"/>
                </a:lnTo>
                <a:cubicBezTo>
                  <a:pt x="0" y="16527"/>
                  <a:pt x="16527" y="0"/>
                  <a:pt x="369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662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3903142"/>
            <a:ext cx="12192002" cy="2954857"/>
          </a:xfrm>
          <a:custGeom>
            <a:avLst/>
            <a:gdLst>
              <a:gd name="connsiteX0" fmla="*/ 0 w 12192002"/>
              <a:gd name="connsiteY0" fmla="*/ 0 h 2954857"/>
              <a:gd name="connsiteX1" fmla="*/ 12192002 w 12192002"/>
              <a:gd name="connsiteY1" fmla="*/ 0 h 2954857"/>
              <a:gd name="connsiteX2" fmla="*/ 12192002 w 12192002"/>
              <a:gd name="connsiteY2" fmla="*/ 2954857 h 2954857"/>
              <a:gd name="connsiteX3" fmla="*/ 0 w 12192002"/>
              <a:gd name="connsiteY3" fmla="*/ 2954857 h 295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2954857">
                <a:moveTo>
                  <a:pt x="0" y="0"/>
                </a:moveTo>
                <a:lnTo>
                  <a:pt x="12192002" y="0"/>
                </a:lnTo>
                <a:lnTo>
                  <a:pt x="12192002" y="2954857"/>
                </a:lnTo>
                <a:lnTo>
                  <a:pt x="0" y="29548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911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768262"/>
            <a:ext cx="12192000" cy="6089738"/>
          </a:xfrm>
          <a:custGeom>
            <a:avLst/>
            <a:gdLst>
              <a:gd name="connsiteX0" fmla="*/ 956624 w 12192000"/>
              <a:gd name="connsiteY0" fmla="*/ 0 h 6089738"/>
              <a:gd name="connsiteX1" fmla="*/ 11235378 w 12192000"/>
              <a:gd name="connsiteY1" fmla="*/ 0 h 6089738"/>
              <a:gd name="connsiteX2" fmla="*/ 11277601 w 12192000"/>
              <a:gd name="connsiteY2" fmla="*/ 42223 h 6089738"/>
              <a:gd name="connsiteX3" fmla="*/ 11277601 w 12192000"/>
              <a:gd name="connsiteY3" fmla="*/ 2960827 h 6089738"/>
              <a:gd name="connsiteX4" fmla="*/ 11235378 w 12192000"/>
              <a:gd name="connsiteY4" fmla="*/ 3003050 h 6089738"/>
              <a:gd name="connsiteX5" fmla="*/ 12192000 w 12192000"/>
              <a:gd name="connsiteY5" fmla="*/ 3003050 h 6089738"/>
              <a:gd name="connsiteX6" fmla="*/ 12192000 w 12192000"/>
              <a:gd name="connsiteY6" fmla="*/ 6089738 h 6089738"/>
              <a:gd name="connsiteX7" fmla="*/ 0 w 12192000"/>
              <a:gd name="connsiteY7" fmla="*/ 6089738 h 6089738"/>
              <a:gd name="connsiteX8" fmla="*/ 0 w 12192000"/>
              <a:gd name="connsiteY8" fmla="*/ 3003050 h 6089738"/>
              <a:gd name="connsiteX9" fmla="*/ 956624 w 12192000"/>
              <a:gd name="connsiteY9" fmla="*/ 3003050 h 6089738"/>
              <a:gd name="connsiteX10" fmla="*/ 914401 w 12192000"/>
              <a:gd name="connsiteY10" fmla="*/ 2960827 h 6089738"/>
              <a:gd name="connsiteX11" fmla="*/ 914401 w 12192000"/>
              <a:gd name="connsiteY11" fmla="*/ 42223 h 6089738"/>
              <a:gd name="connsiteX12" fmla="*/ 956624 w 12192000"/>
              <a:gd name="connsiteY12" fmla="*/ 0 h 608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089738">
                <a:moveTo>
                  <a:pt x="956624" y="0"/>
                </a:moveTo>
                <a:lnTo>
                  <a:pt x="11235378" y="0"/>
                </a:lnTo>
                <a:cubicBezTo>
                  <a:pt x="11258697" y="0"/>
                  <a:pt x="11277601" y="18904"/>
                  <a:pt x="11277601" y="42223"/>
                </a:cubicBezTo>
                <a:lnTo>
                  <a:pt x="11277601" y="2960827"/>
                </a:lnTo>
                <a:cubicBezTo>
                  <a:pt x="11277601" y="2984146"/>
                  <a:pt x="11258697" y="3003050"/>
                  <a:pt x="11235378" y="3003050"/>
                </a:cubicBezTo>
                <a:lnTo>
                  <a:pt x="12192000" y="3003050"/>
                </a:lnTo>
                <a:lnTo>
                  <a:pt x="12192000" y="6089738"/>
                </a:lnTo>
                <a:lnTo>
                  <a:pt x="0" y="6089738"/>
                </a:lnTo>
                <a:lnTo>
                  <a:pt x="0" y="3003050"/>
                </a:lnTo>
                <a:lnTo>
                  <a:pt x="956624" y="3003050"/>
                </a:lnTo>
                <a:cubicBezTo>
                  <a:pt x="933305" y="3003050"/>
                  <a:pt x="914401" y="2984146"/>
                  <a:pt x="914401" y="2960827"/>
                </a:cubicBezTo>
                <a:lnTo>
                  <a:pt x="914401" y="42223"/>
                </a:lnTo>
                <a:cubicBezTo>
                  <a:pt x="914401" y="18904"/>
                  <a:pt x="933305" y="0"/>
                  <a:pt x="956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613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891881"/>
          </a:xfrm>
          <a:custGeom>
            <a:avLst/>
            <a:gdLst>
              <a:gd name="connsiteX0" fmla="*/ 0 w 12192000"/>
              <a:gd name="connsiteY0" fmla="*/ 0 h 3891881"/>
              <a:gd name="connsiteX1" fmla="*/ 12192000 w 12192000"/>
              <a:gd name="connsiteY1" fmla="*/ 0 h 3891881"/>
              <a:gd name="connsiteX2" fmla="*/ 12192000 w 12192000"/>
              <a:gd name="connsiteY2" fmla="*/ 3498830 h 3891881"/>
              <a:gd name="connsiteX3" fmla="*/ 5780413 w 12192000"/>
              <a:gd name="connsiteY3" fmla="*/ 3498830 h 3891881"/>
              <a:gd name="connsiteX4" fmla="*/ 5781675 w 12192000"/>
              <a:gd name="connsiteY4" fmla="*/ 3501353 h 3891881"/>
              <a:gd name="connsiteX5" fmla="*/ 5586411 w 12192000"/>
              <a:gd name="connsiteY5" fmla="*/ 3891881 h 3891881"/>
              <a:gd name="connsiteX6" fmla="*/ 1283023 w 12192000"/>
              <a:gd name="connsiteY6" fmla="*/ 3891881 h 3891881"/>
              <a:gd name="connsiteX7" fmla="*/ 1087759 w 12192000"/>
              <a:gd name="connsiteY7" fmla="*/ 3501353 h 3891881"/>
              <a:gd name="connsiteX8" fmla="*/ 1089021 w 12192000"/>
              <a:gd name="connsiteY8" fmla="*/ 3498830 h 3891881"/>
              <a:gd name="connsiteX9" fmla="*/ 0 w 12192000"/>
              <a:gd name="connsiteY9" fmla="*/ 3498830 h 389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891881">
                <a:moveTo>
                  <a:pt x="0" y="0"/>
                </a:moveTo>
                <a:lnTo>
                  <a:pt x="12192000" y="0"/>
                </a:lnTo>
                <a:lnTo>
                  <a:pt x="12192000" y="3498830"/>
                </a:lnTo>
                <a:lnTo>
                  <a:pt x="5780413" y="3498830"/>
                </a:lnTo>
                <a:lnTo>
                  <a:pt x="5781675" y="3501353"/>
                </a:lnTo>
                <a:lnTo>
                  <a:pt x="5586411" y="3891881"/>
                </a:lnTo>
                <a:lnTo>
                  <a:pt x="1283023" y="3891881"/>
                </a:lnTo>
                <a:lnTo>
                  <a:pt x="1087759" y="3501353"/>
                </a:lnTo>
                <a:lnTo>
                  <a:pt x="1089021" y="3498830"/>
                </a:lnTo>
                <a:lnTo>
                  <a:pt x="0" y="34988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7760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859981" y="6"/>
            <a:ext cx="3332023" cy="6857999"/>
          </a:xfrm>
          <a:custGeom>
            <a:avLst/>
            <a:gdLst>
              <a:gd name="connsiteX0" fmla="*/ 717156 w 3332023"/>
              <a:gd name="connsiteY0" fmla="*/ 0 h 6857999"/>
              <a:gd name="connsiteX1" fmla="*/ 3332022 w 3332023"/>
              <a:gd name="connsiteY1" fmla="*/ 0 h 6857999"/>
              <a:gd name="connsiteX2" fmla="*/ 3332023 w 3332023"/>
              <a:gd name="connsiteY2" fmla="*/ 6857999 h 6857999"/>
              <a:gd name="connsiteX3" fmla="*/ 717157 w 3332023"/>
              <a:gd name="connsiteY3" fmla="*/ 6857999 h 6857999"/>
              <a:gd name="connsiteX4" fmla="*/ 717157 w 3332023"/>
              <a:gd name="connsiteY4" fmla="*/ 6857998 h 6857999"/>
              <a:gd name="connsiteX5" fmla="*/ 2 w 3332023"/>
              <a:gd name="connsiteY5" fmla="*/ 6857998 h 6857999"/>
              <a:gd name="connsiteX6" fmla="*/ 2 w 3332023"/>
              <a:gd name="connsiteY6" fmla="*/ 2466262 h 6857999"/>
              <a:gd name="connsiteX7" fmla="*/ 0 w 3332023"/>
              <a:gd name="connsiteY7" fmla="*/ 2466262 h 6857999"/>
              <a:gd name="connsiteX8" fmla="*/ 0 w 3332023"/>
              <a:gd name="connsiteY8" fmla="*/ 1995286 h 6857999"/>
              <a:gd name="connsiteX9" fmla="*/ 717156 w 3332023"/>
              <a:gd name="connsiteY9" fmla="*/ 16367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2023" h="6857999">
                <a:moveTo>
                  <a:pt x="717156" y="0"/>
                </a:moveTo>
                <a:lnTo>
                  <a:pt x="3332022" y="0"/>
                </a:lnTo>
                <a:lnTo>
                  <a:pt x="3332023" y="6857999"/>
                </a:lnTo>
                <a:lnTo>
                  <a:pt x="717157" y="6857999"/>
                </a:lnTo>
                <a:lnTo>
                  <a:pt x="717157" y="6857998"/>
                </a:lnTo>
                <a:lnTo>
                  <a:pt x="2" y="6857998"/>
                </a:lnTo>
                <a:lnTo>
                  <a:pt x="2" y="2466262"/>
                </a:lnTo>
                <a:lnTo>
                  <a:pt x="0" y="2466262"/>
                </a:lnTo>
                <a:lnTo>
                  <a:pt x="0" y="1995286"/>
                </a:lnTo>
                <a:lnTo>
                  <a:pt x="717156" y="16367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840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2203890"/>
          </a:xfrm>
          <a:custGeom>
            <a:avLst/>
            <a:gdLst>
              <a:gd name="connsiteX0" fmla="*/ 0 w 12192000"/>
              <a:gd name="connsiteY0" fmla="*/ 0 h 2203890"/>
              <a:gd name="connsiteX1" fmla="*/ 12192000 w 12192000"/>
              <a:gd name="connsiteY1" fmla="*/ 0 h 2203890"/>
              <a:gd name="connsiteX2" fmla="*/ 12192000 w 12192000"/>
              <a:gd name="connsiteY2" fmla="*/ 1804843 h 2203890"/>
              <a:gd name="connsiteX3" fmla="*/ 11034361 w 12192000"/>
              <a:gd name="connsiteY3" fmla="*/ 1804843 h 2203890"/>
              <a:gd name="connsiteX4" fmla="*/ 11041018 w 12192000"/>
              <a:gd name="connsiteY4" fmla="*/ 1818157 h 2203890"/>
              <a:gd name="connsiteX5" fmla="*/ 10848151 w 12192000"/>
              <a:gd name="connsiteY5" fmla="*/ 2203890 h 2203890"/>
              <a:gd name="connsiteX6" fmla="*/ 7312502 w 12192000"/>
              <a:gd name="connsiteY6" fmla="*/ 2203890 h 2203890"/>
              <a:gd name="connsiteX7" fmla="*/ 7119636 w 12192000"/>
              <a:gd name="connsiteY7" fmla="*/ 1818157 h 2203890"/>
              <a:gd name="connsiteX8" fmla="*/ 7126293 w 12192000"/>
              <a:gd name="connsiteY8" fmla="*/ 1804843 h 2203890"/>
              <a:gd name="connsiteX9" fmla="*/ 0 w 12192000"/>
              <a:gd name="connsiteY9" fmla="*/ 1804843 h 220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203890">
                <a:moveTo>
                  <a:pt x="0" y="0"/>
                </a:moveTo>
                <a:lnTo>
                  <a:pt x="12192000" y="0"/>
                </a:lnTo>
                <a:lnTo>
                  <a:pt x="12192000" y="1804843"/>
                </a:lnTo>
                <a:lnTo>
                  <a:pt x="11034361" y="1804843"/>
                </a:lnTo>
                <a:lnTo>
                  <a:pt x="11041018" y="1818157"/>
                </a:lnTo>
                <a:lnTo>
                  <a:pt x="10848151" y="2203890"/>
                </a:lnTo>
                <a:lnTo>
                  <a:pt x="7312502" y="2203890"/>
                </a:lnTo>
                <a:lnTo>
                  <a:pt x="7119636" y="1818157"/>
                </a:lnTo>
                <a:lnTo>
                  <a:pt x="7126293" y="1804843"/>
                </a:lnTo>
                <a:lnTo>
                  <a:pt x="0" y="18048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6244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31562" y="495300"/>
            <a:ext cx="5860440" cy="2798194"/>
          </a:xfrm>
          <a:custGeom>
            <a:avLst/>
            <a:gdLst>
              <a:gd name="connsiteX0" fmla="*/ 0 w 5860440"/>
              <a:gd name="connsiteY0" fmla="*/ 0 h 2798194"/>
              <a:gd name="connsiteX1" fmla="*/ 5860440 w 5860440"/>
              <a:gd name="connsiteY1" fmla="*/ 0 h 2798194"/>
              <a:gd name="connsiteX2" fmla="*/ 5860440 w 5860440"/>
              <a:gd name="connsiteY2" fmla="*/ 2798194 h 2798194"/>
              <a:gd name="connsiteX3" fmla="*/ 1399099 w 5860440"/>
              <a:gd name="connsiteY3" fmla="*/ 2798194 h 279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0440" h="2798194">
                <a:moveTo>
                  <a:pt x="0" y="0"/>
                </a:moveTo>
                <a:lnTo>
                  <a:pt x="5860440" y="0"/>
                </a:lnTo>
                <a:lnTo>
                  <a:pt x="5860440" y="2798194"/>
                </a:lnTo>
                <a:lnTo>
                  <a:pt x="1399099" y="2798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4601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/>
        </p:nvSpPr>
        <p:spPr>
          <a:xfrm>
            <a:off x="7800975" y="6475413"/>
            <a:ext cx="3829050" cy="200025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50" charset="0"/>
              </a:rPr>
              <a:t>COPYRIGHT </a:t>
            </a:r>
            <a:r>
              <a:rPr lang="de-DE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50" charset="0"/>
              </a:rPr>
              <a:t>© LANTRONIX 2019. ALL RIGHTS RESERVED.</a:t>
            </a:r>
            <a:endParaRPr lang="en-US" spc="1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50" charset="0"/>
            </a:endParaRPr>
          </a:p>
        </p:txBody>
      </p:sp>
      <p:pic>
        <p:nvPicPr>
          <p:cNvPr id="1027" name="Picture 4" descr="Image result for lantronix logo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472238"/>
            <a:ext cx="126206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Box 11"/>
          <p:cNvSpPr txBox="1">
            <a:spLocks noChangeArrowheads="1"/>
          </p:cNvSpPr>
          <p:nvPr/>
        </p:nvSpPr>
        <p:spPr bwMode="auto">
          <a:xfrm>
            <a:off x="10923588" y="6421438"/>
            <a:ext cx="1090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fld id="{A666D8BE-079B-429A-BE42-A3C0CE51BE16}" type="slidenum">
              <a:rPr lang="id-ID" altLang="en-US" sz="1400" b="1" smtClean="0">
                <a:solidFill>
                  <a:srgbClr val="404040"/>
                </a:solidFill>
                <a:latin typeface="Helvetica" pitchFamily="34" charset="0"/>
                <a:ea typeface="Roboto Condensed Light" pitchFamily="2" charset="0"/>
                <a:cs typeface="Segoe UI Light" pitchFamily="34" charset="0"/>
              </a:rPr>
              <a:pPr algn="r" eaLnBrk="1" hangingPunct="1">
                <a:defRPr/>
              </a:pPr>
              <a:t>‹#›</a:t>
            </a:fld>
            <a:endParaRPr lang="id-ID" altLang="en-US" sz="8800" b="1">
              <a:solidFill>
                <a:srgbClr val="404040"/>
              </a:solidFill>
              <a:latin typeface="Helvetica" pitchFamily="34" charset="0"/>
              <a:ea typeface="Roboto Condensed Light" pitchFamily="2" charset="0"/>
              <a:cs typeface="Segoe UI Ligh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826250"/>
            <a:ext cx="12192000" cy="46038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56846" y="6687392"/>
            <a:ext cx="9647984" cy="170608"/>
            <a:chOff x="94542" y="6653768"/>
            <a:chExt cx="11549461" cy="204232"/>
          </a:xfrm>
          <a:solidFill>
            <a:srgbClr val="558ED5"/>
          </a:solidFill>
        </p:grpSpPr>
        <p:sp>
          <p:nvSpPr>
            <p:cNvPr id="14" name="Freeform: Shape 13"/>
            <p:cNvSpPr/>
            <p:nvPr/>
          </p:nvSpPr>
          <p:spPr>
            <a:xfrm>
              <a:off x="6084468" y="6653768"/>
              <a:ext cx="1164075" cy="204232"/>
            </a:xfrm>
            <a:custGeom>
              <a:avLst/>
              <a:gdLst>
                <a:gd name="connsiteX0" fmla="*/ 3477520 w 3477520"/>
                <a:gd name="connsiteY0" fmla="*/ 610116 h 610116"/>
                <a:gd name="connsiteX1" fmla="*/ 0 w 3477520"/>
                <a:gd name="connsiteY1" fmla="*/ 610116 h 610116"/>
                <a:gd name="connsiteX2" fmla="*/ 305059 w 3477520"/>
                <a:gd name="connsiteY2" fmla="*/ 0 h 610116"/>
                <a:gd name="connsiteX3" fmla="*/ 3172462 w 3477520"/>
                <a:gd name="connsiteY3" fmla="*/ 0 h 61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7520" h="610116">
                  <a:moveTo>
                    <a:pt x="3477520" y="610116"/>
                  </a:moveTo>
                  <a:lnTo>
                    <a:pt x="0" y="610116"/>
                  </a:lnTo>
                  <a:lnTo>
                    <a:pt x="305059" y="0"/>
                  </a:lnTo>
                  <a:lnTo>
                    <a:pt x="317246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94542" y="6653768"/>
              <a:ext cx="1164075" cy="204232"/>
            </a:xfrm>
            <a:custGeom>
              <a:avLst/>
              <a:gdLst>
                <a:gd name="connsiteX0" fmla="*/ 3477520 w 3477520"/>
                <a:gd name="connsiteY0" fmla="*/ 610116 h 610116"/>
                <a:gd name="connsiteX1" fmla="*/ 0 w 3477520"/>
                <a:gd name="connsiteY1" fmla="*/ 610116 h 610116"/>
                <a:gd name="connsiteX2" fmla="*/ 305059 w 3477520"/>
                <a:gd name="connsiteY2" fmla="*/ 0 h 610116"/>
                <a:gd name="connsiteX3" fmla="*/ 3172462 w 3477520"/>
                <a:gd name="connsiteY3" fmla="*/ 0 h 61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7520" h="610116">
                  <a:moveTo>
                    <a:pt x="3477520" y="610116"/>
                  </a:moveTo>
                  <a:lnTo>
                    <a:pt x="0" y="610116"/>
                  </a:lnTo>
                  <a:lnTo>
                    <a:pt x="305059" y="0"/>
                  </a:lnTo>
                  <a:lnTo>
                    <a:pt x="317246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21377" y="6653768"/>
              <a:ext cx="5148248" cy="2042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153162" y="6748786"/>
              <a:ext cx="4490841" cy="109213"/>
              <a:chOff x="4826614" y="6698706"/>
              <a:chExt cx="6550148" cy="159294"/>
            </a:xfrm>
            <a:grpFill/>
          </p:grpSpPr>
          <p:sp>
            <p:nvSpPr>
              <p:cNvPr id="17" name="Freeform: Shape 16"/>
              <p:cNvSpPr/>
              <p:nvPr/>
            </p:nvSpPr>
            <p:spPr>
              <a:xfrm>
                <a:off x="10468826" y="6698706"/>
                <a:ext cx="907936" cy="159294"/>
              </a:xfrm>
              <a:custGeom>
                <a:avLst/>
                <a:gdLst>
                  <a:gd name="connsiteX0" fmla="*/ 3477520 w 3477520"/>
                  <a:gd name="connsiteY0" fmla="*/ 610116 h 610116"/>
                  <a:gd name="connsiteX1" fmla="*/ 0 w 3477520"/>
                  <a:gd name="connsiteY1" fmla="*/ 610116 h 610116"/>
                  <a:gd name="connsiteX2" fmla="*/ 305059 w 3477520"/>
                  <a:gd name="connsiteY2" fmla="*/ 0 h 610116"/>
                  <a:gd name="connsiteX3" fmla="*/ 3172462 w 3477520"/>
                  <a:gd name="connsiteY3" fmla="*/ 0 h 61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7520" h="610116">
                    <a:moveTo>
                      <a:pt x="3477520" y="610116"/>
                    </a:moveTo>
                    <a:lnTo>
                      <a:pt x="0" y="610116"/>
                    </a:lnTo>
                    <a:lnTo>
                      <a:pt x="305059" y="0"/>
                    </a:lnTo>
                    <a:lnTo>
                      <a:pt x="31724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826614" y="6698706"/>
                <a:ext cx="5963207" cy="15929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eg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jpe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eg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.pexels.com/photos/316093/pexels-photo-316093.jpeg?auto=compress&amp;cs=tinysrgb&amp;dpr=2&amp;h=650&amp;w=940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8965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558ED5">
                  <a:alpha val="70000"/>
                </a:srgbClr>
              </a:gs>
              <a:gs pos="100000">
                <a:srgbClr val="558ED5">
                  <a:alpha val="1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Parallelogram 8"/>
          <p:cNvSpPr/>
          <p:nvPr/>
        </p:nvSpPr>
        <p:spPr>
          <a:xfrm>
            <a:off x="823913" y="0"/>
            <a:ext cx="8964612" cy="6858000"/>
          </a:xfrm>
          <a:prstGeom prst="parallelogram">
            <a:avLst>
              <a:gd name="adj" fmla="val 100599"/>
            </a:avLst>
          </a:prstGeom>
          <a:gradFill>
            <a:gsLst>
              <a:gs pos="0">
                <a:schemeClr val="bg1">
                  <a:alpha val="15000"/>
                </a:schemeClr>
              </a:gs>
              <a:gs pos="94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arallelogram 9"/>
          <p:cNvSpPr/>
          <p:nvPr/>
        </p:nvSpPr>
        <p:spPr>
          <a:xfrm>
            <a:off x="5202238" y="1946275"/>
            <a:ext cx="6419850" cy="4911725"/>
          </a:xfrm>
          <a:prstGeom prst="parallelogram">
            <a:avLst>
              <a:gd name="adj" fmla="val 100599"/>
            </a:avLst>
          </a:prstGeom>
          <a:gradFill>
            <a:gsLst>
              <a:gs pos="0">
                <a:schemeClr val="bg1">
                  <a:alpha val="15000"/>
                </a:schemeClr>
              </a:gs>
              <a:gs pos="94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Parallelogram 10"/>
          <p:cNvSpPr/>
          <p:nvPr/>
        </p:nvSpPr>
        <p:spPr>
          <a:xfrm>
            <a:off x="6743700" y="0"/>
            <a:ext cx="4878388" cy="3598863"/>
          </a:xfrm>
          <a:prstGeom prst="parallelogram">
            <a:avLst>
              <a:gd name="adj" fmla="val 100599"/>
            </a:avLst>
          </a:prstGeom>
          <a:gradFill>
            <a:gsLst>
              <a:gs pos="0">
                <a:schemeClr val="bg1">
                  <a:alpha val="15000"/>
                </a:schemeClr>
              </a:gs>
              <a:gs pos="94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58" name="object 8"/>
          <p:cNvSpPr>
            <a:spLocks noChangeArrowheads="1"/>
          </p:cNvSpPr>
          <p:nvPr/>
        </p:nvSpPr>
        <p:spPr bwMode="auto">
          <a:xfrm>
            <a:off x="1454150" y="3071813"/>
            <a:ext cx="2293938" cy="357187"/>
          </a:xfrm>
          <a:prstGeom prst="rect">
            <a:avLst/>
          </a:prstGeom>
          <a:blipFill dpi="0" rotWithShape="1">
            <a:blip r:embed="rId4">
              <a:grayscl/>
              <a:biLevel thresh="5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1263650" y="4584700"/>
            <a:ext cx="82232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pc="300" dirty="0">
                <a:solidFill>
                  <a:schemeClr val="bg1"/>
                </a:solidFill>
                <a:latin typeface="Helvetica" pitchFamily="50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94075" y="4462463"/>
            <a:ext cx="8797925" cy="7683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de-DE" sz="4400" dirty="0"/>
              <a:t>PRODUCT PRESENTATION </a:t>
            </a:r>
            <a:r>
              <a:rPr lang="de-DE" sz="4400" b="1" dirty="0"/>
              <a:t>- TRACKERS</a:t>
            </a:r>
            <a:endParaRPr lang="en-US" sz="44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8794376" y="5342798"/>
            <a:ext cx="339762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de-DE" sz="3200" dirty="0"/>
              <a:t>Xavier DUPONT</a:t>
            </a:r>
            <a:endParaRPr lang="en-US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811179" y="2969012"/>
            <a:ext cx="3527875" cy="708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Business modeling and analysis based on the ECO-DRIVE data reported via OTA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95750" y="983328"/>
            <a:ext cx="7792278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bg1"/>
                </a:solidFill>
                <a:latin typeface="+mn-lt"/>
              </a:rPr>
              <a:t>Premium - Features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Introduction: </a:t>
            </a:r>
            <a:r>
              <a:rPr lang="en-US" sz="4400" b="1" dirty="0">
                <a:solidFill>
                  <a:srgbClr val="FFC000"/>
                </a:solidFill>
              </a:rPr>
              <a:t>Premium Features</a:t>
            </a:r>
          </a:p>
        </p:txBody>
      </p:sp>
      <p:sp>
        <p:nvSpPr>
          <p:cNvPr id="39" name="Rechteck 38"/>
          <p:cNvSpPr/>
          <p:nvPr/>
        </p:nvSpPr>
        <p:spPr>
          <a:xfrm>
            <a:off x="152632" y="5356249"/>
            <a:ext cx="3139208" cy="708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AES data encryption for fleet security solutions</a:t>
            </a:r>
          </a:p>
        </p:txBody>
      </p:sp>
      <p:sp>
        <p:nvSpPr>
          <p:cNvPr id="40" name="Rechteck 39"/>
          <p:cNvSpPr/>
          <p:nvPr/>
        </p:nvSpPr>
        <p:spPr>
          <a:xfrm>
            <a:off x="3904090" y="5356249"/>
            <a:ext cx="3856383" cy="708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Up to 250 individual alarms allowing flexible alarm configuration</a:t>
            </a:r>
          </a:p>
        </p:txBody>
      </p:sp>
      <p:sp>
        <p:nvSpPr>
          <p:cNvPr id="41" name="Rechteck 40"/>
          <p:cNvSpPr/>
          <p:nvPr/>
        </p:nvSpPr>
        <p:spPr>
          <a:xfrm>
            <a:off x="233092" y="2969012"/>
            <a:ext cx="3196214" cy="708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Interfacing FOX3/-3G device to vehicle CAN-Bus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4" y="4017009"/>
            <a:ext cx="2320027" cy="117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46" y="1617574"/>
            <a:ext cx="1702243" cy="12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655" y="4001983"/>
            <a:ext cx="2041960" cy="119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76" y="3996338"/>
            <a:ext cx="2096738" cy="121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5" y="1864972"/>
            <a:ext cx="2299407" cy="95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>
          <a:xfrm>
            <a:off x="8051812" y="5356249"/>
            <a:ext cx="3527875" cy="708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Create up to 3000 </a:t>
            </a:r>
            <a:r>
              <a:rPr lang="en-US" sz="1600" dirty="0" err="1"/>
              <a:t>Geofences</a:t>
            </a:r>
            <a:r>
              <a:rPr lang="en-US" sz="1600" dirty="0"/>
              <a:t> i.e. for bus tracking and logistic projects</a:t>
            </a:r>
          </a:p>
        </p:txBody>
      </p:sp>
      <p:sp>
        <p:nvSpPr>
          <p:cNvPr id="25" name="Rechteck 24"/>
          <p:cNvSpPr/>
          <p:nvPr/>
        </p:nvSpPr>
        <p:spPr>
          <a:xfrm>
            <a:off x="7859937" y="2969013"/>
            <a:ext cx="3911626" cy="708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1600" dirty="0"/>
              <a:t>LUA script enables the collection and transformation of data into readable format for remote server</a:t>
            </a:r>
            <a:endParaRPr lang="en-US" sz="1600" dirty="0"/>
          </a:p>
        </p:txBody>
      </p:sp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58" y="1752095"/>
            <a:ext cx="2078255" cy="98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997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200" dirty="0">
                <a:solidFill>
                  <a:schemeClr val="accent4"/>
                </a:solidFill>
              </a:rPr>
              <a:t>Data logging functionality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61014" y="4235750"/>
            <a:ext cx="4505551" cy="17043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Never loose a fix…</a:t>
            </a:r>
          </a:p>
          <a:p>
            <a:r>
              <a:rPr lang="en-GB" sz="1800" dirty="0"/>
              <a:t>Never loose an event…</a:t>
            </a:r>
          </a:p>
          <a:p>
            <a:r>
              <a:rPr lang="en-GB" sz="1800" dirty="0"/>
              <a:t>…even where there is no cellular coverage available</a:t>
            </a:r>
          </a:p>
          <a:p>
            <a:r>
              <a:rPr lang="en-GB" sz="1800" dirty="0"/>
              <a:t>Can be retrieved at any time, automatically and on demand</a:t>
            </a:r>
          </a:p>
          <a:p>
            <a:endParaRPr lang="en-GB" sz="1800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60868" y="4043226"/>
            <a:ext cx="5258235" cy="2016224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solidFill>
                  <a:srgbClr val="354247"/>
                </a:solidFill>
                <a:ea typeface="ＭＳ Ｐゴシック" charset="-128"/>
                <a:cs typeface="Calibri" panose="020F0502020204030204" pitchFamily="34" charset="0"/>
              </a:rPr>
              <a:t>Embedded 8MB flash </a:t>
            </a:r>
          </a:p>
          <a:p>
            <a:pPr marL="321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solidFill>
                  <a:srgbClr val="354247"/>
                </a:solidFill>
                <a:ea typeface="ＭＳ Ｐゴシック" charset="-128"/>
                <a:cs typeface="Calibri" panose="020F0502020204030204" pitchFamily="34" charset="0"/>
              </a:rPr>
              <a:t>3,5MB flash free for storage (</a:t>
            </a:r>
            <a:r>
              <a:rPr lang="en-GB" sz="1800" dirty="0">
                <a:solidFill>
                  <a:srgbClr val="000000"/>
                </a:solidFill>
              </a:rPr>
              <a:t>up to 1Mil records)</a:t>
            </a:r>
            <a:endParaRPr lang="en-GB" sz="1800" dirty="0">
              <a:solidFill>
                <a:srgbClr val="354247"/>
              </a:solidFill>
              <a:ea typeface="ＭＳ Ｐゴシック" charset="-128"/>
              <a:cs typeface="Calibri" panose="020F0502020204030204" pitchFamily="34" charset="0"/>
            </a:endParaRPr>
          </a:p>
          <a:p>
            <a:pPr marL="321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solidFill>
                  <a:srgbClr val="354247"/>
                </a:solidFill>
                <a:ea typeface="ＭＳ Ｐゴシック" charset="-128"/>
                <a:cs typeface="Calibri" panose="020F0502020204030204" pitchFamily="34" charset="0"/>
              </a:rPr>
              <a:t>1MB flash for TCP buffer </a:t>
            </a:r>
          </a:p>
          <a:p>
            <a:pPr marL="321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solidFill>
                  <a:srgbClr val="354247"/>
                </a:solidFill>
                <a:ea typeface="ＭＳ Ｐゴシック" charset="-128"/>
                <a:cs typeface="Calibri" panose="020F0502020204030204" pitchFamily="34" charset="0"/>
              </a:rPr>
              <a:t>Sending buffered data automatically or upon request</a:t>
            </a:r>
          </a:p>
          <a:p>
            <a:pPr marL="321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solidFill>
                  <a:srgbClr val="354247"/>
                </a:solidFill>
                <a:ea typeface="ＭＳ Ｐゴシック" charset="-128"/>
                <a:cs typeface="Calibri" panose="020F0502020204030204" pitchFamily="34" charset="0"/>
              </a:rPr>
              <a:t>Black-box (accident detection) </a:t>
            </a:r>
          </a:p>
          <a:p>
            <a:pPr marL="321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solidFill>
                  <a:srgbClr val="354247"/>
                </a:solidFill>
                <a:ea typeface="ＭＳ Ｐゴシック" charset="-128"/>
                <a:cs typeface="Calibri" panose="020F0502020204030204" pitchFamily="34" charset="0"/>
              </a:rPr>
              <a:t>Driver’s Logbook</a:t>
            </a:r>
          </a:p>
          <a:p>
            <a:pPr marL="321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en-GB" sz="1800" dirty="0">
              <a:solidFill>
                <a:srgbClr val="354247"/>
              </a:solidFill>
              <a:ea typeface="ＭＳ Ｐゴシック" charset="-128"/>
              <a:cs typeface="Calibri" panose="020F0502020204030204" pitchFamily="34" charset="0"/>
            </a:endParaRPr>
          </a:p>
          <a:p>
            <a:pPr marL="321750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en-GB" sz="1800" dirty="0">
              <a:solidFill>
                <a:srgbClr val="354247"/>
              </a:solidFill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14" name="Picture 2" descr="https://static.pexels.com/photos/94654/pexels-photo-94654.jpeg">
            <a:extLst>
              <a:ext uri="{FF2B5EF4-FFF2-40B4-BE49-F238E27FC236}">
                <a16:creationId xmlns:a16="http://schemas.microsoft.com/office/drawing/2014/main" id="{C96076BC-003F-436B-943A-DEA8B18F1B45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9" r="361" b="45419"/>
          <a:stretch/>
        </p:blipFill>
        <p:spPr bwMode="auto">
          <a:xfrm>
            <a:off x="642444" y="1024206"/>
            <a:ext cx="10924121" cy="243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chtungspfeil 14"/>
          <p:cNvSpPr/>
          <p:nvPr/>
        </p:nvSpPr>
        <p:spPr>
          <a:xfrm flipH="1">
            <a:off x="7162678" y="3683190"/>
            <a:ext cx="4403887" cy="379909"/>
          </a:xfrm>
          <a:prstGeom prst="homePlat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E697596-F8C0-454C-9ED6-38476FC6FE87}"/>
              </a:ext>
            </a:extLst>
          </p:cNvPr>
          <p:cNvSpPr/>
          <p:nvPr/>
        </p:nvSpPr>
        <p:spPr>
          <a:xfrm>
            <a:off x="7885231" y="3683630"/>
            <a:ext cx="349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Benefits</a:t>
            </a:r>
          </a:p>
        </p:txBody>
      </p:sp>
      <p:sp>
        <p:nvSpPr>
          <p:cNvPr id="17" name="Eingekerbter Richtungspfeil 16"/>
          <p:cNvSpPr/>
          <p:nvPr/>
        </p:nvSpPr>
        <p:spPr>
          <a:xfrm>
            <a:off x="7487644" y="3683191"/>
            <a:ext cx="309627" cy="379908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91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400" dirty="0">
                <a:solidFill>
                  <a:schemeClr val="accent4"/>
                </a:solidFill>
              </a:rPr>
              <a:t>Communications</a:t>
            </a:r>
          </a:p>
        </p:txBody>
      </p:sp>
      <p:pic>
        <p:nvPicPr>
          <p:cNvPr id="9" name="Picture 2" descr="https://static.pexels.com/photos/6465/man-field-smartphone-yellow.jpg">
            <a:extLst>
              <a:ext uri="{FF2B5EF4-FFF2-40B4-BE49-F238E27FC236}">
                <a16:creationId xmlns:a16="http://schemas.microsoft.com/office/drawing/2014/main" id="{F73D765D-07B0-44A8-ABB7-62C24F39A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 b="34610"/>
          <a:stretch/>
        </p:blipFill>
        <p:spPr bwMode="auto">
          <a:xfrm>
            <a:off x="599479" y="973792"/>
            <a:ext cx="10866921" cy="27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086529" y="4391248"/>
            <a:ext cx="4755007" cy="10313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6225" indent="-276225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Easily adapting to user’s application requirements. </a:t>
            </a:r>
          </a:p>
          <a:p>
            <a:pPr marL="276225" indent="-276225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Reporting (google link) to smart phones independent  from server.</a:t>
            </a:r>
          </a:p>
          <a:p>
            <a:pPr marL="276225" indent="-276225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SMS as a backup</a:t>
            </a: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599479" y="4205005"/>
            <a:ext cx="4555110" cy="1975522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Different channels (SMS, TCP, UDP)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Push thru mode (Serial to TCP and vice-versa)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2G/3G/4G connectivity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White and black list operator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pic>
        <p:nvPicPr>
          <p:cNvPr id="19" name="Picture 11" descr="icon-02-150x150.png">
            <a:extLst>
              <a:ext uri="{FF2B5EF4-FFF2-40B4-BE49-F238E27FC236}">
                <a16:creationId xmlns:a16="http://schemas.microsoft.com/office/drawing/2014/main" id="{EA83D58E-103C-4C6E-B90A-5FECF2B82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15" y="1421724"/>
            <a:ext cx="1584176" cy="1584176"/>
          </a:xfrm>
          <a:prstGeom prst="rect">
            <a:avLst/>
          </a:prstGeom>
          <a:noFill/>
        </p:spPr>
      </p:pic>
      <p:pic>
        <p:nvPicPr>
          <p:cNvPr id="20" name="Picture 12" descr="icon-05-150x150.png">
            <a:extLst>
              <a:ext uri="{FF2B5EF4-FFF2-40B4-BE49-F238E27FC236}">
                <a16:creationId xmlns:a16="http://schemas.microsoft.com/office/drawing/2014/main" id="{21C8430E-2F78-4DD9-9F63-7BE35D6C8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15" y="1421724"/>
            <a:ext cx="1584176" cy="1584176"/>
          </a:xfrm>
          <a:prstGeom prst="rect">
            <a:avLst/>
          </a:prstGeom>
          <a:noFill/>
        </p:spPr>
      </p:pic>
      <p:sp>
        <p:nvSpPr>
          <p:cNvPr id="22" name="Richtungspfeil 21"/>
          <p:cNvSpPr/>
          <p:nvPr/>
        </p:nvSpPr>
        <p:spPr>
          <a:xfrm flipH="1">
            <a:off x="7086530" y="3836319"/>
            <a:ext cx="4403887" cy="379909"/>
          </a:xfrm>
          <a:prstGeom prst="homePlat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5E697596-F8C0-454C-9ED6-38476FC6FE87}"/>
              </a:ext>
            </a:extLst>
          </p:cNvPr>
          <p:cNvSpPr/>
          <p:nvPr/>
        </p:nvSpPr>
        <p:spPr>
          <a:xfrm>
            <a:off x="7809083" y="3836759"/>
            <a:ext cx="349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Benefits</a:t>
            </a:r>
          </a:p>
        </p:txBody>
      </p:sp>
      <p:sp>
        <p:nvSpPr>
          <p:cNvPr id="24" name="Eingekerbter Richtungspfeil 23"/>
          <p:cNvSpPr/>
          <p:nvPr/>
        </p:nvSpPr>
        <p:spPr>
          <a:xfrm>
            <a:off x="7411496" y="3836320"/>
            <a:ext cx="309627" cy="379908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70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400" dirty="0">
                <a:solidFill>
                  <a:schemeClr val="accent4"/>
                </a:solidFill>
              </a:rPr>
              <a:t>Speed</a:t>
            </a:r>
          </a:p>
        </p:txBody>
      </p:sp>
      <p:pic>
        <p:nvPicPr>
          <p:cNvPr id="11" name="Picture 2" descr="https://static.pexels.com/photos/368685/pexels-photo-368685.jpeg">
            <a:extLst>
              <a:ext uri="{FF2B5EF4-FFF2-40B4-BE49-F238E27FC236}">
                <a16:creationId xmlns:a16="http://schemas.microsoft.com/office/drawing/2014/main" id="{3F7C24EA-82C2-4921-8DD1-45CE9D6F6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8" b="38015"/>
          <a:stretch/>
        </p:blipFill>
        <p:spPr bwMode="auto">
          <a:xfrm>
            <a:off x="408184" y="903161"/>
            <a:ext cx="10806602" cy="26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768803" y="4283698"/>
            <a:ext cx="4403887" cy="22547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Reducing fuel consumption</a:t>
            </a:r>
          </a:p>
          <a:p>
            <a:pPr marL="233363" indent="-233363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Saving money</a:t>
            </a:r>
          </a:p>
          <a:p>
            <a:pPr marL="233363" indent="-233363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Climate protection</a:t>
            </a:r>
          </a:p>
          <a:p>
            <a:pPr marL="233363" indent="-233363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Safety by reducing accident rate</a:t>
            </a:r>
          </a:p>
          <a:p>
            <a:pPr marL="233363" indent="-233363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Reduced maintenance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08184" y="4181724"/>
            <a:ext cx="4555110" cy="2088170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Periodical speed reporting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Multiple over-speed alert / threshold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Multiple over-speed duration / counter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Combination of speed with coordinates data and date, time, heading and other parameters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Statistics for driving behavior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A4795CC3-A50F-4D0E-904C-7973E5120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5" y="1366332"/>
            <a:ext cx="2366593" cy="2199784"/>
          </a:xfrm>
          <a:prstGeom prst="rect">
            <a:avLst/>
          </a:prstGeom>
        </p:spPr>
      </p:pic>
      <p:sp>
        <p:nvSpPr>
          <p:cNvPr id="24" name="Richtungspfeil 23"/>
          <p:cNvSpPr/>
          <p:nvPr/>
        </p:nvSpPr>
        <p:spPr>
          <a:xfrm flipH="1">
            <a:off x="6768804" y="3693327"/>
            <a:ext cx="4403887" cy="379909"/>
          </a:xfrm>
          <a:prstGeom prst="homePlat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5E697596-F8C0-454C-9ED6-38476FC6FE87}"/>
              </a:ext>
            </a:extLst>
          </p:cNvPr>
          <p:cNvSpPr/>
          <p:nvPr/>
        </p:nvSpPr>
        <p:spPr>
          <a:xfrm>
            <a:off x="7491357" y="3693767"/>
            <a:ext cx="349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Benefits</a:t>
            </a:r>
          </a:p>
        </p:txBody>
      </p:sp>
      <p:sp>
        <p:nvSpPr>
          <p:cNvPr id="26" name="Eingekerbter Richtungspfeil 25"/>
          <p:cNvSpPr/>
          <p:nvPr/>
        </p:nvSpPr>
        <p:spPr>
          <a:xfrm>
            <a:off x="7093770" y="3693328"/>
            <a:ext cx="309627" cy="379908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82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400" dirty="0">
                <a:solidFill>
                  <a:schemeClr val="accent4"/>
                </a:solidFill>
              </a:rPr>
              <a:t>Driver </a:t>
            </a:r>
            <a:r>
              <a:rPr lang="en-US" sz="4400" dirty="0" err="1">
                <a:solidFill>
                  <a:schemeClr val="accent4"/>
                </a:solidFill>
              </a:rPr>
              <a:t>behaviour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093770" y="4113726"/>
            <a:ext cx="4438834" cy="20328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6225" indent="-276225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Reduce fuel consumption</a:t>
            </a:r>
          </a:p>
          <a:p>
            <a:pPr marL="276225" indent="-276225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Saving money</a:t>
            </a:r>
          </a:p>
          <a:p>
            <a:pPr marL="276225" indent="-276225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Reduce noise and air pollution</a:t>
            </a:r>
          </a:p>
          <a:p>
            <a:pPr marL="276225" indent="-276225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Educate drivers</a:t>
            </a:r>
          </a:p>
          <a:p>
            <a:pPr marL="276225" indent="-276225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Reduce risk of accidents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59396" y="3587423"/>
            <a:ext cx="6048672" cy="2974801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Satellite-based GNSS feature with a sophisticated algorithm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Fuel consumption (l/100km)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CO2 emission (g/km)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Driving behaviour: harsh brake/acceleration/turn/ </a:t>
            </a:r>
            <a:r>
              <a:rPr lang="en-GB" sz="1600" dirty="0" err="1">
                <a:solidFill>
                  <a:srgbClr val="000000"/>
                </a:solidFill>
              </a:rPr>
              <a:t>overspeed</a:t>
            </a:r>
            <a:endParaRPr lang="en-GB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Speed monitoring in 3 different Topologies (city, country, highway)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Independent from CAN and wiring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Vehicle parameters should be configured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21" name="Picture 6" descr="https://static.pexels.com/photos/7045/pexels-photo.jpeg">
            <a:extLst>
              <a:ext uri="{FF2B5EF4-FFF2-40B4-BE49-F238E27FC236}">
                <a16:creationId xmlns:a16="http://schemas.microsoft.com/office/drawing/2014/main" id="{08737CC8-6642-4EC6-98BD-7EDDC8633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34272" r="229" b="33495"/>
          <a:stretch/>
        </p:blipFill>
        <p:spPr bwMode="auto">
          <a:xfrm>
            <a:off x="659396" y="950027"/>
            <a:ext cx="10873208" cy="23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96712E7-4255-4715-BCBC-F63AD63AB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77" y="1277394"/>
            <a:ext cx="1681920" cy="1672829"/>
          </a:xfrm>
          <a:prstGeom prst="rect">
            <a:avLst/>
          </a:prstGeom>
        </p:spPr>
      </p:pic>
      <p:sp>
        <p:nvSpPr>
          <p:cNvPr id="25" name="Richtungspfeil 24"/>
          <p:cNvSpPr/>
          <p:nvPr/>
        </p:nvSpPr>
        <p:spPr>
          <a:xfrm flipH="1">
            <a:off x="7128717" y="3584668"/>
            <a:ext cx="4403887" cy="379909"/>
          </a:xfrm>
          <a:prstGeom prst="homePlat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5E697596-F8C0-454C-9ED6-38476FC6FE87}"/>
              </a:ext>
            </a:extLst>
          </p:cNvPr>
          <p:cNvSpPr/>
          <p:nvPr/>
        </p:nvSpPr>
        <p:spPr>
          <a:xfrm>
            <a:off x="7851270" y="3585108"/>
            <a:ext cx="349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Benefits</a:t>
            </a:r>
          </a:p>
        </p:txBody>
      </p:sp>
      <p:sp>
        <p:nvSpPr>
          <p:cNvPr id="27" name="Eingekerbter Richtungspfeil 26"/>
          <p:cNvSpPr/>
          <p:nvPr/>
        </p:nvSpPr>
        <p:spPr>
          <a:xfrm>
            <a:off x="7453683" y="3584669"/>
            <a:ext cx="309627" cy="379908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88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400" dirty="0">
                <a:solidFill>
                  <a:schemeClr val="accent4"/>
                </a:solidFill>
              </a:rPr>
              <a:t>Timers</a:t>
            </a:r>
          </a:p>
        </p:txBody>
      </p:sp>
      <p:pic>
        <p:nvPicPr>
          <p:cNvPr id="10" name="Picture 2" descr="https://static.pexels.com/photos/319648/pexels-photo-319648.jpeg">
            <a:extLst>
              <a:ext uri="{FF2B5EF4-FFF2-40B4-BE49-F238E27FC236}">
                <a16:creationId xmlns:a16="http://schemas.microsoft.com/office/drawing/2014/main" id="{F3F690A0-D396-463D-997C-359A2AB51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2484" r="-9" b="65218"/>
          <a:stretch/>
        </p:blipFill>
        <p:spPr bwMode="auto">
          <a:xfrm>
            <a:off x="754582" y="1009403"/>
            <a:ext cx="10779631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icon-06-150x150.png">
            <a:extLst>
              <a:ext uri="{FF2B5EF4-FFF2-40B4-BE49-F238E27FC236}">
                <a16:creationId xmlns:a16="http://schemas.microsoft.com/office/drawing/2014/main" id="{36B3B550-085D-48EC-AB32-B6B92AE94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96" y="1373071"/>
            <a:ext cx="1855249" cy="1855249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873781" y="4164303"/>
            <a:ext cx="4298910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635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79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6225" indent="-2762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Defining the working days/hours of the week</a:t>
            </a:r>
          </a:p>
          <a:p>
            <a:pPr marL="276225" indent="-2762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Immobilizing the vehicle beyond working time</a:t>
            </a:r>
          </a:p>
          <a:p>
            <a:pPr marL="276225" indent="-2762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Business and private vehicle usage</a:t>
            </a:r>
          </a:p>
          <a:p>
            <a:pPr marL="276225" indent="-2762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Monitoring overtime work</a:t>
            </a:r>
          </a:p>
          <a:p>
            <a:pPr marL="276225" indent="-2762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Car-sharing reservation</a:t>
            </a:r>
          </a:p>
          <a:p>
            <a:pPr marL="276225" indent="-2762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Antitheft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754581" y="4164302"/>
            <a:ext cx="6119199" cy="2310925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GNSS Time / RTC / Time sync. via server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Define action(s) to be executed at specific time AND/OR time frame (Year, Month, </a:t>
            </a:r>
            <a:r>
              <a:rPr lang="en-GB" sz="1600" dirty="0" err="1">
                <a:solidFill>
                  <a:srgbClr val="000000"/>
                </a:solidFill>
              </a:rPr>
              <a:t>Mday</a:t>
            </a:r>
            <a:r>
              <a:rPr lang="en-GB" sz="1600" dirty="0">
                <a:solidFill>
                  <a:srgbClr val="000000"/>
                </a:solidFill>
              </a:rPr>
              <a:t>, Week, </a:t>
            </a:r>
            <a:r>
              <a:rPr lang="en-GB" sz="1600" dirty="0" err="1">
                <a:solidFill>
                  <a:srgbClr val="000000"/>
                </a:solidFill>
              </a:rPr>
              <a:t>Wday</a:t>
            </a:r>
            <a:r>
              <a:rPr lang="en-GB" sz="1600" dirty="0">
                <a:solidFill>
                  <a:srgbClr val="000000"/>
                </a:solidFill>
              </a:rPr>
              <a:t>, Hour, Minute, Sec.)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Prevent actions to be executed at specific time AND/OR time frame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Alert/Notification when scheduled working time is exceeded</a:t>
            </a:r>
          </a:p>
        </p:txBody>
      </p:sp>
      <p:sp>
        <p:nvSpPr>
          <p:cNvPr id="20" name="Richtungspfeil 19"/>
          <p:cNvSpPr/>
          <p:nvPr/>
        </p:nvSpPr>
        <p:spPr>
          <a:xfrm flipH="1">
            <a:off x="7130326" y="3693327"/>
            <a:ext cx="4403887" cy="379909"/>
          </a:xfrm>
          <a:prstGeom prst="homePlat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5E697596-F8C0-454C-9ED6-38476FC6FE87}"/>
              </a:ext>
            </a:extLst>
          </p:cNvPr>
          <p:cNvSpPr/>
          <p:nvPr/>
        </p:nvSpPr>
        <p:spPr>
          <a:xfrm>
            <a:off x="7852879" y="3693767"/>
            <a:ext cx="349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Benefits</a:t>
            </a:r>
          </a:p>
        </p:txBody>
      </p:sp>
      <p:sp>
        <p:nvSpPr>
          <p:cNvPr id="24" name="Eingekerbter Richtungspfeil 23"/>
          <p:cNvSpPr/>
          <p:nvPr/>
        </p:nvSpPr>
        <p:spPr>
          <a:xfrm>
            <a:off x="7455292" y="3693328"/>
            <a:ext cx="309627" cy="379908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40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>
            <a:extLst>
              <a:ext uri="{FF2B5EF4-FFF2-40B4-BE49-F238E27FC236}">
                <a16:creationId xmlns:a16="http://schemas.microsoft.com/office/drawing/2014/main" id="{B2E23C78-0E0F-4E64-897F-C4136695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0" y="3912321"/>
            <a:ext cx="4417962" cy="294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GB" sz="4400" dirty="0">
                <a:solidFill>
                  <a:schemeClr val="accent4"/>
                </a:solidFill>
              </a:rPr>
              <a:t>Input / Output Ports 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FAFA60F-B189-41AB-AEED-D86E981E001D}"/>
              </a:ext>
            </a:extLst>
          </p:cNvPr>
          <p:cNvSpPr txBox="1">
            <a:spLocks/>
          </p:cNvSpPr>
          <p:nvPr/>
        </p:nvSpPr>
        <p:spPr>
          <a:xfrm>
            <a:off x="6821568" y="4522628"/>
            <a:ext cx="4946881" cy="1892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600"/>
              </a:spcBef>
            </a:pPr>
            <a:r>
              <a:rPr lang="en-GB" sz="1600" dirty="0"/>
              <a:t>Access control functions  (e.g. door open/close, engine start/stop)</a:t>
            </a:r>
          </a:p>
          <a:p>
            <a:pPr marL="360000" indent="-360000">
              <a:spcBef>
                <a:spcPts val="600"/>
              </a:spcBef>
            </a:pPr>
            <a:r>
              <a:rPr lang="en-GB" sz="1600" dirty="0"/>
              <a:t>Vehicle Monitoring (e.g. fuel level sensors, battery performance, etc.)</a:t>
            </a:r>
          </a:p>
          <a:p>
            <a:pPr marL="360000" indent="-360000">
              <a:spcBef>
                <a:spcPts val="600"/>
              </a:spcBef>
            </a:pPr>
            <a:r>
              <a:rPr lang="en-US" sz="1600" dirty="0"/>
              <a:t>SOS Alerts using digital input</a:t>
            </a:r>
          </a:p>
          <a:p>
            <a:pPr marL="360000" indent="-360000">
              <a:spcBef>
                <a:spcPts val="600"/>
              </a:spcBef>
            </a:pPr>
            <a:r>
              <a:rPr lang="en-US" sz="1600" dirty="0"/>
              <a:t>Business and Private mileage count using digital inputs</a:t>
            </a:r>
            <a:endParaRPr lang="en-GB" sz="1600" dirty="0"/>
          </a:p>
        </p:txBody>
      </p:sp>
      <p:pic>
        <p:nvPicPr>
          <p:cNvPr id="12" name="Picture 2" descr="Blue and Yellow Graph on Stock Market Monitor">
            <a:extLst>
              <a:ext uri="{FF2B5EF4-FFF2-40B4-BE49-F238E27FC236}">
                <a16:creationId xmlns:a16="http://schemas.microsoft.com/office/drawing/2014/main" id="{25EBBA27-1A50-4C00-95CF-F7DA95041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22" b="17023"/>
          <a:stretch/>
        </p:blipFill>
        <p:spPr bwMode="auto">
          <a:xfrm>
            <a:off x="672636" y="1033023"/>
            <a:ext cx="10695629" cy="284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140FC122-2744-461B-B3EB-201858B84164}"/>
              </a:ext>
            </a:extLst>
          </p:cNvPr>
          <p:cNvSpPr/>
          <p:nvPr/>
        </p:nvSpPr>
        <p:spPr>
          <a:xfrm>
            <a:off x="9429610" y="2014802"/>
            <a:ext cx="1963999" cy="461665"/>
          </a:xfrm>
          <a:prstGeom prst="rect">
            <a:avLst/>
          </a:prstGeom>
          <a:solidFill>
            <a:srgbClr val="EB7D3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/>
                <a:cs typeface="Helvetica Neue"/>
              </a:rPr>
              <a:t>Digital Input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140FC122-2744-461B-B3EB-201858B84164}"/>
              </a:ext>
            </a:extLst>
          </p:cNvPr>
          <p:cNvSpPr/>
          <p:nvPr/>
        </p:nvSpPr>
        <p:spPr>
          <a:xfrm>
            <a:off x="8957952" y="3107990"/>
            <a:ext cx="2396811" cy="461665"/>
          </a:xfrm>
          <a:prstGeom prst="rect">
            <a:avLst/>
          </a:prstGeom>
          <a:solidFill>
            <a:srgbClr val="EB7D3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/>
                <a:cs typeface="Helvetica Neue"/>
              </a:rPr>
              <a:t>Analogue input</a:t>
            </a:r>
          </a:p>
        </p:txBody>
      </p:sp>
      <p:sp>
        <p:nvSpPr>
          <p:cNvPr id="21" name="Rechteck 20"/>
          <p:cNvSpPr/>
          <p:nvPr/>
        </p:nvSpPr>
        <p:spPr>
          <a:xfrm>
            <a:off x="9118513" y="1191454"/>
            <a:ext cx="2249752" cy="432736"/>
          </a:xfrm>
          <a:prstGeom prst="rect">
            <a:avLst/>
          </a:prstGeom>
          <a:solidFill>
            <a:srgbClr val="EB7D39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Helvetica Neue"/>
                <a:cs typeface="Helvetica Neue"/>
              </a:rPr>
              <a:t>Digital Output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491198" y="4060963"/>
            <a:ext cx="2134622" cy="461665"/>
          </a:xfrm>
          <a:prstGeom prst="rect">
            <a:avLst/>
          </a:prstGeom>
          <a:solidFill>
            <a:srgbClr val="EB7D39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Private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mileage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47868" y="5670655"/>
            <a:ext cx="2341346" cy="461665"/>
          </a:xfrm>
          <a:prstGeom prst="rect">
            <a:avLst/>
          </a:prstGeom>
          <a:solidFill>
            <a:srgbClr val="EB7D39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mileage</a:t>
            </a:r>
          </a:p>
        </p:txBody>
      </p:sp>
      <p:pic>
        <p:nvPicPr>
          <p:cNvPr id="30" name="Picture 17" descr="tap-01.png">
            <a:extLst>
              <a:ext uri="{FF2B5EF4-FFF2-40B4-BE49-F238E27FC236}">
                <a16:creationId xmlns:a16="http://schemas.microsoft.com/office/drawing/2014/main" id="{41D0A82B-0F0C-410C-BE7D-1983CD8560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541" y="2476467"/>
            <a:ext cx="1116354" cy="1116354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6623203" y="1299292"/>
            <a:ext cx="2259816" cy="119819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\\fs01\_marketing\Dokumentation\Flyer\FALCOM\BOLERO40\New\Links\orange-1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766" y="1387791"/>
            <a:ext cx="2145095" cy="98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hteck 31"/>
          <p:cNvSpPr/>
          <p:nvPr/>
        </p:nvSpPr>
        <p:spPr>
          <a:xfrm>
            <a:off x="6603565" y="2620974"/>
            <a:ext cx="2259816" cy="119819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\\fs01\_marketing\Dokumentation\Flyer\FALCOM\BOLERO40\New\Links\orange-1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470" y="2884547"/>
            <a:ext cx="1923283" cy="8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4062204" y="5212140"/>
            <a:ext cx="1127232" cy="369332"/>
          </a:xfrm>
          <a:prstGeom prst="rect">
            <a:avLst/>
          </a:prstGeom>
          <a:solidFill>
            <a:srgbClr val="EB7D39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SOS alerts</a:t>
            </a:r>
          </a:p>
        </p:txBody>
      </p:sp>
      <p:sp>
        <p:nvSpPr>
          <p:cNvPr id="35" name="Richtungspfeil 34"/>
          <p:cNvSpPr/>
          <p:nvPr/>
        </p:nvSpPr>
        <p:spPr>
          <a:xfrm flipH="1">
            <a:off x="6916569" y="4000219"/>
            <a:ext cx="4403887" cy="379909"/>
          </a:xfrm>
          <a:prstGeom prst="homePlat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5E697596-F8C0-454C-9ED6-38476FC6FE87}"/>
              </a:ext>
            </a:extLst>
          </p:cNvPr>
          <p:cNvSpPr/>
          <p:nvPr/>
        </p:nvSpPr>
        <p:spPr>
          <a:xfrm>
            <a:off x="7639122" y="4000659"/>
            <a:ext cx="349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Benefits</a:t>
            </a:r>
          </a:p>
        </p:txBody>
      </p:sp>
      <p:sp>
        <p:nvSpPr>
          <p:cNvPr id="37" name="Eingekerbter Richtungspfeil 36"/>
          <p:cNvSpPr/>
          <p:nvPr/>
        </p:nvSpPr>
        <p:spPr>
          <a:xfrm>
            <a:off x="7241535" y="4000220"/>
            <a:ext cx="309627" cy="379908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61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GB" sz="4400" dirty="0">
                <a:solidFill>
                  <a:srgbClr val="EB7D39"/>
                </a:solidFill>
              </a:rPr>
              <a:t>3-axis Accelerometer</a:t>
            </a:r>
            <a:endParaRPr lang="en-US" sz="4400" dirty="0">
              <a:solidFill>
                <a:srgbClr val="EB7D39"/>
              </a:solidFill>
            </a:endParaRPr>
          </a:p>
        </p:txBody>
      </p:sp>
      <p:pic>
        <p:nvPicPr>
          <p:cNvPr id="34" name="Picture 4" descr="\\fs01\_marketing\Marketing\temp\presentations\Presentations-NEW\shutterstock_189617762_2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66"/>
          <a:stretch/>
        </p:blipFill>
        <p:spPr bwMode="auto">
          <a:xfrm>
            <a:off x="813473" y="916579"/>
            <a:ext cx="11051146" cy="290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ontent Placeholder 13">
            <a:extLst>
              <a:ext uri="{FF2B5EF4-FFF2-40B4-BE49-F238E27FC236}">
                <a16:creationId xmlns:a16="http://schemas.microsoft.com/office/drawing/2014/main" id="{BFAFA60F-B189-41AB-AEED-D86E981E001D}"/>
              </a:ext>
            </a:extLst>
          </p:cNvPr>
          <p:cNvSpPr txBox="1">
            <a:spLocks/>
          </p:cNvSpPr>
          <p:nvPr/>
        </p:nvSpPr>
        <p:spPr>
          <a:xfrm>
            <a:off x="6783572" y="4526631"/>
            <a:ext cx="5113153" cy="171329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600" dirty="0"/>
              <a:t>Accident, Harsh braking and acceleration detection </a:t>
            </a:r>
          </a:p>
          <a:p>
            <a:pPr marL="342900" indent="-342900"/>
            <a:r>
              <a:rPr lang="en-US" sz="1600" dirty="0"/>
              <a:t>Vehicle moving and stationary detection </a:t>
            </a:r>
          </a:p>
          <a:p>
            <a:pPr marL="342900" indent="-342900"/>
            <a:r>
              <a:rPr lang="en-US" sz="1600" dirty="0"/>
              <a:t>Three dimensions measure acceleration</a:t>
            </a:r>
          </a:p>
          <a:p>
            <a:pPr marL="342900" indent="-342900"/>
            <a:r>
              <a:rPr lang="en-US" sz="1600" dirty="0"/>
              <a:t>Sensitivity configurable </a:t>
            </a:r>
          </a:p>
          <a:p>
            <a:pPr marL="342900" indent="-342900"/>
            <a:r>
              <a:rPr lang="en-US" sz="1600" dirty="0"/>
              <a:t>Determine vehicle orientation e.g.</a:t>
            </a:r>
            <a:r>
              <a:rPr lang="de-DE" sz="1600" dirty="0"/>
              <a:t> </a:t>
            </a:r>
            <a:r>
              <a:rPr lang="de-DE" sz="1600" dirty="0" err="1"/>
              <a:t>tilting</a:t>
            </a:r>
            <a:r>
              <a:rPr lang="de-DE" sz="1600" dirty="0"/>
              <a:t> etc.</a:t>
            </a:r>
            <a:endParaRPr lang="en-US" sz="1600" dirty="0"/>
          </a:p>
        </p:txBody>
      </p:sp>
      <p:sp>
        <p:nvSpPr>
          <p:cNvPr id="36" name="Textfeld 35"/>
          <p:cNvSpPr txBox="1"/>
          <p:nvPr/>
        </p:nvSpPr>
        <p:spPr>
          <a:xfrm>
            <a:off x="10130115" y="882002"/>
            <a:ext cx="1728193" cy="461665"/>
          </a:xfrm>
          <a:prstGeom prst="rect">
            <a:avLst/>
          </a:prstGeom>
          <a:solidFill>
            <a:srgbClr val="EB7D39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  <a:latin typeface="+mn-lt"/>
              </a:rPr>
              <a:t>Moving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0130114" y="1681335"/>
            <a:ext cx="1728193" cy="461665"/>
          </a:xfrm>
          <a:prstGeom prst="rect">
            <a:avLst/>
          </a:prstGeom>
          <a:solidFill>
            <a:srgbClr val="EB7D39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Standing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8742976" y="3079334"/>
            <a:ext cx="3115332" cy="461665"/>
          </a:xfrm>
          <a:prstGeom prst="rect">
            <a:avLst/>
          </a:prstGeom>
          <a:solidFill>
            <a:srgbClr val="EB7D3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Harsh acceleration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9468908" y="2370984"/>
            <a:ext cx="2389400" cy="461665"/>
          </a:xfrm>
          <a:prstGeom prst="rect">
            <a:avLst/>
          </a:prstGeom>
          <a:solidFill>
            <a:srgbClr val="EB7D39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  <a:latin typeface="+mn-lt"/>
              </a:rPr>
              <a:t>Harsh</a:t>
            </a:r>
            <a:r>
              <a:rPr lang="de-DE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+mn-lt"/>
              </a:rPr>
              <a:t>braking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5" name="Gruppieren 44"/>
          <p:cNvGrpSpPr/>
          <p:nvPr/>
        </p:nvGrpSpPr>
        <p:grpSpPr>
          <a:xfrm>
            <a:off x="837958" y="3789570"/>
            <a:ext cx="3727842" cy="2849392"/>
            <a:chOff x="1634682" y="6460976"/>
            <a:chExt cx="3727842" cy="2849392"/>
          </a:xfrm>
        </p:grpSpPr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DD76A616-CBA2-4A40-9EB0-8D68151CC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"/>
            <a:stretch/>
          </p:blipFill>
          <p:spPr>
            <a:xfrm>
              <a:off x="2122524" y="7294144"/>
              <a:ext cx="3240000" cy="2016224"/>
            </a:xfrm>
            <a:prstGeom prst="rect">
              <a:avLst/>
            </a:prstGeom>
          </p:spPr>
        </p:pic>
        <p:sp>
          <p:nvSpPr>
            <p:cNvPr id="47" name="Pfeil nach unten 46"/>
            <p:cNvSpPr/>
            <p:nvPr/>
          </p:nvSpPr>
          <p:spPr>
            <a:xfrm rot="3134643">
              <a:off x="2575509" y="7618178"/>
              <a:ext cx="504056" cy="136815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Pfeil nach unten 47"/>
            <p:cNvSpPr/>
            <p:nvPr/>
          </p:nvSpPr>
          <p:spPr>
            <a:xfrm flipV="1">
              <a:off x="3252134" y="6460976"/>
              <a:ext cx="504056" cy="14750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Pfeil nach unten 48"/>
            <p:cNvSpPr/>
            <p:nvPr/>
          </p:nvSpPr>
          <p:spPr>
            <a:xfrm rot="6770975">
              <a:off x="2608605" y="6876253"/>
              <a:ext cx="504056" cy="1368152"/>
            </a:xfrm>
            <a:prstGeom prst="downArrow">
              <a:avLst>
                <a:gd name="adj1" fmla="val 50000"/>
                <a:gd name="adj2" fmla="val 5241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lipse 49"/>
            <p:cNvSpPr/>
            <p:nvPr/>
          </p:nvSpPr>
          <p:spPr>
            <a:xfrm>
              <a:off x="3252134" y="7560329"/>
              <a:ext cx="504056" cy="49788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958231" y="6547914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Z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1911121" y="8576573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Y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634682" y="7063311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X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6783573" y="3953014"/>
            <a:ext cx="5074736" cy="379909"/>
            <a:chOff x="7454421" y="4024264"/>
            <a:chExt cx="4403887" cy="379909"/>
          </a:xfrm>
        </p:grpSpPr>
        <p:sp>
          <p:nvSpPr>
            <p:cNvPr id="54" name="Richtungspfeil 53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56" name="Eingekerbter Richtungspfeil 55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7" name="Picture 6">
            <a:extLst>
              <a:ext uri="{FF2B5EF4-FFF2-40B4-BE49-F238E27FC236}">
                <a16:creationId xmlns:a16="http://schemas.microsoft.com/office/drawing/2014/main" id="{B2E23C78-0E0F-4E64-897F-C4136695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11" y="3953454"/>
            <a:ext cx="2262227" cy="150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427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GB" sz="4400" dirty="0">
                <a:solidFill>
                  <a:srgbClr val="EB7D39"/>
                </a:solidFill>
              </a:rPr>
              <a:t>Ignition Sensing</a:t>
            </a:r>
            <a:endParaRPr lang="en-US" sz="4400" dirty="0">
              <a:solidFill>
                <a:srgbClr val="EB7D39"/>
              </a:solidFill>
            </a:endParaRPr>
          </a:p>
        </p:txBody>
      </p:sp>
      <p:pic>
        <p:nvPicPr>
          <p:cNvPr id="22" name="Picture 4" descr="Résultat de recherche d'images pour &quot;free tow truck logo&quot;">
            <a:extLst>
              <a:ext uri="{FF2B5EF4-FFF2-40B4-BE49-F238E27FC236}">
                <a16:creationId xmlns:a16="http://schemas.microsoft.com/office/drawing/2014/main" id="{DF275334-2DE5-45C8-938B-C25880309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12" b="22533"/>
          <a:stretch/>
        </p:blipFill>
        <p:spPr bwMode="auto">
          <a:xfrm>
            <a:off x="677999" y="3991425"/>
            <a:ext cx="4483584" cy="19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rchitecture building infrastructure city urban road street car vehicle light ">
            <a:extLst>
              <a:ext uri="{FF2B5EF4-FFF2-40B4-BE49-F238E27FC236}">
                <a16:creationId xmlns:a16="http://schemas.microsoft.com/office/drawing/2014/main" id="{F74DAEEC-3803-4FFD-A595-9657099AC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74" b="7660"/>
          <a:stretch/>
        </p:blipFill>
        <p:spPr bwMode="auto">
          <a:xfrm>
            <a:off x="677999" y="998970"/>
            <a:ext cx="11032865" cy="226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EE55261E-8990-4A49-8319-3017419CB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633" y="1123965"/>
            <a:ext cx="1489073" cy="2016751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663044" y="3886997"/>
            <a:ext cx="2424223" cy="369332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Towing detection alerts</a:t>
            </a:r>
          </a:p>
        </p:txBody>
      </p:sp>
      <p:sp>
        <p:nvSpPr>
          <p:cNvPr id="27" name="Rechteck 26"/>
          <p:cNvSpPr/>
          <p:nvPr/>
        </p:nvSpPr>
        <p:spPr>
          <a:xfrm>
            <a:off x="1875156" y="5767141"/>
            <a:ext cx="3097053" cy="369332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</a:rPr>
              <a:t>Trip start and stop detections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5617028" y="3475616"/>
            <a:ext cx="6093835" cy="485507"/>
            <a:chOff x="6502399" y="6320724"/>
            <a:chExt cx="5879955" cy="485507"/>
          </a:xfrm>
        </p:grpSpPr>
        <p:sp>
          <p:nvSpPr>
            <p:cNvPr id="29" name="Richtungspfeil 28"/>
            <p:cNvSpPr/>
            <p:nvPr/>
          </p:nvSpPr>
          <p:spPr>
            <a:xfrm flipH="1">
              <a:off x="6502399" y="6320724"/>
              <a:ext cx="5879955" cy="485507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7294488" y="6347116"/>
              <a:ext cx="443188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2200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31" name="Eingekerbter Richtungspfeil 30"/>
            <p:cNvSpPr/>
            <p:nvPr/>
          </p:nvSpPr>
          <p:spPr>
            <a:xfrm>
              <a:off x="6826694" y="6344258"/>
              <a:ext cx="347788" cy="446102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BFAFA60F-B189-41AB-AEED-D86E981E001D}"/>
              </a:ext>
            </a:extLst>
          </p:cNvPr>
          <p:cNvSpPr txBox="1">
            <a:spLocks/>
          </p:cNvSpPr>
          <p:nvPr/>
        </p:nvSpPr>
        <p:spPr>
          <a:xfrm>
            <a:off x="5733926" y="4246910"/>
            <a:ext cx="5976937" cy="22298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600" dirty="0"/>
              <a:t>Digital input detects engine ignition and alert to owner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3-axis accelerometer detects movement without engine ignition, then sends an alert to the owner. 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Park area alerts when engine ignition is off and vehicle moves out of this area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GNSS function activated for tracking and recovery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Trip start and stop detections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40824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GB" sz="4400" dirty="0">
                <a:solidFill>
                  <a:srgbClr val="EB7D39"/>
                </a:solidFill>
              </a:rPr>
              <a:t>1-Wire monitoring</a:t>
            </a:r>
            <a:endParaRPr lang="en-US" sz="4400" dirty="0">
              <a:solidFill>
                <a:srgbClr val="EB7D39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FAFA60F-B189-41AB-AEED-D86E981E001D}"/>
              </a:ext>
            </a:extLst>
          </p:cNvPr>
          <p:cNvSpPr txBox="1">
            <a:spLocks/>
          </p:cNvSpPr>
          <p:nvPr/>
        </p:nvSpPr>
        <p:spPr>
          <a:xfrm>
            <a:off x="6845586" y="4260877"/>
            <a:ext cx="4403888" cy="14062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Real-time temperature monitoring in refrigerated trucks during transportation</a:t>
            </a:r>
          </a:p>
          <a:p>
            <a:r>
              <a:rPr lang="en-GB" sz="1600" dirty="0"/>
              <a:t>Support </a:t>
            </a:r>
            <a:r>
              <a:rPr lang="en-GB" sz="1600" dirty="0" err="1"/>
              <a:t>i</a:t>
            </a:r>
            <a:r>
              <a:rPr lang="en-GB" sz="1600" dirty="0"/>
              <a:t>-Button for driver ID </a:t>
            </a:r>
          </a:p>
          <a:p>
            <a:r>
              <a:rPr lang="en-GB" sz="1600" dirty="0"/>
              <a:t>Manage driving hours</a:t>
            </a:r>
            <a:endParaRPr lang="en-GB" sz="1600" b="1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9457" y="4132712"/>
            <a:ext cx="4461629" cy="1943287"/>
          </a:xfrm>
          <a:prstGeom prst="rect">
            <a:avLst/>
          </a:prstGeom>
          <a:solidFill>
            <a:srgbClr val="EB7D39"/>
          </a:solidFill>
        </p:spPr>
      </p:pic>
      <p:sp>
        <p:nvSpPr>
          <p:cNvPr id="37" name="Ellipse 36"/>
          <p:cNvSpPr/>
          <p:nvPr/>
        </p:nvSpPr>
        <p:spPr>
          <a:xfrm>
            <a:off x="2421160" y="4287744"/>
            <a:ext cx="1296144" cy="1273641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6" descr="thermometer3.png">
            <a:extLst>
              <a:ext uri="{FF2B5EF4-FFF2-40B4-BE49-F238E27FC236}">
                <a16:creationId xmlns:a16="http://schemas.microsoft.com/office/drawing/2014/main" id="{A06AA634-7525-4644-AD0F-128F407A88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6028" y="4283406"/>
            <a:ext cx="538415" cy="1134137"/>
          </a:xfrm>
          <a:prstGeom prst="rect">
            <a:avLst/>
          </a:prstGeom>
        </p:spPr>
      </p:pic>
      <p:grpSp>
        <p:nvGrpSpPr>
          <p:cNvPr id="45" name="Gruppieren 44"/>
          <p:cNvGrpSpPr/>
          <p:nvPr/>
        </p:nvGrpSpPr>
        <p:grpSpPr>
          <a:xfrm>
            <a:off x="6845586" y="3579209"/>
            <a:ext cx="4403887" cy="379909"/>
            <a:chOff x="7454421" y="4024264"/>
            <a:chExt cx="4403887" cy="379909"/>
          </a:xfrm>
        </p:grpSpPr>
        <p:sp>
          <p:nvSpPr>
            <p:cNvPr id="46" name="Richtungspfeil 45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48" name="Eingekerbter Richtungspfeil 47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hteck 17"/>
          <p:cNvSpPr/>
          <p:nvPr/>
        </p:nvSpPr>
        <p:spPr>
          <a:xfrm>
            <a:off x="649457" y="3918412"/>
            <a:ext cx="2365041" cy="369332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</a:rPr>
              <a:t>Key control / i-</a:t>
            </a:r>
            <a:r>
              <a:rPr lang="fr-FR" b="1" dirty="0" err="1">
                <a:solidFill>
                  <a:schemeClr val="bg1"/>
                </a:solidFill>
              </a:rPr>
              <a:t>Button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798056" y="4368718"/>
            <a:ext cx="1486326" cy="646331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Temperature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sensor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7" name="Picture 28">
            <a:extLst>
              <a:ext uri="{FF2B5EF4-FFF2-40B4-BE49-F238E27FC236}">
                <a16:creationId xmlns:a16="http://schemas.microsoft.com/office/drawing/2014/main" id="{D84ABF5E-0781-4F63-8531-B4A1BD5270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27" y="4708877"/>
            <a:ext cx="699450" cy="715182"/>
          </a:xfrm>
          <a:prstGeom prst="rect">
            <a:avLst/>
          </a:prstGeom>
        </p:spPr>
      </p:pic>
      <p:pic>
        <p:nvPicPr>
          <p:cNvPr id="21508" name="Picture 4" descr="trailer truck passing on road during daytim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5" b="17221"/>
          <a:stretch/>
        </p:blipFill>
        <p:spPr bwMode="auto">
          <a:xfrm>
            <a:off x="729733" y="1116419"/>
            <a:ext cx="10519740" cy="231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42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>
                <a:solidFill>
                  <a:schemeClr val="accent4"/>
                </a:solidFill>
              </a:rPr>
              <a:t>Field of applications</a:t>
            </a:r>
          </a:p>
        </p:txBody>
      </p:sp>
      <p:pic>
        <p:nvPicPr>
          <p:cNvPr id="34" name="Picture 2" descr="http://mmtstock.com/wp-content/uploads/2015/02/IMG_0855.jpg">
            <a:extLst>
              <a:ext uri="{FF2B5EF4-FFF2-40B4-BE49-F238E27FC236}">
                <a16:creationId xmlns:a16="http://schemas.microsoft.com/office/drawing/2014/main" id="{FF460D04-8729-4337-8B6D-7DE0CC9FF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001" y="4943732"/>
            <a:ext cx="11160000" cy="141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bicycle bike park city urban street building citi bike blue new york ">
            <a:extLst>
              <a:ext uri="{FF2B5EF4-FFF2-40B4-BE49-F238E27FC236}">
                <a16:creationId xmlns:a16="http://schemas.microsoft.com/office/drawing/2014/main" id="{2AEFF89D-ACDC-4FC4-8AAA-0627E4A68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40"/>
          <a:stretch/>
        </p:blipFill>
        <p:spPr bwMode="auto">
          <a:xfrm>
            <a:off x="516001" y="2351320"/>
            <a:ext cx="11160000" cy="11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ontainer van truck vehicle export travel cargo wharf ">
            <a:extLst>
              <a:ext uri="{FF2B5EF4-FFF2-40B4-BE49-F238E27FC236}">
                <a16:creationId xmlns:a16="http://schemas.microsoft.com/office/drawing/2014/main" id="{1C7D1B85-273A-440E-8CCB-31AA525C2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13922"/>
          <a:stretch/>
        </p:blipFill>
        <p:spPr bwMode="auto">
          <a:xfrm>
            <a:off x="516000" y="1021278"/>
            <a:ext cx="11160000" cy="12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6">
            <a:extLst>
              <a:ext uri="{FF2B5EF4-FFF2-40B4-BE49-F238E27FC236}">
                <a16:creationId xmlns:a16="http://schemas.microsoft.com/office/drawing/2014/main" id="{1641BFE3-55CB-4573-9794-93E300B6CC35}"/>
              </a:ext>
            </a:extLst>
          </p:cNvPr>
          <p:cNvSpPr/>
          <p:nvPr/>
        </p:nvSpPr>
        <p:spPr>
          <a:xfrm>
            <a:off x="8149766" y="1416036"/>
            <a:ext cx="3516089" cy="55399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sz="3000" dirty="0">
                <a:solidFill>
                  <a:schemeClr val="bg1"/>
                </a:solidFill>
              </a:rPr>
              <a:t>Fleet management</a:t>
            </a: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C6D63DD8-B710-4FAC-9572-8EDC5E91809D}"/>
              </a:ext>
            </a:extLst>
          </p:cNvPr>
          <p:cNvSpPr/>
          <p:nvPr/>
        </p:nvSpPr>
        <p:spPr>
          <a:xfrm>
            <a:off x="7129351" y="2479629"/>
            <a:ext cx="4546650" cy="55399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sz="3000" dirty="0">
                <a:solidFill>
                  <a:schemeClr val="bg1"/>
                </a:solidFill>
              </a:rPr>
              <a:t>Bike/Car sharing &amp; </a:t>
            </a:r>
            <a:r>
              <a:rPr lang="fr-FR" sz="3000" dirty="0" err="1">
                <a:solidFill>
                  <a:schemeClr val="bg1"/>
                </a:solidFill>
              </a:rPr>
              <a:t>rental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FA7E6CC9-33D5-47E8-A9CB-087CA1E95900}"/>
              </a:ext>
            </a:extLst>
          </p:cNvPr>
          <p:cNvSpPr/>
          <p:nvPr/>
        </p:nvSpPr>
        <p:spPr>
          <a:xfrm>
            <a:off x="9586665" y="5474234"/>
            <a:ext cx="2089335" cy="55399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sz="3000" dirty="0" err="1">
                <a:solidFill>
                  <a:schemeClr val="bg1"/>
                </a:solidFill>
              </a:rPr>
              <a:t>Insurance</a:t>
            </a:r>
            <a:endParaRPr lang="fr-FR" sz="3000" dirty="0">
              <a:solidFill>
                <a:schemeClr val="bg1"/>
              </a:solidFill>
            </a:endParaRPr>
          </a:p>
        </p:txBody>
      </p:sp>
      <p:pic>
        <p:nvPicPr>
          <p:cNvPr id="40" name="Picture 12" descr="architecture building infrastructure tower city residences community road car bus vehicle transportation urban night lights people crowd ">
            <a:extLst>
              <a:ext uri="{FF2B5EF4-FFF2-40B4-BE49-F238E27FC236}">
                <a16:creationId xmlns:a16="http://schemas.microsoft.com/office/drawing/2014/main" id="{3C0E46A4-DE8E-4B9F-B0B0-9611064E4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2"/>
          <a:stretch/>
        </p:blipFill>
        <p:spPr bwMode="auto">
          <a:xfrm>
            <a:off x="516000" y="3610110"/>
            <a:ext cx="11160000" cy="12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2">
            <a:extLst>
              <a:ext uri="{FF2B5EF4-FFF2-40B4-BE49-F238E27FC236}">
                <a16:creationId xmlns:a16="http://schemas.microsoft.com/office/drawing/2014/main" id="{A871DA37-A28C-40F1-AA12-229361E1C6B2}"/>
              </a:ext>
            </a:extLst>
          </p:cNvPr>
          <p:cNvSpPr/>
          <p:nvPr/>
        </p:nvSpPr>
        <p:spPr>
          <a:xfrm>
            <a:off x="8227053" y="3785527"/>
            <a:ext cx="3447631" cy="55399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sz="3000" dirty="0">
                <a:solidFill>
                  <a:schemeClr val="bg1"/>
                </a:solidFill>
              </a:rPr>
              <a:t>Transport services</a:t>
            </a:r>
          </a:p>
        </p:txBody>
      </p:sp>
    </p:spTree>
    <p:extLst>
      <p:ext uri="{BB962C8B-B14F-4D97-AF65-F5344CB8AC3E}">
        <p14:creationId xmlns:p14="http://schemas.microsoft.com/office/powerpoint/2010/main" val="4097225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400" dirty="0">
                <a:solidFill>
                  <a:schemeClr val="accent4"/>
                </a:solidFill>
              </a:rPr>
              <a:t>Power Management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E775CED-7677-4F02-BBC8-DFAE43E75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9" b="12512"/>
          <a:stretch/>
        </p:blipFill>
        <p:spPr>
          <a:xfrm>
            <a:off x="676477" y="912805"/>
            <a:ext cx="10839046" cy="2681968"/>
          </a:xfrm>
          <a:prstGeom prst="rect">
            <a:avLst/>
          </a:prstGeom>
        </p:spPr>
      </p:pic>
      <p:pic>
        <p:nvPicPr>
          <p:cNvPr id="12" name="Picture 13" descr="icon-08-150x150.png">
            <a:extLst>
              <a:ext uri="{FF2B5EF4-FFF2-40B4-BE49-F238E27FC236}">
                <a16:creationId xmlns:a16="http://schemas.microsoft.com/office/drawing/2014/main" id="{E32E95FC-19CB-490B-9650-84774D242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81" y="1385458"/>
            <a:ext cx="1736663" cy="173666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166005" y="4493028"/>
            <a:ext cx="4349518" cy="15462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Reduce power consumption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Prevent drain  of vehicle battery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Extend operating time on internal battery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676477" y="3948605"/>
            <a:ext cx="6085830" cy="2392752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Multi power-saving modes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Configurable sleep modes with different sleep parameters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Sleep modes: Motion, Timer, IGN, Power detect, Ring, Power drop, </a:t>
            </a:r>
            <a:r>
              <a:rPr lang="en-GB" dirty="0" err="1">
                <a:solidFill>
                  <a:srgbClr val="000000"/>
                </a:solidFill>
              </a:rPr>
              <a:t>LowBat</a:t>
            </a:r>
            <a:endParaRPr lang="en-GB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Combination of sleep parameters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Doze mode (on/off): CPU and GNSS hibernate; GSM 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Auto mode: GSM, GNSS, CPU stand-by depending on load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Battery smart charge and battery monitoring: temperature, state, voltage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7138820" y="3763499"/>
            <a:ext cx="4403887" cy="379909"/>
            <a:chOff x="7454421" y="4024264"/>
            <a:chExt cx="4403887" cy="379909"/>
          </a:xfrm>
        </p:grpSpPr>
        <p:sp>
          <p:nvSpPr>
            <p:cNvPr id="23" name="Richtungspfeil 22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25" name="Eingekerbter Richtungspfeil 24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009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400" dirty="0" err="1">
                <a:solidFill>
                  <a:schemeClr val="accent4"/>
                </a:solidFill>
              </a:rPr>
              <a:t>Geofences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12" name="Picture 13" descr="icon-08-150x150.png">
            <a:extLst>
              <a:ext uri="{FF2B5EF4-FFF2-40B4-BE49-F238E27FC236}">
                <a16:creationId xmlns:a16="http://schemas.microsoft.com/office/drawing/2014/main" id="{E32E95FC-19CB-490B-9650-84774D242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81" y="1385458"/>
            <a:ext cx="1736663" cy="1736663"/>
          </a:xfrm>
          <a:prstGeom prst="rect">
            <a:avLst/>
          </a:prstGeom>
        </p:spPr>
      </p:pic>
      <p:pic>
        <p:nvPicPr>
          <p:cNvPr id="3074" name="Picture 2" descr="close-up photography of black linked wire fe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5" b="36977"/>
          <a:stretch/>
        </p:blipFill>
        <p:spPr bwMode="auto">
          <a:xfrm>
            <a:off x="452457" y="1056904"/>
            <a:ext cx="11173485" cy="25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452457" y="3758564"/>
            <a:ext cx="5044576" cy="27016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99 Geo-Fences (circular/rectangular)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32 areas (selective, combination)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1 parking area (circular)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2,000 waypoints (corridor)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3,000 Geo-Fences (circular)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Alerts/notification when entering/exiting Geo-Fence</a:t>
            </a:r>
          </a:p>
          <a:p>
            <a:r>
              <a:rPr lang="en-US" sz="1600" dirty="0">
                <a:solidFill>
                  <a:srgbClr val="000000"/>
                </a:solidFill>
              </a:rPr>
              <a:t>Remote Configuration / Update</a:t>
            </a:r>
          </a:p>
          <a:p>
            <a:r>
              <a:rPr lang="en-US" sz="1600" dirty="0">
                <a:solidFill>
                  <a:srgbClr val="000000"/>
                </a:solidFill>
              </a:rPr>
              <a:t>Server independent / stored on device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014949" y="4161831"/>
            <a:ext cx="4500575" cy="2443685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1600" dirty="0"/>
              <a:t>Theft protection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Stay on course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Optimum monitoring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Shipment notification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Cut down on inappropriate vehicle use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Reduce roaming costs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Generate notification when destination reached</a:t>
            </a:r>
          </a:p>
          <a:p>
            <a:pPr marL="342900" indent="-342900">
              <a:buFont typeface="Arial"/>
              <a:buChar char="•"/>
            </a:pPr>
            <a:endParaRPr lang="en-US" sz="1600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7214844" y="3733431"/>
            <a:ext cx="4403887" cy="379909"/>
            <a:chOff x="7454421" y="4024264"/>
            <a:chExt cx="4403887" cy="379909"/>
          </a:xfrm>
        </p:grpSpPr>
        <p:sp>
          <p:nvSpPr>
            <p:cNvPr id="17" name="Richtungspfeil 16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19" name="Eingekerbter Richtungspfeil 18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233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400" dirty="0">
                <a:solidFill>
                  <a:schemeClr val="accent4"/>
                </a:solidFill>
              </a:rPr>
              <a:t>Triggers</a:t>
            </a:r>
          </a:p>
        </p:txBody>
      </p:sp>
      <p:pic>
        <p:nvPicPr>
          <p:cNvPr id="9" name="Picture 4" descr="https://static.pexels.com/photos/241544/pexels-photo-241544.jpeg">
            <a:extLst>
              <a:ext uri="{FF2B5EF4-FFF2-40B4-BE49-F238E27FC236}">
                <a16:creationId xmlns:a16="http://schemas.microsoft.com/office/drawing/2014/main" id="{88E16BBF-34A1-4567-8E66-E565035AB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7" b="50545"/>
          <a:stretch/>
        </p:blipFill>
        <p:spPr bwMode="auto">
          <a:xfrm>
            <a:off x="454410" y="1045029"/>
            <a:ext cx="10840120" cy="22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890643" y="4096123"/>
            <a:ext cx="4536504" cy="13273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No need for counter algorithm on server side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Statistic for various events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Simplify device configuration with PFAL script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613899" y="3717013"/>
            <a:ext cx="4883134" cy="2340794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40 Counters / 40 Triggers (high/low)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Counter value can be set, reset by user or automatically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Triggers are used for PFAL configuration only, as additional conditions for alarms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Counting certain events or combinations of various states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Pulse counting for power meter and fuel flow meter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6890643" y="3548392"/>
            <a:ext cx="4403887" cy="379909"/>
            <a:chOff x="7454421" y="4024264"/>
            <a:chExt cx="4403887" cy="379909"/>
          </a:xfrm>
        </p:grpSpPr>
        <p:sp>
          <p:nvSpPr>
            <p:cNvPr id="19" name="Richtungspfeil 18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23" name="Eingekerbter Richtungspfeil 22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408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Success Story</a:t>
            </a:r>
            <a:r>
              <a:rPr lang="en-US" sz="4200" dirty="0"/>
              <a:t> - </a:t>
            </a:r>
            <a:r>
              <a:rPr lang="de-DE" sz="4400" dirty="0">
                <a:solidFill>
                  <a:srgbClr val="FFC000"/>
                </a:solidFill>
              </a:rPr>
              <a:t>Mobile </a:t>
            </a:r>
            <a:r>
              <a:rPr lang="de-DE" sz="4400" dirty="0" err="1">
                <a:solidFill>
                  <a:srgbClr val="FFC000"/>
                </a:solidFill>
              </a:rPr>
              <a:t>Alcohol</a:t>
            </a:r>
            <a:r>
              <a:rPr lang="de-DE" sz="4400" dirty="0">
                <a:solidFill>
                  <a:srgbClr val="FFC000"/>
                </a:solidFill>
              </a:rPr>
              <a:t> Level Monitoring</a:t>
            </a:r>
            <a:endParaRPr lang="en-US" sz="4400" dirty="0">
              <a:solidFill>
                <a:srgbClr val="FFC000"/>
              </a:solidFill>
            </a:endParaRPr>
          </a:p>
        </p:txBody>
      </p:sp>
      <p:pic>
        <p:nvPicPr>
          <p:cNvPr id="18434" name="Picture 2" descr="clear long stem glass selective photograph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9"/>
          <a:stretch/>
        </p:blipFill>
        <p:spPr bwMode="auto">
          <a:xfrm>
            <a:off x="28906" y="1094239"/>
            <a:ext cx="6067094" cy="24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Inhaltsplatzhalter 1"/>
          <p:cNvSpPr txBox="1">
            <a:spLocks/>
          </p:cNvSpPr>
          <p:nvPr/>
        </p:nvSpPr>
        <p:spPr>
          <a:xfrm>
            <a:off x="260568" y="4205944"/>
            <a:ext cx="4417757" cy="2201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600" dirty="0"/>
              <a:t>Device: </a:t>
            </a:r>
            <a:r>
              <a:rPr lang="de-DE" sz="1600" b="1" dirty="0"/>
              <a:t>FOX-EN/FOX3-4G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Customer: </a:t>
            </a:r>
            <a:r>
              <a:rPr lang="de-DE" sz="1600" b="1" dirty="0"/>
              <a:t>Dräger </a:t>
            </a:r>
            <a:r>
              <a:rPr lang="de-DE" sz="1600" b="1" dirty="0" err="1"/>
              <a:t>Safety</a:t>
            </a:r>
            <a:r>
              <a:rPr lang="de-DE" sz="1600" b="1" dirty="0"/>
              <a:t>/ Werk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Location</a:t>
            </a:r>
            <a:r>
              <a:rPr lang="de-DE" sz="1600" b="1" dirty="0"/>
              <a:t>: USA, </a:t>
            </a:r>
            <a:r>
              <a:rPr lang="de-DE" sz="1600" b="1" dirty="0" err="1"/>
              <a:t>Nordics</a:t>
            </a:r>
            <a:endParaRPr lang="de-DE" sz="1600" b="1" dirty="0"/>
          </a:p>
          <a:p>
            <a:pPr>
              <a:lnSpc>
                <a:spcPct val="100000"/>
              </a:lnSpc>
            </a:pPr>
            <a:r>
              <a:rPr lang="de-DE" sz="1600" dirty="0" err="1"/>
              <a:t>Deployed</a:t>
            </a:r>
            <a:r>
              <a:rPr lang="de-DE" sz="1600" dirty="0"/>
              <a:t>: </a:t>
            </a:r>
            <a:br>
              <a:rPr lang="de-DE" sz="1600" dirty="0"/>
            </a:br>
            <a:r>
              <a:rPr lang="de-DE" sz="1600" dirty="0"/>
              <a:t>        FOX-EN: </a:t>
            </a:r>
            <a:r>
              <a:rPr lang="de-DE" sz="1600" b="1" dirty="0"/>
              <a:t>&gt; 15.000 </a:t>
            </a:r>
            <a:r>
              <a:rPr lang="de-DE" sz="1600" b="1" dirty="0" err="1"/>
              <a:t>pcs</a:t>
            </a:r>
            <a:br>
              <a:rPr lang="de-DE" sz="1600" b="1" dirty="0"/>
            </a:br>
            <a:r>
              <a:rPr lang="de-DE" sz="1600" dirty="0"/>
              <a:t>        FOX3-4G-NA: </a:t>
            </a:r>
            <a:r>
              <a:rPr lang="de-DE" sz="1600" b="1" dirty="0"/>
              <a:t>&gt; 5.000 </a:t>
            </a:r>
            <a:r>
              <a:rPr lang="de-DE" sz="1600" b="1" dirty="0" err="1"/>
              <a:t>pcs</a:t>
            </a:r>
            <a:r>
              <a:rPr lang="de-DE" sz="1600" b="1" dirty="0"/>
              <a:t> </a:t>
            </a:r>
            <a:r>
              <a:rPr lang="de-DE" sz="1600" dirty="0"/>
              <a:t>(in </a:t>
            </a:r>
            <a:r>
              <a:rPr lang="de-DE" sz="1600" dirty="0" err="1"/>
              <a:t>progress</a:t>
            </a:r>
            <a:r>
              <a:rPr lang="de-DE" sz="1600" dirty="0"/>
              <a:t>)</a:t>
            </a:r>
          </a:p>
        </p:txBody>
      </p:sp>
      <p:pic>
        <p:nvPicPr>
          <p:cNvPr id="18436" name="Picture 4" descr="black video recor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67" y="1096555"/>
            <a:ext cx="3623432" cy="24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proxy.duckduckgo.com/iu/?u=https%3A%2F%2Ftse2.mm.bing.net%2Fth%3Fid%3DOIP.4EpUZkXQrAu4mGsqLSm2QgHaGY%26pid%3DApi&amp;f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459" y="1096555"/>
            <a:ext cx="2807787" cy="24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6995607" y="4205944"/>
            <a:ext cx="474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600" dirty="0" err="1"/>
              <a:t>Reducing</a:t>
            </a:r>
            <a:r>
              <a:rPr lang="de-DE" sz="1600" dirty="0"/>
              <a:t> </a:t>
            </a:r>
            <a:r>
              <a:rPr lang="de-DE" sz="1600" dirty="0" err="1"/>
              <a:t>accidents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en-US" sz="1600" dirty="0"/>
              <a:t>driver verification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/>
              <a:t>Latest connectivity technology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/>
              <a:t>Intelligent camera</a:t>
            </a:r>
            <a:r>
              <a:rPr lang="de-DE" sz="1600" dirty="0"/>
              <a:t> </a:t>
            </a:r>
            <a:r>
              <a:rPr lang="de-DE" sz="1600" dirty="0" err="1"/>
              <a:t>controlled</a:t>
            </a:r>
            <a:endParaRPr lang="de-DE" sz="16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600" dirty="0" err="1"/>
              <a:t>Customized</a:t>
            </a:r>
            <a:r>
              <a:rPr lang="de-DE" sz="1600" dirty="0"/>
              <a:t> </a:t>
            </a:r>
            <a:r>
              <a:rPr lang="de-DE" sz="1600" dirty="0" err="1"/>
              <a:t>firmware</a:t>
            </a:r>
            <a:r>
              <a:rPr lang="de-DE" sz="1600" dirty="0"/>
              <a:t> </a:t>
            </a:r>
            <a:r>
              <a:rPr lang="de-DE" sz="1600" dirty="0" err="1"/>
              <a:t>protocol</a:t>
            </a:r>
            <a:r>
              <a:rPr lang="de-DE" sz="1600" dirty="0"/>
              <a:t> (Interlock</a:t>
            </a:r>
            <a:r>
              <a:rPr lang="en-US" sz="1600" baseline="30000" dirty="0"/>
              <a:t>®</a:t>
            </a:r>
            <a:r>
              <a:rPr lang="de-DE" sz="1600" dirty="0"/>
              <a:t> 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600" dirty="0"/>
              <a:t>Car </a:t>
            </a:r>
            <a:r>
              <a:rPr lang="de-DE" sz="1600" dirty="0" err="1"/>
              <a:t>immobilization</a:t>
            </a:r>
            <a:endParaRPr lang="de-DE" sz="1600" dirty="0"/>
          </a:p>
        </p:txBody>
      </p:sp>
      <p:grpSp>
        <p:nvGrpSpPr>
          <p:cNvPr id="34" name="Gruppieren 33"/>
          <p:cNvGrpSpPr/>
          <p:nvPr/>
        </p:nvGrpSpPr>
        <p:grpSpPr>
          <a:xfrm>
            <a:off x="6995608" y="3691177"/>
            <a:ext cx="4734564" cy="379909"/>
            <a:chOff x="7454421" y="4024264"/>
            <a:chExt cx="4403887" cy="379909"/>
          </a:xfrm>
        </p:grpSpPr>
        <p:sp>
          <p:nvSpPr>
            <p:cNvPr id="35" name="Richtungspfeil 34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37" name="Eingekerbter Richtungspfeil 36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 descr="Bildergebnis fÃ¼r drÃ¤ger safe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9" y="3062201"/>
            <a:ext cx="2166545" cy="90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Dev-fbeqiri\documents\Flyer\Movilizer\FOX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80" y="4143708"/>
            <a:ext cx="2373004" cy="15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02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75"/>
          <p:cNvPicPr/>
          <p:nvPr/>
        </p:nvPicPr>
        <p:blipFill rotWithShape="1">
          <a:blip r:embed="rId3"/>
          <a:srcRect t="2692" b="25113"/>
          <a:stretch/>
        </p:blipFill>
        <p:spPr>
          <a:xfrm>
            <a:off x="1011397" y="971724"/>
            <a:ext cx="9397877" cy="2653736"/>
          </a:xfrm>
          <a:prstGeom prst="rect">
            <a:avLst/>
          </a:prstGeom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Success Story </a:t>
            </a:r>
            <a:r>
              <a:rPr lang="en-US" sz="4200" dirty="0"/>
              <a:t>– 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 Sharing</a:t>
            </a:r>
          </a:p>
        </p:txBody>
      </p:sp>
      <p:pic>
        <p:nvPicPr>
          <p:cNvPr id="21" name="Picture 674"/>
          <p:cNvPicPr/>
          <p:nvPr/>
        </p:nvPicPr>
        <p:blipFill>
          <a:blip r:embed="rId4"/>
          <a:stretch/>
        </p:blipFill>
        <p:spPr>
          <a:xfrm>
            <a:off x="9857686" y="978588"/>
            <a:ext cx="1858683" cy="855616"/>
          </a:xfrm>
          <a:prstGeom prst="rect">
            <a:avLst/>
          </a:prstGeom>
          <a:ln>
            <a:noFill/>
          </a:ln>
        </p:spPr>
      </p:pic>
      <p:grpSp>
        <p:nvGrpSpPr>
          <p:cNvPr id="11" name="Gruppieren 10"/>
          <p:cNvGrpSpPr/>
          <p:nvPr/>
        </p:nvGrpSpPr>
        <p:grpSpPr>
          <a:xfrm>
            <a:off x="6908155" y="3759143"/>
            <a:ext cx="4403887" cy="379909"/>
            <a:chOff x="7454421" y="4024264"/>
            <a:chExt cx="4403887" cy="379909"/>
          </a:xfrm>
        </p:grpSpPr>
        <p:sp>
          <p:nvSpPr>
            <p:cNvPr id="12" name="Richtungspfeil 11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14" name="Eingekerbter Richtungspfeil 13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1011397" y="4391625"/>
            <a:ext cx="4445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Product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FOX-EN, FOX3-2G/4G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Customer: 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RAM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Location: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Calibri" charset="0"/>
              </a:rPr>
              <a:t>Netherlands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/ </a:t>
            </a:r>
            <a:r>
              <a:rPr lang="de-DE" sz="1600" b="1" dirty="0" err="1">
                <a:solidFill>
                  <a:srgbClr val="000000"/>
                </a:solidFill>
                <a:latin typeface="Calibri" charset="0"/>
              </a:rPr>
              <a:t>Belgium</a:t>
            </a:r>
            <a:endParaRPr lang="de-DE" sz="1600" b="1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</a:pP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Deployed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&gt; 3,000 </a:t>
            </a:r>
            <a:r>
              <a:rPr lang="de-DE" sz="1600" b="1" dirty="0" err="1">
                <a:solidFill>
                  <a:srgbClr val="000000"/>
                </a:solidFill>
                <a:latin typeface="Calibri" charset="0"/>
              </a:rPr>
              <a:t>pcs</a:t>
            </a:r>
            <a:endParaRPr lang="de-DE" sz="16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908155" y="4397839"/>
            <a:ext cx="4585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Clr>
                <a:srgbClr val="CB142A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Online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car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reservation</a:t>
            </a:r>
            <a:endParaRPr lang="de-DE" sz="1600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spcBef>
                <a:spcPts val="0"/>
              </a:spcBef>
              <a:buClr>
                <a:srgbClr val="CB142A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Customized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applications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for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car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sharing</a:t>
            </a:r>
            <a:endParaRPr lang="de-DE" sz="1600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spcBef>
                <a:spcPts val="0"/>
              </a:spcBef>
              <a:buClr>
                <a:srgbClr val="CB142A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RFID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member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card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iButton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for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identification</a:t>
            </a:r>
            <a:endParaRPr lang="de-DE" sz="1600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spcBef>
                <a:spcPts val="0"/>
              </a:spcBef>
              <a:buClr>
                <a:srgbClr val="CB142A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Real time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mileage</a:t>
            </a:r>
            <a:endParaRPr lang="de-DE" sz="1600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spcBef>
                <a:spcPts val="0"/>
              </a:spcBef>
              <a:buClr>
                <a:srgbClr val="CB142A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Use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vehicle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diagnostic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data</a:t>
            </a:r>
            <a:endParaRPr lang="de-DE" sz="1600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spcBef>
                <a:spcPts val="0"/>
              </a:spcBef>
              <a:buClr>
                <a:srgbClr val="CB142A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Eco-drive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implemented</a:t>
            </a:r>
            <a:endParaRPr lang="de-DE" sz="1600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spcBef>
                <a:spcPts val="0"/>
              </a:spcBef>
              <a:buClr>
                <a:srgbClr val="CB142A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Fleet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maintenance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</a:p>
        </p:txBody>
      </p:sp>
      <p:pic>
        <p:nvPicPr>
          <p:cNvPr id="17" name="Picture 8" descr="\\Dev-fbeqiri\documents\Flyer\Movilizer\FOX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85" y="4139052"/>
            <a:ext cx="1768004" cy="11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\\fs01\_marketing\Dokumentation\Documents\OrderingGuide\Pics\IOBOX-MINI_n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40" y="5455486"/>
            <a:ext cx="1578494" cy="80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118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/>
              <a:t>Success Story – </a:t>
            </a:r>
            <a:r>
              <a:rPr lang="de-DE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</a:t>
            </a:r>
            <a:r>
              <a:rPr lang="de-DE" sz="4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</a:t>
            </a:r>
            <a:r>
              <a:rPr lang="de-DE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</a:t>
            </a:r>
            <a:endParaRPr lang="en-US" sz="4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https://www.hako.com/_library/Product_categories/Cleaning_technology/Scrubber-driers/Ride-on_scrubber-driers/Scrubmaster_B75_R/ThumbFreistellungScrubmasterB75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61" y="1112197"/>
            <a:ext cx="2422455" cy="24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www.hako.com/_fix_for_templates/images/hak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254" y="1454152"/>
            <a:ext cx="1512174" cy="10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www.hako.com/_library/Product_categories/Cleaning_technology/Scrubber-driers/Walk-behind_scrubber-driers/Scrubmaster_B90/common/B90_thumb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16" y="1011270"/>
            <a:ext cx="3023388" cy="251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\\fs01\_development\_presentation\_images\_D2Sphere\logo_qu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42" y="4028117"/>
            <a:ext cx="1977240" cy="6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fs01\misc\Fotos_Kundenanwendungen\HAKO\Attachment_2019-06-25-15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6" y="1011270"/>
            <a:ext cx="3384529" cy="253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794810" y="4120835"/>
            <a:ext cx="48250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Forward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their</a:t>
            </a:r>
            <a:r>
              <a:rPr lang="de-DE" sz="1600" dirty="0"/>
              <a:t> SAP </a:t>
            </a:r>
            <a:r>
              <a:rPr lang="de-DE" sz="1600" dirty="0" err="1"/>
              <a:t>system</a:t>
            </a:r>
            <a:r>
              <a:rPr lang="de-DE" sz="1600" dirty="0"/>
              <a:t> </a:t>
            </a:r>
            <a:r>
              <a:rPr lang="de-DE" sz="1600" dirty="0" err="1"/>
              <a:t>thru</a:t>
            </a:r>
            <a:r>
              <a:rPr lang="de-DE" sz="1600" dirty="0"/>
              <a:t> D2Sphere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Recording </a:t>
            </a:r>
            <a:r>
              <a:rPr lang="de-DE" sz="1600" dirty="0" err="1"/>
              <a:t>working</a:t>
            </a:r>
            <a:r>
              <a:rPr lang="de-DE" sz="1600" dirty="0"/>
              <a:t> </a:t>
            </a:r>
            <a:r>
              <a:rPr lang="de-DE" sz="1600" dirty="0" err="1"/>
              <a:t>hours</a:t>
            </a:r>
            <a:r>
              <a:rPr lang="de-DE" sz="1600" dirty="0"/>
              <a:t> 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cleanining</a:t>
            </a:r>
            <a:r>
              <a:rPr lang="de-DE" sz="1600" dirty="0"/>
              <a:t> </a:t>
            </a:r>
            <a:r>
              <a:rPr lang="de-DE" sz="1600" dirty="0" err="1"/>
              <a:t>machines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Recording </a:t>
            </a:r>
            <a:r>
              <a:rPr lang="de-DE" sz="1600" dirty="0" err="1"/>
              <a:t>working</a:t>
            </a:r>
            <a:r>
              <a:rPr lang="de-DE" sz="1600" dirty="0"/>
              <a:t> </a:t>
            </a:r>
            <a:r>
              <a:rPr lang="de-DE" sz="1600" dirty="0" err="1"/>
              <a:t>hours</a:t>
            </a:r>
            <a:r>
              <a:rPr lang="de-DE" sz="1600" dirty="0"/>
              <a:t> 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accessory</a:t>
            </a:r>
            <a:r>
              <a:rPr lang="de-DE" sz="1600" dirty="0"/>
              <a:t> </a:t>
            </a:r>
            <a:r>
              <a:rPr lang="de-DE" sz="1600" dirty="0" err="1"/>
              <a:t>parts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Device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management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Battery</a:t>
            </a:r>
            <a:r>
              <a:rPr lang="de-DE" sz="1600" dirty="0"/>
              <a:t> </a:t>
            </a:r>
            <a:r>
              <a:rPr lang="de-DE" sz="1600" dirty="0" err="1"/>
              <a:t>management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Protocol </a:t>
            </a:r>
            <a:r>
              <a:rPr lang="de-DE" sz="1600" dirty="0" err="1"/>
              <a:t>integration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LUA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Invoice</a:t>
            </a:r>
            <a:r>
              <a:rPr lang="de-DE" sz="1600" dirty="0"/>
              <a:t> </a:t>
            </a:r>
            <a:r>
              <a:rPr lang="de-DE" sz="1600" dirty="0" err="1"/>
              <a:t>digitalization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Complete</a:t>
            </a:r>
            <a:r>
              <a:rPr lang="de-DE" sz="1600" dirty="0"/>
              <a:t> </a:t>
            </a:r>
            <a:r>
              <a:rPr lang="de-DE" sz="1600" dirty="0" err="1"/>
              <a:t>solution</a:t>
            </a:r>
            <a:r>
              <a:rPr lang="de-DE" sz="1600" dirty="0"/>
              <a:t> (incl. D2Sphere, </a:t>
            </a:r>
            <a:r>
              <a:rPr lang="de-DE" sz="1600" dirty="0" err="1"/>
              <a:t>Lua</a:t>
            </a:r>
            <a:r>
              <a:rPr lang="de-DE" sz="1600" dirty="0"/>
              <a:t>, SLA)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Mobile </a:t>
            </a:r>
            <a:r>
              <a:rPr lang="de-DE" sz="1600" dirty="0" err="1"/>
              <a:t>connectivity</a:t>
            </a:r>
            <a:endParaRPr lang="de-DE" sz="160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6568382" y="3690524"/>
            <a:ext cx="5068307" cy="379909"/>
            <a:chOff x="7454421" y="4024264"/>
            <a:chExt cx="4403887" cy="379909"/>
          </a:xfrm>
        </p:grpSpPr>
        <p:sp>
          <p:nvSpPr>
            <p:cNvPr id="20" name="Richtungspfeil 19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22" name="Eingekerbter Richtungspfeil 21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6080421" y="1011270"/>
            <a:ext cx="1224258" cy="1121842"/>
          </a:xfrm>
          <a:prstGeom prst="ellips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8676861" y="822325"/>
            <a:ext cx="1224258" cy="1121842"/>
          </a:xfrm>
          <a:prstGeom prst="ellips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\\fs01\_marketing\Dokumentation\Documents\BOLERO-40\Images\neu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19" y="1207614"/>
            <a:ext cx="1163790" cy="7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\\fs01\_marketing\Dokumentation\Documents\BOLERO-40\Images\neu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088" y="922113"/>
            <a:ext cx="1163790" cy="7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/>
          <p:cNvSpPr/>
          <p:nvPr/>
        </p:nvSpPr>
        <p:spPr>
          <a:xfrm>
            <a:off x="3071677" y="868243"/>
            <a:ext cx="1224258" cy="1121842"/>
          </a:xfrm>
          <a:prstGeom prst="ellips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690576" y="4362556"/>
            <a:ext cx="4445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Product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FOX3-4G/BOLERO41/BOLERO45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Customer: 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HAKO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Location: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 Germany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with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Calibri" charset="0"/>
              </a:rPr>
              <a:t>worldwide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Calibri" charset="0"/>
              </a:rPr>
              <a:t>use</a:t>
            </a:r>
            <a:endParaRPr lang="de-DE" sz="1600" b="1" dirty="0">
              <a:solidFill>
                <a:srgbClr val="000000"/>
              </a:solidFill>
              <a:latin typeface="Calibri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Deployed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In </a:t>
            </a:r>
            <a:r>
              <a:rPr lang="de-DE" sz="1600" b="1" dirty="0" err="1">
                <a:solidFill>
                  <a:srgbClr val="000000"/>
                </a:solidFill>
                <a:latin typeface="Calibri" charset="0"/>
              </a:rPr>
              <a:t>progress</a:t>
            </a:r>
            <a:r>
              <a:rPr lang="de-DE" sz="1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( &gt; 50pcs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being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 charset="0"/>
              </a:rPr>
              <a:t>tested</a:t>
            </a:r>
            <a:r>
              <a:rPr lang="de-DE" sz="1600" dirty="0">
                <a:solidFill>
                  <a:srgbClr val="000000"/>
                </a:solidFill>
                <a:latin typeface="Calibri" charset="0"/>
              </a:rPr>
              <a:t>)</a:t>
            </a:r>
          </a:p>
        </p:txBody>
      </p:sp>
      <p:pic>
        <p:nvPicPr>
          <p:cNvPr id="26" name="Picture 8" descr="\\Dev-fbeqiri\documents\Flyer\Movilizer\FOX_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3" y="1095673"/>
            <a:ext cx="1022525" cy="6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\\Dev-fbeqiri\documents\Flyer\Movilizer\FOX_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38" y="4744520"/>
            <a:ext cx="1220970" cy="8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\\fs01\_marketing\Marketing\temp\presentations\Presentations-NEW\bolero45_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149" y="5627597"/>
            <a:ext cx="1220970" cy="86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28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400" dirty="0"/>
              <a:t>Success Story </a:t>
            </a:r>
            <a:r>
              <a:rPr lang="en-US" sz="4200" dirty="0"/>
              <a:t>– </a:t>
            </a:r>
            <a:r>
              <a:rPr lang="de-DE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Airport Asset </a:t>
            </a:r>
            <a:r>
              <a:rPr lang="de-DE" sz="4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Telematics</a:t>
            </a:r>
            <a:endParaRPr lang="en-US" sz="4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Quantum Av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91" y="947873"/>
            <a:ext cx="1663460" cy="64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fs01\_marketing\Lantronix\Product presentation\_bilder\Quantum-airport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7" b="21327"/>
          <a:stretch/>
        </p:blipFill>
        <p:spPr bwMode="auto">
          <a:xfrm>
            <a:off x="981443" y="997343"/>
            <a:ext cx="8836664" cy="25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582912" y="4176877"/>
            <a:ext cx="6146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Real-time data through Telematics for immediate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Provides current and precise data through Telematics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Determine if an asset has its ignition switched on when it shouldn’t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Tracking luggage from point A to point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Vehicle</a:t>
            </a:r>
            <a:r>
              <a:rPr lang="de-DE" sz="1600" dirty="0"/>
              <a:t> </a:t>
            </a:r>
            <a:r>
              <a:rPr lang="de-DE" sz="1600" dirty="0" err="1"/>
              <a:t>diagnostic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(CAN, FMS, OBDII)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Delivers valuable, customizable reporting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RFID/BLE/</a:t>
            </a:r>
            <a:r>
              <a:rPr lang="de-DE" sz="1600" dirty="0" err="1"/>
              <a:t>iButton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asset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driver</a:t>
            </a:r>
            <a:r>
              <a:rPr lang="de-DE" sz="1600" dirty="0"/>
              <a:t> </a:t>
            </a:r>
            <a:r>
              <a:rPr lang="de-DE" sz="1600" dirty="0" err="1"/>
              <a:t>identification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WLAN </a:t>
            </a:r>
            <a:r>
              <a:rPr lang="de-DE" sz="1600" dirty="0" err="1"/>
              <a:t>communication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hidden</a:t>
            </a:r>
            <a:r>
              <a:rPr lang="de-DE" sz="1600" dirty="0"/>
              <a:t> SSID (</a:t>
            </a:r>
            <a:r>
              <a:rPr lang="de-DE" sz="1600" dirty="0" err="1"/>
              <a:t>PoC</a:t>
            </a:r>
            <a:r>
              <a:rPr lang="de-DE" sz="1600" dirty="0"/>
              <a:t> </a:t>
            </a:r>
            <a:r>
              <a:rPr lang="de-DE" sz="1600" dirty="0" err="1"/>
              <a:t>approved</a:t>
            </a:r>
            <a:r>
              <a:rPr lang="de-DE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Operating at </a:t>
            </a:r>
            <a:r>
              <a:rPr lang="de-DE" sz="1600" dirty="0" err="1"/>
              <a:t>airports</a:t>
            </a:r>
            <a:r>
              <a:rPr lang="de-DE" sz="1600" dirty="0"/>
              <a:t> on 4 </a:t>
            </a:r>
            <a:r>
              <a:rPr lang="de-DE" sz="1600" dirty="0" err="1"/>
              <a:t>continents</a:t>
            </a:r>
            <a:endParaRPr lang="de-DE" sz="160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5582913" y="3621395"/>
            <a:ext cx="5676966" cy="379909"/>
            <a:chOff x="7454421" y="4024264"/>
            <a:chExt cx="4403887" cy="379909"/>
          </a:xfrm>
        </p:grpSpPr>
        <p:sp>
          <p:nvSpPr>
            <p:cNvPr id="16" name="Richtungspfeil 15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18" name="Eingekerbter Richtungspfeil 17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343121" y="4309267"/>
            <a:ext cx="3963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dirty="0" err="1">
                <a:solidFill>
                  <a:srgbClr val="000000"/>
                </a:solidFill>
                <a:latin typeface="Calibri" charset="0"/>
              </a:rPr>
              <a:t>Product</a:t>
            </a:r>
            <a:r>
              <a:rPr lang="de-DE" dirty="0">
                <a:solidFill>
                  <a:srgbClr val="000000"/>
                </a:solidFill>
                <a:latin typeface="Calibri" charset="0"/>
              </a:rPr>
              <a:t>: FOX3-3G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dirty="0">
                <a:solidFill>
                  <a:srgbClr val="000000"/>
                </a:solidFill>
                <a:latin typeface="Calibri" charset="0"/>
              </a:rPr>
              <a:t>Customer: </a:t>
            </a:r>
            <a:r>
              <a:rPr lang="de-DE" b="1" dirty="0">
                <a:solidFill>
                  <a:srgbClr val="000000"/>
                </a:solidFill>
                <a:latin typeface="Calibri" charset="0"/>
              </a:rPr>
              <a:t>Quantum</a:t>
            </a:r>
            <a:endParaRPr lang="de-DE" dirty="0">
              <a:solidFill>
                <a:srgbClr val="000000"/>
              </a:solidFill>
              <a:latin typeface="Calibri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dirty="0">
                <a:solidFill>
                  <a:srgbClr val="000000"/>
                </a:solidFill>
                <a:latin typeface="Calibri" charset="0"/>
              </a:rPr>
              <a:t>Location:</a:t>
            </a:r>
            <a:r>
              <a:rPr lang="de-DE" b="1" dirty="0">
                <a:solidFill>
                  <a:srgbClr val="000000"/>
                </a:solidFill>
                <a:latin typeface="Calibri" charset="0"/>
              </a:rPr>
              <a:t> Germany </a:t>
            </a:r>
            <a:r>
              <a:rPr lang="de-DE" dirty="0" err="1">
                <a:solidFill>
                  <a:srgbClr val="000000"/>
                </a:solidFill>
                <a:latin typeface="Calibri" charset="0"/>
              </a:rPr>
              <a:t>with</a:t>
            </a:r>
            <a:r>
              <a:rPr lang="de-DE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charset="0"/>
              </a:rPr>
              <a:t>worldwide</a:t>
            </a:r>
            <a:r>
              <a:rPr lang="de-DE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charset="0"/>
              </a:rPr>
              <a:t>use</a:t>
            </a:r>
            <a:endParaRPr lang="de-DE" b="1" dirty="0">
              <a:solidFill>
                <a:srgbClr val="000000"/>
              </a:solidFill>
              <a:latin typeface="Calibri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B142A"/>
              </a:buClr>
              <a:buSzPct val="100000"/>
              <a:buFont typeface="Arial" pitchFamily="34" charset="0"/>
              <a:buNone/>
            </a:pPr>
            <a:r>
              <a:rPr lang="de-DE" dirty="0" err="1">
                <a:solidFill>
                  <a:srgbClr val="000000"/>
                </a:solidFill>
                <a:latin typeface="Calibri" charset="0"/>
              </a:rPr>
              <a:t>Deployed</a:t>
            </a:r>
            <a:r>
              <a:rPr lang="de-DE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de-DE" b="1" dirty="0">
                <a:solidFill>
                  <a:srgbClr val="000000"/>
                </a:solidFill>
                <a:latin typeface="Calibri" charset="0"/>
              </a:rPr>
              <a:t>1000 </a:t>
            </a:r>
            <a:r>
              <a:rPr lang="de-DE" b="1" dirty="0" err="1">
                <a:solidFill>
                  <a:srgbClr val="000000"/>
                </a:solidFill>
                <a:latin typeface="Calibri" charset="0"/>
              </a:rPr>
              <a:t>pcs</a:t>
            </a:r>
            <a:r>
              <a:rPr lang="de-DE" b="1" dirty="0">
                <a:solidFill>
                  <a:srgbClr val="000000"/>
                </a:solidFill>
                <a:latin typeface="Calibri" charset="0"/>
              </a:rPr>
              <a:t> </a:t>
            </a:r>
          </a:p>
        </p:txBody>
      </p:sp>
      <p:pic>
        <p:nvPicPr>
          <p:cNvPr id="26" name="Picture 4" descr="MULAG: Comet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1" y="2805431"/>
            <a:ext cx="1650580" cy="1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ush back Tracto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05" y="2786143"/>
            <a:ext cx="1918312" cy="12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Vorfeldfahrzeuge Gepäck- und Frachtfahrzeuge Foto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17" y="2805431"/>
            <a:ext cx="1524758" cy="1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\\Dev-fbeqiri\documents\Flyer\Movilizer\FOX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61" y="3665927"/>
            <a:ext cx="1548537" cy="102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26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9" b="14381"/>
          <a:stretch/>
        </p:blipFill>
        <p:spPr>
          <a:xfrm>
            <a:off x="1178453" y="1032051"/>
            <a:ext cx="9144000" cy="291055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Use-Cases – </a:t>
            </a:r>
            <a:r>
              <a:rPr lang="en-US" sz="4400" dirty="0">
                <a:solidFill>
                  <a:srgbClr val="FFC000"/>
                </a:solidFill>
              </a:rPr>
              <a:t>Public Transport</a:t>
            </a:r>
            <a:endParaRPr 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6776669" y="4437474"/>
            <a:ext cx="4650749" cy="20108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sz="1800" dirty="0"/>
              <a:t>Bus schedule Management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sz="1800" dirty="0"/>
              <a:t>optimization of bus routes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sz="1800" dirty="0"/>
              <a:t>Bus arrival forecast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sz="1800" dirty="0"/>
              <a:t>Traffic-jam detection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sz="1800" dirty="0"/>
              <a:t>Speed control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sz="1800" dirty="0"/>
              <a:t>Driver education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sz="1800" dirty="0"/>
              <a:t>Engine parameter monitoring using CAN</a:t>
            </a:r>
          </a:p>
        </p:txBody>
      </p:sp>
      <p:sp>
        <p:nvSpPr>
          <p:cNvPr id="43" name="Text Placeholder 3"/>
          <p:cNvSpPr txBox="1">
            <a:spLocks/>
          </p:cNvSpPr>
          <p:nvPr/>
        </p:nvSpPr>
        <p:spPr>
          <a:xfrm>
            <a:off x="1333675" y="4437474"/>
            <a:ext cx="4342731" cy="171057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3000"/>
              </a:lnSpc>
              <a:spcAft>
                <a:spcPts val="300"/>
              </a:spcAft>
              <a:buClr>
                <a:schemeClr val="accent2"/>
              </a:buClr>
              <a:buSzPct val="75000"/>
              <a:buFont typeface="Arial" pitchFamily="34" charset="0"/>
              <a:buNone/>
              <a:defRPr/>
            </a:pPr>
            <a:r>
              <a:rPr lang="en-GB" sz="1800" dirty="0">
                <a:ea typeface="ＭＳ Ｐゴシック" charset="-128"/>
                <a:cs typeface="Calibri" panose="020F0502020204030204" pitchFamily="34" charset="0"/>
              </a:rPr>
              <a:t>Product: </a:t>
            </a:r>
            <a:r>
              <a:rPr lang="en-GB" sz="1800" b="1" dirty="0">
                <a:cs typeface="Calibri" panose="020F0502020204030204" pitchFamily="34" charset="0"/>
              </a:rPr>
              <a:t>FOX3, FOX-IN/EN</a:t>
            </a:r>
          </a:p>
          <a:p>
            <a:pPr marL="0" indent="0">
              <a:lnSpc>
                <a:spcPct val="93000"/>
              </a:lnSpc>
              <a:spcAft>
                <a:spcPts val="300"/>
              </a:spcAft>
              <a:buClr>
                <a:schemeClr val="accent2"/>
              </a:buClr>
              <a:buSzPct val="75000"/>
              <a:buNone/>
              <a:defRPr/>
            </a:pPr>
            <a:r>
              <a:rPr lang="en-GB" sz="1800" dirty="0">
                <a:ea typeface="ＭＳ Ｐゴシック" charset="-128"/>
                <a:cs typeface="Calibri" panose="020F0502020204030204" pitchFamily="34" charset="0"/>
              </a:rPr>
              <a:t>Customer: </a:t>
            </a:r>
            <a:r>
              <a:rPr lang="en-GB" sz="1800" b="1" dirty="0">
                <a:cs typeface="Calibri" panose="020F0502020204030204" pitchFamily="34" charset="0"/>
              </a:rPr>
              <a:t>Delhi Transport Corporation</a:t>
            </a:r>
          </a:p>
          <a:p>
            <a:pPr marL="0" indent="0">
              <a:lnSpc>
                <a:spcPct val="93000"/>
              </a:lnSpc>
              <a:spcAft>
                <a:spcPts val="300"/>
              </a:spcAft>
              <a:buClr>
                <a:schemeClr val="accent2"/>
              </a:buClr>
              <a:buSzPct val="75000"/>
              <a:buNone/>
              <a:defRPr/>
            </a:pPr>
            <a:r>
              <a:rPr lang="en-GB" sz="1800" dirty="0">
                <a:cs typeface="Calibri" panose="020F0502020204030204" pitchFamily="34" charset="0"/>
              </a:rPr>
              <a:t>Location</a:t>
            </a:r>
            <a:r>
              <a:rPr lang="en-GB" sz="1800" b="1" dirty="0">
                <a:cs typeface="Calibri" panose="020F0502020204030204" pitchFamily="34" charset="0"/>
              </a:rPr>
              <a:t>: India</a:t>
            </a:r>
          </a:p>
          <a:p>
            <a:pPr marL="0" indent="0">
              <a:lnSpc>
                <a:spcPct val="93000"/>
              </a:lnSpc>
              <a:spcAft>
                <a:spcPts val="300"/>
              </a:spcAft>
              <a:buClr>
                <a:schemeClr val="accent2"/>
              </a:buClr>
              <a:buSzPct val="75000"/>
              <a:buNone/>
              <a:defRPr/>
            </a:pPr>
            <a:r>
              <a:rPr lang="de-DE" sz="1800" dirty="0" err="1"/>
              <a:t>Deployed</a:t>
            </a:r>
            <a:r>
              <a:rPr lang="de-DE" sz="1800" dirty="0"/>
              <a:t>: 6000pcs</a:t>
            </a:r>
            <a:endParaRPr lang="en-GB" sz="1800" b="1" dirty="0">
              <a:cs typeface="Calibri" panose="020F0502020204030204" pitchFamily="34" charset="0"/>
            </a:endParaRPr>
          </a:p>
        </p:txBody>
      </p:sp>
      <p:pic>
        <p:nvPicPr>
          <p:cNvPr id="47" name="Picture 15" descr="FOX3_pi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70" y="2898321"/>
            <a:ext cx="1849755" cy="1376129"/>
          </a:xfrm>
          <a:prstGeom prst="rect">
            <a:avLst/>
          </a:prstGeom>
        </p:spPr>
      </p:pic>
      <p:pic>
        <p:nvPicPr>
          <p:cNvPr id="48" name="Bild 2" descr="Screen shot 2014-05-05 at 6.51.24 PM.png"/>
          <p:cNvPicPr/>
          <p:nvPr/>
        </p:nvPicPr>
        <p:blipFill>
          <a:blip r:embed="rId5"/>
          <a:stretch/>
        </p:blipFill>
        <p:spPr>
          <a:xfrm>
            <a:off x="9733992" y="1174554"/>
            <a:ext cx="1447200" cy="1002600"/>
          </a:xfrm>
          <a:prstGeom prst="rect">
            <a:avLst/>
          </a:prstGeom>
          <a:ln w="12600">
            <a:noFill/>
          </a:ln>
        </p:spPr>
      </p:pic>
      <p:grpSp>
        <p:nvGrpSpPr>
          <p:cNvPr id="12" name="Gruppieren 11"/>
          <p:cNvGrpSpPr/>
          <p:nvPr/>
        </p:nvGrpSpPr>
        <p:grpSpPr>
          <a:xfrm>
            <a:off x="6368927" y="4057565"/>
            <a:ext cx="5058492" cy="379909"/>
            <a:chOff x="7454421" y="4024264"/>
            <a:chExt cx="4403887" cy="379909"/>
          </a:xfrm>
        </p:grpSpPr>
        <p:sp>
          <p:nvSpPr>
            <p:cNvPr id="13" name="Richtungspfeil 12"/>
            <p:cNvSpPr/>
            <p:nvPr/>
          </p:nvSpPr>
          <p:spPr>
            <a:xfrm flipH="1">
              <a:off x="7454421" y="4024264"/>
              <a:ext cx="4403887" cy="379909"/>
            </a:xfrm>
            <a:prstGeom prst="homePlat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5E697596-F8C0-454C-9ED6-38476FC6FE87}"/>
                </a:ext>
              </a:extLst>
            </p:cNvPr>
            <p:cNvSpPr/>
            <p:nvPr/>
          </p:nvSpPr>
          <p:spPr>
            <a:xfrm>
              <a:off x="8176974" y="4024704"/>
              <a:ext cx="34943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="1" dirty="0">
                  <a:solidFill>
                    <a:srgbClr val="FFFFFF"/>
                  </a:solidFill>
                  <a:latin typeface="Helvetica"/>
                  <a:cs typeface="Helvetica"/>
                </a:rPr>
                <a:t>Benefits</a:t>
              </a:r>
            </a:p>
          </p:txBody>
        </p:sp>
        <p:sp>
          <p:nvSpPr>
            <p:cNvPr id="15" name="Eingekerbter Richtungspfeil 14"/>
            <p:cNvSpPr/>
            <p:nvPr/>
          </p:nvSpPr>
          <p:spPr>
            <a:xfrm>
              <a:off x="7779387" y="4024265"/>
              <a:ext cx="309627" cy="379908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Rechteck 1"/>
          <p:cNvSpPr/>
          <p:nvPr/>
        </p:nvSpPr>
        <p:spPr>
          <a:xfrm>
            <a:off x="2778825" y="2898321"/>
            <a:ext cx="1805050" cy="134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21" y="2888375"/>
            <a:ext cx="1814645" cy="13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17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Partners – </a:t>
            </a:r>
            <a:r>
              <a:rPr lang="en-US" sz="4400" dirty="0">
                <a:solidFill>
                  <a:srgbClr val="FFC000"/>
                </a:solidFill>
              </a:rPr>
              <a:t>Platform, Hardware, Technology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43543" y="1339581"/>
            <a:ext cx="2510295" cy="461665"/>
          </a:xfrm>
          <a:prstGeom prst="rect">
            <a:avLst/>
          </a:prstGeom>
          <a:solidFill>
            <a:srgbClr val="EB7D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solidFill>
                  <a:schemeClr val="bg1"/>
                </a:solidFill>
              </a:rPr>
              <a:t>Global </a:t>
            </a:r>
            <a:r>
              <a:rPr lang="de-DE" sz="2400" b="1" u="sng" dirty="0" err="1">
                <a:solidFill>
                  <a:schemeClr val="bg1"/>
                </a:solidFill>
              </a:rPr>
              <a:t>Platform</a:t>
            </a:r>
            <a:endParaRPr lang="de-DE" sz="2400" b="1" u="sng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240414" y="1339580"/>
            <a:ext cx="2706649" cy="461665"/>
          </a:xfrm>
          <a:prstGeom prst="rect">
            <a:avLst/>
          </a:prstGeom>
          <a:solidFill>
            <a:srgbClr val="EB7D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solidFill>
                  <a:schemeClr val="bg1"/>
                </a:solidFill>
              </a:rPr>
              <a:t>Sensors, </a:t>
            </a:r>
            <a:r>
              <a:rPr lang="de-DE" sz="2400" b="1" u="sng" dirty="0" err="1">
                <a:solidFill>
                  <a:schemeClr val="bg1"/>
                </a:solidFill>
              </a:rPr>
              <a:t>hardware</a:t>
            </a:r>
            <a:endParaRPr lang="de-DE" sz="2400" b="1" u="sng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429655" y="1339581"/>
            <a:ext cx="2116389" cy="461665"/>
          </a:xfrm>
          <a:prstGeom prst="rect">
            <a:avLst/>
          </a:prstGeom>
          <a:solidFill>
            <a:srgbClr val="EB7D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solidFill>
                  <a:schemeClr val="bg1"/>
                </a:solidFill>
              </a:rPr>
              <a:t>Technology</a:t>
            </a:r>
          </a:p>
        </p:txBody>
      </p:sp>
      <p:pic>
        <p:nvPicPr>
          <p:cNvPr id="22" name="Picture 2" descr="http://www.falcom.de/typo3temp/pics/0a13ac73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9" y="2001960"/>
            <a:ext cx="2126886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falcom.de/typo3temp/pics/183ada69f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6" y="3249034"/>
            <a:ext cx="2364451" cy="69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falcom.de/typo3temp/pics/2b3b6f3e7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2" y="4393937"/>
            <a:ext cx="1762151" cy="12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falcom.de/typo3temp/pics/ad353a3fe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56" y="2001960"/>
            <a:ext cx="1888395" cy="54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www.falcom.de/typo3temp/pics/7fb229be5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03" y="2953758"/>
            <a:ext cx="1928947" cy="7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www.falcom.de/typo3temp/pics/e016aa404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03" y="4193227"/>
            <a:ext cx="2257736" cy="8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\\fs01\_marketing\Marketing\Messen\2018\IAA\TV\inventur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14" y="5615696"/>
            <a:ext cx="2981643" cy="6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://www.falcom.de/typo3temp/pics/b25717ad5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55" y="2116249"/>
            <a:ext cx="2247630" cy="8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http://www.falcom.de/typo3temp/pics/b31c57f76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602" y="3121521"/>
            <a:ext cx="2087736" cy="107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http://www.falcom.de/typo3temp/pics/fdd30dc0a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87" y="4878509"/>
            <a:ext cx="2347666" cy="9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996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700104" y="2746898"/>
            <a:ext cx="3642807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customers </a:t>
            </a:r>
            <a:r>
              <a:rPr lang="en-US" b="1" dirty="0">
                <a:solidFill>
                  <a:srgbClr val="EB7D39"/>
                </a:solidFill>
              </a:rPr>
              <a:t>don't care </a:t>
            </a:r>
            <a:r>
              <a:rPr lang="en-US" dirty="0"/>
              <a:t>too much about getting the perfect product, </a:t>
            </a:r>
          </a:p>
          <a:p>
            <a:pPr algn="ctr"/>
            <a:r>
              <a:rPr lang="en-US" dirty="0"/>
              <a:t>but a big group of customers want to make sure they are making the </a:t>
            </a:r>
            <a:r>
              <a:rPr lang="en-US" b="1" dirty="0">
                <a:solidFill>
                  <a:srgbClr val="558ED5"/>
                </a:solidFill>
              </a:rPr>
              <a:t>best choice</a:t>
            </a:r>
            <a:r>
              <a:rPr lang="en-US" dirty="0"/>
              <a:t>.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-32698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Competitors – </a:t>
            </a:r>
            <a:r>
              <a:rPr lang="en-US" sz="4400" dirty="0">
                <a:solidFill>
                  <a:srgbClr val="FFC000"/>
                </a:solidFill>
              </a:rPr>
              <a:t>The best products</a:t>
            </a:r>
          </a:p>
        </p:txBody>
      </p:sp>
      <p:sp>
        <p:nvSpPr>
          <p:cNvPr id="2" name="Ellipse 1"/>
          <p:cNvSpPr/>
          <p:nvPr/>
        </p:nvSpPr>
        <p:spPr>
          <a:xfrm>
            <a:off x="201877" y="2898055"/>
            <a:ext cx="1603169" cy="1603169"/>
          </a:xfrm>
          <a:prstGeom prst="ellipse">
            <a:avLst/>
          </a:prstGeom>
          <a:solidFill>
            <a:srgbClr val="EB7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Teltonika</a:t>
            </a:r>
            <a:endParaRPr lang="en-US" b="1" dirty="0"/>
          </a:p>
        </p:txBody>
      </p:sp>
      <p:sp>
        <p:nvSpPr>
          <p:cNvPr id="3" name="Ellipse 2"/>
          <p:cNvSpPr/>
          <p:nvPr/>
        </p:nvSpPr>
        <p:spPr>
          <a:xfrm>
            <a:off x="1805046" y="2341408"/>
            <a:ext cx="1698171" cy="1555668"/>
          </a:xfrm>
          <a:prstGeom prst="ellipse">
            <a:avLst/>
          </a:prstGeom>
          <a:solidFill>
            <a:srgbClr val="EB7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CalAmp</a:t>
            </a:r>
            <a:endParaRPr lang="en-US" b="1" dirty="0"/>
          </a:p>
        </p:txBody>
      </p:sp>
      <p:sp>
        <p:nvSpPr>
          <p:cNvPr id="4" name="Ellipse 3"/>
          <p:cNvSpPr/>
          <p:nvPr/>
        </p:nvSpPr>
        <p:spPr>
          <a:xfrm>
            <a:off x="2196932" y="4187032"/>
            <a:ext cx="1555668" cy="1555672"/>
          </a:xfrm>
          <a:prstGeom prst="ellipse">
            <a:avLst/>
          </a:prstGeom>
          <a:solidFill>
            <a:srgbClr val="EB7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Ruptela</a:t>
            </a:r>
            <a:endParaRPr lang="en-US" b="1" dirty="0"/>
          </a:p>
        </p:txBody>
      </p:sp>
      <p:sp>
        <p:nvSpPr>
          <p:cNvPr id="6" name="Ellipse 5"/>
          <p:cNvSpPr/>
          <p:nvPr/>
        </p:nvSpPr>
        <p:spPr>
          <a:xfrm>
            <a:off x="427509" y="4703607"/>
            <a:ext cx="1603166" cy="1553691"/>
          </a:xfrm>
          <a:prstGeom prst="ellipse">
            <a:avLst/>
          </a:prstGeom>
          <a:solidFill>
            <a:srgbClr val="EB7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Aplicom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291934" y="1176008"/>
            <a:ext cx="6277681" cy="523220"/>
          </a:xfrm>
          <a:prstGeom prst="rect">
            <a:avLst/>
          </a:prstGeom>
          <a:solidFill>
            <a:srgbClr val="EB7D39"/>
          </a:solidFill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Why we are better than the competitors 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133021" y="3044029"/>
            <a:ext cx="2328476" cy="2181103"/>
          </a:xfrm>
          <a:prstGeom prst="ellips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Our products</a:t>
            </a:r>
          </a:p>
        </p:txBody>
      </p:sp>
      <p:sp>
        <p:nvSpPr>
          <p:cNvPr id="10" name="Ellipse 9"/>
          <p:cNvSpPr/>
          <p:nvPr/>
        </p:nvSpPr>
        <p:spPr>
          <a:xfrm>
            <a:off x="7342911" y="2667979"/>
            <a:ext cx="1353787" cy="1229097"/>
          </a:xfrm>
          <a:prstGeom prst="ellipse">
            <a:avLst/>
          </a:prstGeom>
          <a:solidFill>
            <a:srgbClr val="558E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Device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Services </a:t>
            </a:r>
          </a:p>
        </p:txBody>
      </p:sp>
      <p:sp>
        <p:nvSpPr>
          <p:cNvPr id="11" name="Ellipse 10"/>
          <p:cNvSpPr/>
          <p:nvPr/>
        </p:nvSpPr>
        <p:spPr>
          <a:xfrm>
            <a:off x="8799616" y="2006928"/>
            <a:ext cx="1728775" cy="1629877"/>
          </a:xfrm>
          <a:prstGeom prst="ellipse">
            <a:avLst/>
          </a:prstGeom>
          <a:solidFill>
            <a:srgbClr val="558E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Customized</a:t>
            </a:r>
          </a:p>
          <a:p>
            <a:pPr algn="ctr"/>
            <a:r>
              <a:rPr lang="de-DE" sz="1600" b="1" dirty="0">
                <a:solidFill>
                  <a:schemeClr val="bg1"/>
                </a:solidFill>
              </a:rPr>
              <a:t>(OEM)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408626" y="4187032"/>
            <a:ext cx="1448789" cy="1381497"/>
          </a:xfrm>
          <a:prstGeom prst="ellipse">
            <a:avLst/>
          </a:prstGeom>
          <a:solidFill>
            <a:srgbClr val="558E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Device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Support</a:t>
            </a:r>
          </a:p>
        </p:txBody>
      </p:sp>
      <p:sp>
        <p:nvSpPr>
          <p:cNvPr id="13" name="Ellipse 12"/>
          <p:cNvSpPr/>
          <p:nvPr/>
        </p:nvSpPr>
        <p:spPr>
          <a:xfrm>
            <a:off x="10263228" y="3451756"/>
            <a:ext cx="1448789" cy="1381497"/>
          </a:xfrm>
          <a:prstGeom prst="ellipse">
            <a:avLst/>
          </a:prstGeom>
          <a:solidFill>
            <a:srgbClr val="558E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 features</a:t>
            </a:r>
          </a:p>
        </p:txBody>
      </p:sp>
      <p:sp>
        <p:nvSpPr>
          <p:cNvPr id="14" name="Ellipse 13"/>
          <p:cNvSpPr/>
          <p:nvPr/>
        </p:nvSpPr>
        <p:spPr>
          <a:xfrm>
            <a:off x="9297259" y="4581895"/>
            <a:ext cx="1486663" cy="1474522"/>
          </a:xfrm>
          <a:prstGeom prst="ellipse">
            <a:avLst/>
          </a:prstGeom>
          <a:solidFill>
            <a:srgbClr val="558E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Same firmware</a:t>
            </a:r>
          </a:p>
        </p:txBody>
      </p:sp>
    </p:spTree>
    <p:extLst>
      <p:ext uri="{BB962C8B-B14F-4D97-AF65-F5344CB8AC3E}">
        <p14:creationId xmlns:p14="http://schemas.microsoft.com/office/powerpoint/2010/main" val="357729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>
                <a:solidFill>
                  <a:schemeClr val="accent4"/>
                </a:solidFill>
              </a:rPr>
              <a:t>Field of applications</a:t>
            </a:r>
          </a:p>
        </p:txBody>
      </p:sp>
      <p:pic>
        <p:nvPicPr>
          <p:cNvPr id="15" name="Picture 14" descr="Résultat de recherche d'images pour &quot;truck tow&quot;">
            <a:extLst>
              <a:ext uri="{FF2B5EF4-FFF2-40B4-BE49-F238E27FC236}">
                <a16:creationId xmlns:a16="http://schemas.microsoft.com/office/drawing/2014/main" id="{1EC56BA1-9D7A-4EFC-A9C4-21348AD5D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193" y="3584685"/>
            <a:ext cx="10729192" cy="126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ar land vehicle transportation road travel adventure field sunset clouds sky ">
            <a:extLst>
              <a:ext uri="{FF2B5EF4-FFF2-40B4-BE49-F238E27FC236}">
                <a16:creationId xmlns:a16="http://schemas.microsoft.com/office/drawing/2014/main" id="{8861C0B9-DA22-452F-9640-3A2BC6D03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193" y="4942145"/>
            <a:ext cx="10729192" cy="126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rchitecture building infrastructure sky skyscraper tower landmark city urban skyline road car truck van vehicle outdoor view travel ">
            <a:extLst>
              <a:ext uri="{FF2B5EF4-FFF2-40B4-BE49-F238E27FC236}">
                <a16:creationId xmlns:a16="http://schemas.microsoft.com/office/drawing/2014/main" id="{CB6A77AD-FA20-44DF-A28D-76C5ADBEE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29" y="2283118"/>
            <a:ext cx="10717856" cy="125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nstruction truck excavator caterpillar industrial wheels tires ladder building wall concrete beams ">
            <a:extLst>
              <a:ext uri="{FF2B5EF4-FFF2-40B4-BE49-F238E27FC236}">
                <a16:creationId xmlns:a16="http://schemas.microsoft.com/office/drawing/2014/main" id="{6B821E11-DCD5-4A7C-AD3A-89FB5CAB5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193" y="946684"/>
            <a:ext cx="10729192" cy="128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1641BFE3-55CB-4573-9794-93E300B6CC35}"/>
              </a:ext>
            </a:extLst>
          </p:cNvPr>
          <p:cNvSpPr/>
          <p:nvPr/>
        </p:nvSpPr>
        <p:spPr>
          <a:xfrm>
            <a:off x="6069816" y="1419899"/>
            <a:ext cx="5112569" cy="55399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sz="3000" dirty="0">
                <a:solidFill>
                  <a:schemeClr val="bg1"/>
                </a:solidFill>
              </a:rPr>
              <a:t>Construction &amp; Infrastructure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C6D63DD8-B710-4FAC-9572-8EDC5E91809D}"/>
              </a:ext>
            </a:extLst>
          </p:cNvPr>
          <p:cNvSpPr/>
          <p:nvPr/>
        </p:nvSpPr>
        <p:spPr>
          <a:xfrm>
            <a:off x="7149937" y="2728182"/>
            <a:ext cx="4032448" cy="55399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sz="3000" dirty="0">
                <a:solidFill>
                  <a:schemeClr val="bg1"/>
                </a:solidFill>
              </a:rPr>
              <a:t>Long distance </a:t>
            </a:r>
            <a:r>
              <a:rPr lang="fr-FR" sz="3000" dirty="0" err="1">
                <a:solidFill>
                  <a:schemeClr val="bg1"/>
                </a:solidFill>
              </a:rPr>
              <a:t>tracking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7D76EFF1-43C5-489E-994C-4F347D12D0BF}"/>
              </a:ext>
            </a:extLst>
          </p:cNvPr>
          <p:cNvSpPr/>
          <p:nvPr/>
        </p:nvSpPr>
        <p:spPr>
          <a:xfrm>
            <a:off x="6633963" y="4009072"/>
            <a:ext cx="4548422" cy="55399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sz="3000" dirty="0" err="1">
                <a:solidFill>
                  <a:schemeClr val="bg1"/>
                </a:solidFill>
              </a:rPr>
              <a:t>Vehicle</a:t>
            </a:r>
            <a:r>
              <a:rPr lang="fr-FR" sz="3000" dirty="0">
                <a:solidFill>
                  <a:schemeClr val="bg1"/>
                </a:solidFill>
              </a:rPr>
              <a:t> </a:t>
            </a:r>
            <a:r>
              <a:rPr lang="fr-FR" sz="3000" dirty="0" err="1">
                <a:solidFill>
                  <a:schemeClr val="bg1"/>
                </a:solidFill>
              </a:rPr>
              <a:t>recovery</a:t>
            </a:r>
            <a:r>
              <a:rPr lang="fr-FR" sz="3000" dirty="0">
                <a:solidFill>
                  <a:schemeClr val="bg1"/>
                </a:solidFill>
              </a:rPr>
              <a:t> services</a:t>
            </a: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FA7E6CC9-33D5-47E8-A9CB-087CA1E95900}"/>
              </a:ext>
            </a:extLst>
          </p:cNvPr>
          <p:cNvSpPr/>
          <p:nvPr/>
        </p:nvSpPr>
        <p:spPr>
          <a:xfrm>
            <a:off x="5269727" y="5192446"/>
            <a:ext cx="5912657" cy="55399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r"/>
            <a:r>
              <a:rPr lang="fr-FR" sz="3000" dirty="0">
                <a:solidFill>
                  <a:schemeClr val="bg1"/>
                </a:solidFill>
              </a:rPr>
              <a:t>Adventure &amp; </a:t>
            </a:r>
            <a:r>
              <a:rPr lang="fr-FR" sz="3000" dirty="0" err="1">
                <a:solidFill>
                  <a:schemeClr val="bg1"/>
                </a:solidFill>
              </a:rPr>
              <a:t>recreational</a:t>
            </a:r>
            <a:r>
              <a:rPr lang="fr-FR" sz="3000" dirty="0">
                <a:solidFill>
                  <a:schemeClr val="bg1"/>
                </a:solidFill>
              </a:rPr>
              <a:t> </a:t>
            </a:r>
            <a:r>
              <a:rPr lang="fr-FR" sz="3000" dirty="0" err="1">
                <a:solidFill>
                  <a:schemeClr val="bg1"/>
                </a:solidFill>
              </a:rPr>
              <a:t>vehicles</a:t>
            </a:r>
            <a:endParaRPr lang="fr-FR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22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>
                <a:solidFill>
                  <a:schemeClr val="accent4"/>
                </a:solidFill>
              </a:rPr>
              <a:t>Customers applications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07368" y="949183"/>
            <a:ext cx="5688632" cy="5536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635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79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Fleet management:  PTC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Tachograph </a:t>
            </a:r>
            <a:r>
              <a:rPr lang="de-DE" sz="1800" dirty="0" err="1"/>
              <a:t>download</a:t>
            </a:r>
            <a:r>
              <a:rPr lang="en-US" sz="1800" dirty="0"/>
              <a:t>:</a:t>
            </a:r>
            <a:r>
              <a:rPr lang="de-DE" sz="1800" dirty="0"/>
              <a:t> DAKO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de-DE" sz="1800" dirty="0" err="1"/>
              <a:t>Alcohol</a:t>
            </a:r>
            <a:r>
              <a:rPr lang="de-DE" sz="1800" dirty="0"/>
              <a:t> Level Monitoring: Dräger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Roller </a:t>
            </a:r>
            <a:r>
              <a:rPr lang="de-DE" sz="1800" dirty="0" err="1"/>
              <a:t>door</a:t>
            </a:r>
            <a:r>
              <a:rPr lang="de-DE" sz="1800" dirty="0"/>
              <a:t> </a:t>
            </a:r>
            <a:r>
              <a:rPr lang="de-DE" sz="1800" dirty="0" err="1"/>
              <a:t>management</a:t>
            </a:r>
            <a:r>
              <a:rPr lang="de-DE" sz="1800" dirty="0"/>
              <a:t>: T-System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Car-Sharing</a:t>
            </a:r>
            <a:r>
              <a:rPr lang="en-US" sz="1800" dirty="0"/>
              <a:t>: </a:t>
            </a:r>
            <a:r>
              <a:rPr lang="de-DE" sz="1800" dirty="0"/>
              <a:t>RAM/Alphabet/Audi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Real time online </a:t>
            </a:r>
            <a:r>
              <a:rPr lang="de-DE" sz="1800" dirty="0" err="1"/>
              <a:t>tracking</a:t>
            </a:r>
            <a:r>
              <a:rPr lang="en-US" sz="1800" dirty="0"/>
              <a:t>: </a:t>
            </a:r>
            <a:r>
              <a:rPr lang="de-DE" sz="1800" dirty="0"/>
              <a:t> PTC, RAM</a:t>
            </a:r>
          </a:p>
          <a:p>
            <a:pPr>
              <a:lnSpc>
                <a:spcPct val="100000"/>
              </a:lnSpc>
            </a:pPr>
            <a:r>
              <a:rPr lang="de-DE" sz="1800" dirty="0" err="1"/>
              <a:t>Refrigerated</a:t>
            </a:r>
            <a:r>
              <a:rPr lang="de-DE" sz="1800" dirty="0"/>
              <a:t> </a:t>
            </a:r>
            <a:r>
              <a:rPr lang="de-DE" sz="1800" dirty="0" err="1"/>
              <a:t>vehicles</a:t>
            </a:r>
            <a:r>
              <a:rPr lang="de-DE" sz="1800" dirty="0"/>
              <a:t> </a:t>
            </a:r>
            <a:r>
              <a:rPr lang="de-DE" sz="1800" dirty="0" err="1"/>
              <a:t>monitoring</a:t>
            </a:r>
            <a:r>
              <a:rPr lang="en-US" sz="1800" dirty="0"/>
              <a:t>:</a:t>
            </a:r>
            <a:r>
              <a:rPr lang="de-DE" sz="1800" dirty="0"/>
              <a:t> </a:t>
            </a:r>
            <a:r>
              <a:rPr lang="de-DE" sz="1800" dirty="0" err="1"/>
              <a:t>Connexa</a:t>
            </a:r>
            <a:r>
              <a:rPr lang="de-DE" sz="1800" dirty="0"/>
              <a:t> (7Telematics)</a:t>
            </a:r>
          </a:p>
          <a:p>
            <a:pPr>
              <a:lnSpc>
                <a:spcPct val="100000"/>
              </a:lnSpc>
            </a:pPr>
            <a:r>
              <a:rPr lang="de-DE" sz="1800" dirty="0" err="1"/>
              <a:t>Construction</a:t>
            </a:r>
            <a:r>
              <a:rPr lang="de-DE" sz="1800" dirty="0"/>
              <a:t> </a:t>
            </a:r>
            <a:r>
              <a:rPr lang="de-DE" sz="1800" dirty="0" err="1"/>
              <a:t>vehicles</a:t>
            </a:r>
            <a:r>
              <a:rPr lang="de-DE" sz="1800" dirty="0"/>
              <a:t> </a:t>
            </a:r>
            <a:r>
              <a:rPr lang="de-DE" sz="1800" dirty="0" err="1"/>
              <a:t>monitoring</a:t>
            </a:r>
            <a:r>
              <a:rPr lang="en-US" sz="1800" dirty="0"/>
              <a:t>:</a:t>
            </a:r>
            <a:r>
              <a:rPr lang="de-DE" sz="1800" dirty="0"/>
              <a:t> </a:t>
            </a:r>
            <a:r>
              <a:rPr lang="de-DE" sz="1800" dirty="0" err="1"/>
              <a:t>Bickert</a:t>
            </a:r>
            <a:r>
              <a:rPr lang="de-DE" sz="1800" dirty="0"/>
              <a:t> Bau, </a:t>
            </a:r>
            <a:r>
              <a:rPr lang="de-DE" sz="1800" dirty="0" err="1"/>
              <a:t>Ubinam</a:t>
            </a:r>
            <a:endParaRPr lang="de-DE" sz="1800" dirty="0"/>
          </a:p>
          <a:p>
            <a:pPr>
              <a:lnSpc>
                <a:spcPct val="100000"/>
              </a:lnSpc>
            </a:pPr>
            <a:r>
              <a:rPr lang="de-DE" sz="1800" dirty="0"/>
              <a:t>Precision </a:t>
            </a:r>
            <a:r>
              <a:rPr lang="de-DE" sz="1800" dirty="0" err="1"/>
              <a:t>Farming</a:t>
            </a:r>
            <a:r>
              <a:rPr lang="en-US" sz="1800" dirty="0"/>
              <a:t>:</a:t>
            </a:r>
            <a:r>
              <a:rPr lang="de-DE" sz="1800" dirty="0"/>
              <a:t> </a:t>
            </a:r>
            <a:r>
              <a:rPr lang="de-DE" sz="1800" dirty="0" err="1"/>
              <a:t>Hansenhof</a:t>
            </a:r>
            <a:r>
              <a:rPr lang="de-DE" sz="1800" dirty="0"/>
              <a:t>,  LACOS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Public Transport Monitoring</a:t>
            </a:r>
            <a:r>
              <a:rPr lang="en-US" sz="1800" dirty="0"/>
              <a:t>:</a:t>
            </a:r>
            <a:r>
              <a:rPr lang="de-DE" sz="1800" dirty="0"/>
              <a:t> DTC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Driver </a:t>
            </a:r>
            <a:r>
              <a:rPr lang="de-DE" sz="1800" dirty="0" err="1"/>
              <a:t>identification</a:t>
            </a:r>
            <a:r>
              <a:rPr lang="de-DE" sz="1800" dirty="0"/>
              <a:t> &amp; </a:t>
            </a:r>
            <a:r>
              <a:rPr lang="de-DE" sz="1800" dirty="0" err="1"/>
              <a:t>management</a:t>
            </a:r>
            <a:r>
              <a:rPr lang="en-US" sz="1800" dirty="0"/>
              <a:t>:</a:t>
            </a:r>
            <a:r>
              <a:rPr lang="de-DE" sz="1800" dirty="0"/>
              <a:t> </a:t>
            </a:r>
            <a:r>
              <a:rPr lang="de-DE" sz="1800" dirty="0" err="1"/>
              <a:t>SinFic</a:t>
            </a:r>
            <a:r>
              <a:rPr lang="de-DE" sz="1800" dirty="0"/>
              <a:t>, ROAMWORKS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317086" y="980938"/>
            <a:ext cx="5688632" cy="6480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635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79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0" indent="-4635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15D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dirty="0" err="1"/>
              <a:t>Driving</a:t>
            </a:r>
            <a:r>
              <a:rPr lang="de-DE" sz="1800" dirty="0"/>
              <a:t> </a:t>
            </a:r>
            <a:r>
              <a:rPr lang="de-DE" sz="1800" dirty="0" err="1"/>
              <a:t>behaviour</a:t>
            </a:r>
            <a:r>
              <a:rPr lang="de-DE" sz="1800" dirty="0"/>
              <a:t> / Eco-Drive </a:t>
            </a:r>
            <a:r>
              <a:rPr lang="de-DE" sz="1800" dirty="0" err="1"/>
              <a:t>monitoring</a:t>
            </a:r>
            <a:r>
              <a:rPr lang="en-US" sz="1800" dirty="0"/>
              <a:t>:</a:t>
            </a:r>
            <a:r>
              <a:rPr lang="de-DE" sz="1800" dirty="0"/>
              <a:t> ROAMWORKS, DTC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Cash </a:t>
            </a:r>
            <a:r>
              <a:rPr lang="de-DE" sz="1800" dirty="0" err="1"/>
              <a:t>transport</a:t>
            </a:r>
            <a:r>
              <a:rPr lang="de-DE" sz="1800" dirty="0"/>
              <a:t> </a:t>
            </a:r>
            <a:r>
              <a:rPr lang="de-DE" sz="1800" dirty="0" err="1"/>
              <a:t>vehicles</a:t>
            </a:r>
            <a:r>
              <a:rPr lang="en-US" sz="1800" dirty="0"/>
              <a:t> monitoring: </a:t>
            </a:r>
            <a:r>
              <a:rPr lang="de-DE" sz="1800" dirty="0"/>
              <a:t> </a:t>
            </a:r>
            <a:r>
              <a:rPr lang="de-DE" sz="1800" dirty="0" err="1"/>
              <a:t>VecCtor</a:t>
            </a:r>
            <a:endParaRPr lang="de-DE" sz="1800" dirty="0"/>
          </a:p>
          <a:p>
            <a:pPr>
              <a:lnSpc>
                <a:spcPct val="100000"/>
              </a:lnSpc>
            </a:pPr>
            <a:r>
              <a:rPr lang="de-DE" sz="1800" dirty="0" err="1"/>
              <a:t>Waste</a:t>
            </a:r>
            <a:r>
              <a:rPr lang="de-DE" sz="1800" dirty="0"/>
              <a:t> </a:t>
            </a:r>
            <a:r>
              <a:rPr lang="de-DE" sz="1800" dirty="0" err="1"/>
              <a:t>management</a:t>
            </a:r>
            <a:r>
              <a:rPr lang="en-US" sz="1800" dirty="0"/>
              <a:t>:</a:t>
            </a:r>
            <a:r>
              <a:rPr lang="de-DE" sz="1800" dirty="0"/>
              <a:t> </a:t>
            </a:r>
            <a:r>
              <a:rPr lang="de-DE" sz="1800" dirty="0" err="1"/>
              <a:t>moba</a:t>
            </a:r>
            <a:r>
              <a:rPr lang="de-DE" sz="1800" dirty="0"/>
              <a:t>, ARKA, SOMA, Altares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Car </a:t>
            </a:r>
            <a:r>
              <a:rPr lang="de-DE" sz="1800" dirty="0" err="1"/>
              <a:t>theft</a:t>
            </a:r>
            <a:r>
              <a:rPr lang="de-DE" sz="1800" dirty="0"/>
              <a:t> </a:t>
            </a:r>
            <a:r>
              <a:rPr lang="de-DE" sz="1800" dirty="0" err="1"/>
              <a:t>protection</a:t>
            </a:r>
            <a:r>
              <a:rPr lang="en-US" sz="1800" dirty="0"/>
              <a:t>:</a:t>
            </a:r>
            <a:r>
              <a:rPr lang="de-DE" sz="1800" dirty="0"/>
              <a:t> </a:t>
            </a:r>
            <a:r>
              <a:rPr lang="de-DE" sz="1800" dirty="0" err="1"/>
              <a:t>Bickert</a:t>
            </a:r>
            <a:r>
              <a:rPr lang="de-DE" sz="1800" dirty="0"/>
              <a:t> Bau, </a:t>
            </a:r>
            <a:r>
              <a:rPr lang="de-DE" sz="1800" dirty="0" err="1"/>
              <a:t>Exotic</a:t>
            </a:r>
            <a:endParaRPr lang="de-DE" sz="1800" dirty="0"/>
          </a:p>
          <a:p>
            <a:pPr>
              <a:lnSpc>
                <a:spcPct val="100000"/>
              </a:lnSpc>
            </a:pPr>
            <a:r>
              <a:rPr lang="de-DE" sz="1800" dirty="0"/>
              <a:t>TPMS: Continental, RL-AUTO</a:t>
            </a:r>
          </a:p>
          <a:p>
            <a:pPr>
              <a:lnSpc>
                <a:spcPct val="100000"/>
              </a:lnSpc>
            </a:pPr>
            <a:r>
              <a:rPr lang="de-DE" sz="1800" dirty="0" err="1"/>
              <a:t>Shipping</a:t>
            </a:r>
            <a:r>
              <a:rPr lang="de-DE" sz="1800" dirty="0"/>
              <a:t> </a:t>
            </a:r>
            <a:r>
              <a:rPr lang="de-DE" sz="1800" dirty="0" err="1"/>
              <a:t>companies</a:t>
            </a:r>
            <a:r>
              <a:rPr lang="en-US" sz="1800" dirty="0"/>
              <a:t>:</a:t>
            </a:r>
            <a:r>
              <a:rPr lang="de-DE" sz="1800" dirty="0"/>
              <a:t> PTC, </a:t>
            </a:r>
            <a:r>
              <a:rPr lang="de-DE" sz="1800" dirty="0" err="1"/>
              <a:t>Ubinam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14324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fs01\_marketing\Marketing\temp\presentations\Presentations-NEW\Bolero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455738"/>
            <a:ext cx="28448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8" descr="\\fs01\_marketing\Lantronix\Product presentation\_bilder\FOX3-3G-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211263"/>
            <a:ext cx="314642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946150" y="949325"/>
            <a:ext cx="2535238" cy="369888"/>
          </a:xfrm>
          <a:prstGeom prst="rect">
            <a:avLst/>
          </a:prstGeom>
          <a:solidFill>
            <a:srgbClr val="EB7D3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chemeClr val="bg1"/>
                </a:solidFill>
                <a:latin typeface="+mn-lt"/>
              </a:rPr>
              <a:t>FOX3-2G/3G/4G Series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1014413" y="3054350"/>
            <a:ext cx="2390775" cy="306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TextBox 8"/>
          <p:cNvSpPr txBox="1"/>
          <p:nvPr/>
        </p:nvSpPr>
        <p:spPr>
          <a:xfrm>
            <a:off x="1360488" y="3043238"/>
            <a:ext cx="1704975" cy="309562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Fleet Management</a:t>
            </a:r>
          </a:p>
        </p:txBody>
      </p:sp>
      <p:sp>
        <p:nvSpPr>
          <p:cNvPr id="34" name="Rechteck 33"/>
          <p:cNvSpPr/>
          <p:nvPr/>
        </p:nvSpPr>
        <p:spPr>
          <a:xfrm>
            <a:off x="7686675" y="3103563"/>
            <a:ext cx="2392363" cy="306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8"/>
          <p:cNvSpPr txBox="1"/>
          <p:nvPr/>
        </p:nvSpPr>
        <p:spPr>
          <a:xfrm>
            <a:off x="7929563" y="3090863"/>
            <a:ext cx="1912937" cy="311150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Trackers / Monitoring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Introduction to product portfolios – </a:t>
            </a:r>
            <a:r>
              <a:rPr lang="en-US" sz="4400" b="1" dirty="0">
                <a:solidFill>
                  <a:srgbClr val="FFC000"/>
                </a:solidFill>
              </a:rPr>
              <a:t>Main Products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7615238" y="957263"/>
            <a:ext cx="2535237" cy="369887"/>
          </a:xfrm>
          <a:prstGeom prst="rect">
            <a:avLst/>
          </a:prstGeom>
          <a:solidFill>
            <a:srgbClr val="EB7D3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chemeClr val="bg1"/>
                </a:solidFill>
                <a:latin typeface="+mn-lt"/>
              </a:rPr>
              <a:t>BOLERO40 Series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07" name="Textfeld 6"/>
          <p:cNvSpPr txBox="1">
            <a:spLocks noChangeArrowheads="1"/>
          </p:cNvSpPr>
          <p:nvPr/>
        </p:nvSpPr>
        <p:spPr bwMode="auto">
          <a:xfrm>
            <a:off x="576263" y="3687763"/>
            <a:ext cx="612933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de-DE" altLang="en-US" dirty="0" err="1"/>
              <a:t>Full-featured</a:t>
            </a:r>
            <a:r>
              <a:rPr lang="de-DE" altLang="en-US" dirty="0"/>
              <a:t> </a:t>
            </a:r>
            <a:r>
              <a:rPr lang="de-DE" altLang="en-US" dirty="0" err="1"/>
              <a:t>hardware</a:t>
            </a:r>
            <a:r>
              <a:rPr lang="de-DE" altLang="en-US" dirty="0"/>
              <a:t> </a:t>
            </a:r>
          </a:p>
          <a:p>
            <a:pPr>
              <a:buFontTx/>
              <a:buChar char="-"/>
            </a:pPr>
            <a:r>
              <a:rPr lang="de-DE" altLang="en-US" dirty="0" err="1"/>
              <a:t>Full-featured</a:t>
            </a:r>
            <a:r>
              <a:rPr lang="de-DE" altLang="en-US" dirty="0"/>
              <a:t> </a:t>
            </a:r>
            <a:r>
              <a:rPr lang="de-DE" altLang="en-US" dirty="0" err="1"/>
              <a:t>software</a:t>
            </a:r>
            <a:r>
              <a:rPr lang="de-DE" altLang="en-US" dirty="0"/>
              <a:t> </a:t>
            </a:r>
            <a:r>
              <a:rPr lang="de-DE" altLang="en-US" dirty="0" err="1"/>
              <a:t>with</a:t>
            </a:r>
            <a:r>
              <a:rPr lang="de-DE" altLang="en-US" dirty="0"/>
              <a:t> LUA </a:t>
            </a:r>
            <a:r>
              <a:rPr lang="de-DE" altLang="en-US" dirty="0" err="1"/>
              <a:t>support</a:t>
            </a:r>
            <a:endParaRPr lang="de-DE" altLang="en-US" dirty="0"/>
          </a:p>
          <a:p>
            <a:pPr>
              <a:buFontTx/>
              <a:buChar char="-"/>
            </a:pPr>
            <a:r>
              <a:rPr lang="de-DE" altLang="en-US" dirty="0"/>
              <a:t>Internal </a:t>
            </a:r>
            <a:r>
              <a:rPr lang="de-DE" altLang="en-US" dirty="0" err="1"/>
              <a:t>backup</a:t>
            </a:r>
            <a:r>
              <a:rPr lang="de-DE" altLang="en-US" dirty="0"/>
              <a:t> </a:t>
            </a:r>
            <a:r>
              <a:rPr lang="de-DE" altLang="en-US" dirty="0" err="1"/>
              <a:t>battery</a:t>
            </a:r>
            <a:r>
              <a:rPr lang="de-DE" altLang="en-US" dirty="0"/>
              <a:t> (optional)</a:t>
            </a:r>
          </a:p>
          <a:p>
            <a:pPr>
              <a:buFontTx/>
              <a:buChar char="-"/>
            </a:pPr>
            <a:r>
              <a:rPr lang="de-DE" altLang="en-US" dirty="0"/>
              <a:t>Internal </a:t>
            </a:r>
            <a:r>
              <a:rPr lang="de-DE" altLang="en-US" dirty="0" err="1"/>
              <a:t>antennas</a:t>
            </a:r>
            <a:r>
              <a:rPr lang="de-DE" altLang="en-US" dirty="0"/>
              <a:t> / </a:t>
            </a:r>
            <a:r>
              <a:rPr lang="de-DE" altLang="en-US" dirty="0" err="1"/>
              <a:t>external</a:t>
            </a:r>
            <a:r>
              <a:rPr lang="de-DE" altLang="en-US" dirty="0"/>
              <a:t> </a:t>
            </a:r>
            <a:r>
              <a:rPr lang="de-DE" altLang="en-US" dirty="0" err="1"/>
              <a:t>antenna</a:t>
            </a:r>
            <a:r>
              <a:rPr lang="de-DE" altLang="en-US" dirty="0"/>
              <a:t> </a:t>
            </a:r>
            <a:r>
              <a:rPr lang="de-DE" altLang="en-US" dirty="0" err="1"/>
              <a:t>connectors</a:t>
            </a:r>
            <a:endParaRPr lang="de-DE" altLang="en-US" dirty="0"/>
          </a:p>
          <a:p>
            <a:pPr>
              <a:buFontTx/>
              <a:buChar char="-"/>
            </a:pPr>
            <a:r>
              <a:rPr lang="de-DE" altLang="en-US" dirty="0"/>
              <a:t>1-Wire </a:t>
            </a:r>
            <a:r>
              <a:rPr lang="de-DE" altLang="en-US" dirty="0" err="1"/>
              <a:t>interface</a:t>
            </a:r>
            <a:endParaRPr lang="de-DE" altLang="en-US" dirty="0"/>
          </a:p>
          <a:p>
            <a:pPr>
              <a:buFontTx/>
              <a:buChar char="-"/>
            </a:pPr>
            <a:r>
              <a:rPr lang="de-DE" altLang="en-US" dirty="0"/>
              <a:t>Audio </a:t>
            </a:r>
            <a:r>
              <a:rPr lang="de-DE" altLang="en-US" dirty="0" err="1"/>
              <a:t>interface</a:t>
            </a:r>
            <a:endParaRPr lang="de-DE" altLang="en-US" dirty="0"/>
          </a:p>
          <a:p>
            <a:pPr>
              <a:buFontTx/>
              <a:buChar char="-"/>
            </a:pPr>
            <a:r>
              <a:rPr lang="de-DE" altLang="en-US" dirty="0"/>
              <a:t>I²C </a:t>
            </a:r>
            <a:r>
              <a:rPr lang="de-DE" altLang="en-US" dirty="0" err="1"/>
              <a:t>interface</a:t>
            </a:r>
            <a:endParaRPr lang="de-DE" altLang="en-US" dirty="0"/>
          </a:p>
          <a:p>
            <a:pPr>
              <a:buFontTx/>
              <a:buChar char="-"/>
            </a:pPr>
            <a:r>
              <a:rPr lang="en-US" altLang="en-US" dirty="0"/>
              <a:t>Flexible extension options (IOBOX-MINI/-CAN/-WLAN)</a:t>
            </a:r>
          </a:p>
          <a:p>
            <a:pPr>
              <a:buFontTx/>
              <a:buChar char="-"/>
            </a:pPr>
            <a:r>
              <a:rPr lang="en-US" altLang="en-US" dirty="0"/>
              <a:t>2 x Vehicle diagnostic interfaces - CAN OBDII/FMS/J1939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7252881" y="3704118"/>
            <a:ext cx="43465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-    Limited hardware features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/>
              <a:t>Full-featured software with LUA support</a:t>
            </a:r>
            <a:endParaRPr lang="de-DE" dirty="0"/>
          </a:p>
          <a:p>
            <a:pPr marL="285750" indent="-285750">
              <a:buFontTx/>
              <a:buChar char="-"/>
              <a:defRPr/>
            </a:pPr>
            <a:r>
              <a:rPr lang="de-DE" dirty="0"/>
              <a:t>Internal </a:t>
            </a:r>
            <a:r>
              <a:rPr lang="de-DE" dirty="0" err="1"/>
              <a:t>backup</a:t>
            </a:r>
            <a:r>
              <a:rPr lang="de-DE" dirty="0"/>
              <a:t> </a:t>
            </a:r>
            <a:r>
              <a:rPr lang="de-DE" dirty="0" err="1"/>
              <a:t>battery</a:t>
            </a:r>
            <a:endParaRPr lang="de-DE" dirty="0"/>
          </a:p>
          <a:p>
            <a:pPr marL="285750" indent="-285750">
              <a:buFontTx/>
              <a:buChar char="-"/>
              <a:defRPr/>
            </a:pPr>
            <a:r>
              <a:rPr lang="de-DE" dirty="0"/>
              <a:t>Internal </a:t>
            </a:r>
            <a:r>
              <a:rPr lang="de-DE" dirty="0" err="1"/>
              <a:t>antennas</a:t>
            </a:r>
            <a:endParaRPr lang="de-DE" dirty="0"/>
          </a:p>
          <a:p>
            <a:pPr marL="285750" indent="-285750">
              <a:buFontTx/>
              <a:buChar char="-"/>
              <a:defRPr/>
            </a:pPr>
            <a:r>
              <a:rPr lang="de-DE" dirty="0"/>
              <a:t>1-Wire </a:t>
            </a:r>
            <a:r>
              <a:rPr lang="de-DE" dirty="0" err="1"/>
              <a:t>interface</a:t>
            </a:r>
            <a:endParaRPr lang="de-DE" dirty="0"/>
          </a:p>
          <a:p>
            <a:pPr marL="285750" indent="-285750">
              <a:buFontTx/>
              <a:buChar char="-"/>
              <a:defRPr/>
            </a:pPr>
            <a:r>
              <a:rPr lang="de-DE" dirty="0"/>
              <a:t>Dual-SIM</a:t>
            </a:r>
          </a:p>
        </p:txBody>
      </p:sp>
      <p:sp>
        <p:nvSpPr>
          <p:cNvPr id="3" name="Ellipse 2"/>
          <p:cNvSpPr/>
          <p:nvPr/>
        </p:nvSpPr>
        <p:spPr>
          <a:xfrm>
            <a:off x="4628276" y="1306661"/>
            <a:ext cx="1690526" cy="1543641"/>
          </a:xfrm>
          <a:prstGeom prst="ellips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Same </a:t>
            </a:r>
            <a:r>
              <a:rPr lang="de-DE" b="1" dirty="0" err="1"/>
              <a:t>firmware</a:t>
            </a:r>
            <a:endParaRPr lang="de-DE" b="1" dirty="0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10393455" y="6133441"/>
            <a:ext cx="1798545" cy="2531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47321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9pPr>
          </a:lstStyle>
          <a:p>
            <a:pPr algn="l"/>
            <a:r>
              <a:rPr lang="en-US" sz="98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Confidential – for  partner only</a:t>
            </a:r>
            <a:endParaRPr lang="en-US" sz="984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9" name="Picture 19" descr="\\fs01\_marketing\Dokumentation\Documents\OrderingGuide\Pics\IOBOX-MINI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4" y="1286659"/>
            <a:ext cx="2688093" cy="13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194311" y="949325"/>
            <a:ext cx="2948940" cy="369888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chemeClr val="bg1"/>
                </a:solidFill>
                <a:latin typeface="+mn-lt"/>
              </a:rPr>
              <a:t>IOBOX-MINI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194311" y="2731110"/>
            <a:ext cx="2948940" cy="381972"/>
          </a:xfrm>
          <a:prstGeom prst="rect">
            <a:avLst/>
          </a:prstGeom>
          <a:solidFill>
            <a:srgbClr val="0066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I/O expansion box</a:t>
            </a:r>
          </a:p>
        </p:txBody>
      </p:sp>
      <p:sp>
        <p:nvSpPr>
          <p:cNvPr id="34" name="Rechteck 33"/>
          <p:cNvSpPr/>
          <p:nvPr/>
        </p:nvSpPr>
        <p:spPr>
          <a:xfrm>
            <a:off x="4275543" y="2731110"/>
            <a:ext cx="2744152" cy="378341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CAN and I/O expansion box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Introduction to product portfolios – </a:t>
            </a:r>
            <a:r>
              <a:rPr lang="en-US" sz="4400" b="1" dirty="0">
                <a:solidFill>
                  <a:srgbClr val="FFC000"/>
                </a:solidFill>
              </a:rPr>
              <a:t>Accessories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4275543" y="922589"/>
            <a:ext cx="2744152" cy="369887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chemeClr val="bg1"/>
                </a:solidFill>
                <a:latin typeface="+mn-lt"/>
              </a:rPr>
              <a:t>IOBOX-CAN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7954328" y="2731110"/>
            <a:ext cx="3429952" cy="341919"/>
          </a:xfrm>
          <a:prstGeom prst="rect">
            <a:avLst/>
          </a:prstGeom>
          <a:solidFill>
            <a:srgbClr val="0066FF"/>
          </a:solidFill>
        </p:spPr>
        <p:txBody>
          <a:bodyPr wrap="square" lIns="64291" tIns="32146" rIns="64291" bIns="32146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/>
                </a:solidFill>
              </a:rPr>
              <a:t>WLAN, CAN and I/O expansion box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954328" y="947486"/>
            <a:ext cx="3235642" cy="369887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chemeClr val="bg1"/>
                </a:solidFill>
                <a:latin typeface="+mn-lt"/>
              </a:rPr>
              <a:t>IOBOX-WLAN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135" name="Picture 15" descr="\\fs01\_marketing\Lantronix\Product presentation\_bilder\fox3_with Accesso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38" y="5019128"/>
            <a:ext cx="2305205" cy="163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feil nach rechts 23"/>
          <p:cNvSpPr/>
          <p:nvPr/>
        </p:nvSpPr>
        <p:spPr>
          <a:xfrm rot="5400000">
            <a:off x="5483577" y="2741319"/>
            <a:ext cx="263984" cy="967606"/>
          </a:xfrm>
          <a:prstGeom prst="rightArrow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40" name="Picture 20" descr="\\fs01\_marketing\Dokumentation\Documents\OrderingGuide\Pics\IOBOX-CAN_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26" y="1327704"/>
            <a:ext cx="2226080" cy="132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\\fs01\_marketing\Dokumentation\Documents\OrderingGuide\Pics\IOBOX-WLAN_n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89" y="1452228"/>
            <a:ext cx="2439040" cy="12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oter Placeholder 4"/>
          <p:cNvSpPr txBox="1">
            <a:spLocks/>
          </p:cNvSpPr>
          <p:nvPr/>
        </p:nvSpPr>
        <p:spPr>
          <a:xfrm>
            <a:off x="10393455" y="6133441"/>
            <a:ext cx="1798545" cy="2531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47321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333333"/>
                </a:solidFill>
                <a:latin typeface="Helvetica Neue Light" charset="0"/>
                <a:ea typeface="ヒラギノ角ゴ ProN W3" charset="-128"/>
                <a:cs typeface="+mn-cs"/>
                <a:sym typeface="Helvetica Neue Light" charset="0"/>
              </a:defRPr>
            </a:lvl9pPr>
          </a:lstStyle>
          <a:p>
            <a:pPr algn="l"/>
            <a:r>
              <a:rPr lang="en-US" sz="98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Confidential – for  partner only</a:t>
            </a:r>
            <a:endParaRPr lang="en-US" sz="984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0936" y="3491824"/>
            <a:ext cx="2577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8 x Digital Inputs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4 x Digital Outputs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1 x  Analog Input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4228504" y="3423236"/>
            <a:ext cx="2799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CAN/FMS/OBD-II support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4 x Digital/Analogue Inputs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4 x Digital Outputs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1 x D8 info interface (IO4)</a:t>
            </a:r>
          </a:p>
        </p:txBody>
      </p:sp>
      <p:sp>
        <p:nvSpPr>
          <p:cNvPr id="23" name="Pfeil nach rechts 22"/>
          <p:cNvSpPr/>
          <p:nvPr/>
        </p:nvSpPr>
        <p:spPr>
          <a:xfrm rot="5400000">
            <a:off x="1404219" y="2765819"/>
            <a:ext cx="263984" cy="967606"/>
          </a:xfrm>
          <a:prstGeom prst="rightArrow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feil nach rechts 25"/>
          <p:cNvSpPr/>
          <p:nvPr/>
        </p:nvSpPr>
        <p:spPr>
          <a:xfrm rot="5400000">
            <a:off x="9503955" y="2683679"/>
            <a:ext cx="263984" cy="967606"/>
          </a:xfrm>
          <a:prstGeom prst="rightArrow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26"/>
          <p:cNvSpPr txBox="1"/>
          <p:nvPr/>
        </p:nvSpPr>
        <p:spPr>
          <a:xfrm>
            <a:off x="8216338" y="3423236"/>
            <a:ext cx="3022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WLAN 8.02.11 n/b/g 2.4GHz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WLAN client with 5 profiles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CAN/FMS/OBD-II support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4 x Digital/Analogue Inputs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4 x Digital Outputs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1 x D8 info interface (IO4)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01003" y="3083838"/>
            <a:ext cx="2352029" cy="5494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BLE sensor for </a:t>
            </a:r>
            <a:r>
              <a:rPr lang="en-US" sz="1600" dirty="0" err="1"/>
              <a:t>identifica-tion</a:t>
            </a:r>
            <a:r>
              <a:rPr lang="en-US" sz="1600" dirty="0"/>
              <a:t> of trailers, containers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067339" y="963285"/>
            <a:ext cx="7792278" cy="507831"/>
          </a:xfrm>
          <a:prstGeom prst="rect">
            <a:avLst/>
          </a:prstGeom>
          <a:solidFill>
            <a:srgbClr val="EB7D39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de-DE" b="1" dirty="0">
                <a:solidFill>
                  <a:schemeClr val="bg1"/>
                </a:solidFill>
                <a:latin typeface="+mn-lt"/>
              </a:rPr>
              <a:t>Bluetooth Low </a:t>
            </a:r>
            <a:r>
              <a:rPr lang="de-DE" b="1" dirty="0" err="1">
                <a:solidFill>
                  <a:schemeClr val="bg1"/>
                </a:solidFill>
                <a:latin typeface="+mn-lt"/>
              </a:rPr>
              <a:t>Energy</a:t>
            </a:r>
            <a:r>
              <a:rPr lang="de-DE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+mn-lt"/>
              </a:rPr>
              <a:t>Beacons</a:t>
            </a:r>
            <a:r>
              <a:rPr lang="de-DE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de-DE" b="1" dirty="0" err="1">
                <a:solidFill>
                  <a:schemeClr val="bg1"/>
                </a:solidFill>
                <a:latin typeface="+mn-lt"/>
              </a:rPr>
              <a:t>supported</a:t>
            </a:r>
            <a:r>
              <a:rPr lang="de-DE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de-DE" b="1" dirty="0">
                <a:solidFill>
                  <a:schemeClr val="bg1"/>
                </a:solidFill>
                <a:latin typeface="+mn-lt"/>
              </a:rPr>
              <a:t> FOX3-3G-BLE </a:t>
            </a:r>
            <a:r>
              <a:rPr lang="de-DE" b="1" dirty="0" err="1">
                <a:solidFill>
                  <a:schemeClr val="bg1"/>
                </a:solidFill>
                <a:latin typeface="+mn-lt"/>
              </a:rPr>
              <a:t>using</a:t>
            </a:r>
            <a:r>
              <a:rPr lang="de-DE" b="1" dirty="0">
                <a:solidFill>
                  <a:schemeClr val="bg1"/>
                </a:solidFill>
                <a:latin typeface="+mn-lt"/>
              </a:rPr>
              <a:t> LUA </a:t>
            </a:r>
            <a:r>
              <a:rPr lang="de-DE" b="1" dirty="0" err="1">
                <a:solidFill>
                  <a:schemeClr val="bg1"/>
                </a:solidFill>
                <a:latin typeface="+mn-lt"/>
              </a:rPr>
              <a:t>script</a:t>
            </a:r>
            <a:r>
              <a:rPr lang="de-DE" b="1" dirty="0">
                <a:solidFill>
                  <a:schemeClr val="bg1"/>
                </a:solidFill>
                <a:latin typeface="+mn-lt"/>
              </a:rPr>
              <a:t>)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Introduction to - </a:t>
            </a:r>
            <a:r>
              <a:rPr lang="en-US" sz="4400" b="1" dirty="0">
                <a:solidFill>
                  <a:schemeClr val="accent4"/>
                </a:solidFill>
              </a:rPr>
              <a:t>3</a:t>
            </a:r>
            <a:r>
              <a:rPr lang="en-US" sz="4400" b="1" baseline="30000" dirty="0">
                <a:solidFill>
                  <a:schemeClr val="accent4"/>
                </a:solidFill>
              </a:rPr>
              <a:t>rd</a:t>
            </a:r>
            <a:r>
              <a:rPr lang="en-US" sz="4400" b="1" dirty="0">
                <a:solidFill>
                  <a:schemeClr val="accent4"/>
                </a:solidFill>
              </a:rPr>
              <a:t> party products</a:t>
            </a:r>
          </a:p>
        </p:txBody>
      </p:sp>
      <p:pic>
        <p:nvPicPr>
          <p:cNvPr id="16388" name="Picture 4" descr="http://www.falcom.de/typo3temp/pics/dbdf186ba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528" y="1698249"/>
            <a:ext cx="1714502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falcom.de/typo3temp/pics/b3e13395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63" y="1698249"/>
            <a:ext cx="14287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falcom.de/typo3temp/pics/d6a73fa2e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91" y="1698249"/>
            <a:ext cx="142875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falcom.de/typo3temp/pics/8c1723328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85" y="1764924"/>
            <a:ext cx="1428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hteck 38"/>
          <p:cNvSpPr/>
          <p:nvPr/>
        </p:nvSpPr>
        <p:spPr>
          <a:xfrm>
            <a:off x="3502088" y="3075939"/>
            <a:ext cx="2352029" cy="557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BLE sensor for monitoring temperature</a:t>
            </a:r>
          </a:p>
        </p:txBody>
      </p:sp>
      <p:sp>
        <p:nvSpPr>
          <p:cNvPr id="40" name="Rechteck 39"/>
          <p:cNvSpPr/>
          <p:nvPr/>
        </p:nvSpPr>
        <p:spPr>
          <a:xfrm>
            <a:off x="6148102" y="3075050"/>
            <a:ext cx="2352029" cy="557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BLE motion sensor for detecting vibration levels</a:t>
            </a:r>
          </a:p>
        </p:txBody>
      </p:sp>
      <p:sp>
        <p:nvSpPr>
          <p:cNvPr id="41" name="Rechteck 40"/>
          <p:cNvSpPr/>
          <p:nvPr/>
        </p:nvSpPr>
        <p:spPr>
          <a:xfrm>
            <a:off x="8794116" y="3074161"/>
            <a:ext cx="2352029" cy="557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BLE sensor for detecting open and close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633640" y="4048693"/>
            <a:ext cx="74067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High transmission range: up to 500 meters (open field)</a:t>
            </a:r>
          </a:p>
          <a:p>
            <a:r>
              <a:rPr lang="en-US" sz="2400" dirty="0"/>
              <a:t>- Lifecycle: up to 20 years</a:t>
            </a:r>
          </a:p>
          <a:p>
            <a:r>
              <a:rPr lang="en-US" sz="2400" dirty="0"/>
              <a:t>- ID, MOV, MAG, T, iBeacon (Apple) compliant</a:t>
            </a:r>
          </a:p>
          <a:p>
            <a:r>
              <a:rPr lang="en-US" sz="2400" dirty="0"/>
              <a:t>- Integrated NFC chipset (for programming)</a:t>
            </a:r>
          </a:p>
          <a:p>
            <a:r>
              <a:rPr lang="en-US" sz="2400" dirty="0"/>
              <a:t>- Robust industrial casing - IP68 waterproof</a:t>
            </a:r>
          </a:p>
          <a:p>
            <a:r>
              <a:rPr lang="en-US" sz="2400" dirty="0"/>
              <a:t>- Operating temperature: -40°C to +85 °C</a:t>
            </a:r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81" y="1648097"/>
            <a:ext cx="601319" cy="5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34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200" dirty="0">
                <a:solidFill>
                  <a:schemeClr val="accent4"/>
                </a:solidFill>
              </a:rPr>
              <a:t>PFAL Script, f</a:t>
            </a:r>
            <a:r>
              <a:rPr lang="en-US" sz="4400" dirty="0">
                <a:solidFill>
                  <a:schemeClr val="accent4"/>
                </a:solidFill>
              </a:rPr>
              <a:t>ully customizable </a:t>
            </a:r>
            <a:endParaRPr lang="en-US" sz="4200" dirty="0">
              <a:solidFill>
                <a:schemeClr val="accent4"/>
              </a:solidFill>
            </a:endParaRPr>
          </a:p>
        </p:txBody>
      </p:sp>
      <p:pic>
        <p:nvPicPr>
          <p:cNvPr id="17" name="Picture 87">
            <a:extLst>
              <a:ext uri="{FF2B5EF4-FFF2-40B4-BE49-F238E27FC236}">
                <a16:creationId xmlns:a16="http://schemas.microsoft.com/office/drawing/2014/main" id="{2EFD6375-E194-46E7-B04F-DA1909B5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24" y="1523985"/>
            <a:ext cx="6565660" cy="4937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9FA092-79F8-457C-9AD0-9687753B4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896" y="947824"/>
            <a:ext cx="22207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Helvetica" charset="0"/>
              </a:rPr>
              <a:t>LOGGING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log out-of-coverage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locations and events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69A5605-79B8-4A1C-B98A-C8D8AC51E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118" y="814662"/>
            <a:ext cx="20954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Helvetica" charset="0"/>
              </a:rPr>
              <a:t>SPEED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Periodic or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threshold-based alerts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6F3AB9CC-DDEF-454E-8B8A-4A2E20F54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2087" y="1060798"/>
            <a:ext cx="23526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Helvetica" charset="0"/>
              </a:rPr>
              <a:t>COMMUNICATIONS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Configurable reporting rate based on motion, time and/or input state change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84A2863A-E8BF-4BCA-96CF-07D0567AC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701" y="3416641"/>
            <a:ext cx="19830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Helvetica" charset="0"/>
              </a:rPr>
              <a:t>COUNT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Trigger when discrete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actions exceed limit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(e.g. door openings)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5EB792B9-0C63-4F3C-8EC2-09C3F45B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6" y="5007665"/>
            <a:ext cx="2713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Helvetica" charset="0"/>
              </a:rPr>
              <a:t>POWER MANAGEMENT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Configurable sleep and wake 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periods based on elapsed time 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and/or monitored state change</a:t>
            </a: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194173F1-B013-4F97-9A99-8DAC0F71E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225" y="5669385"/>
            <a:ext cx="2352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Helvetica" charset="0"/>
              </a:rPr>
              <a:t>ZONES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Report border crossings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743441DC-E3BF-4D63-A66B-F6820E99E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888" y="3406699"/>
            <a:ext cx="23042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Helvetica" charset="0"/>
              </a:rPr>
              <a:t>ECO-DRIVE</a:t>
            </a:r>
          </a:p>
          <a:p>
            <a:pPr algn="ctr" eaLnBrk="1" hangingPunct="1"/>
            <a:r>
              <a:rPr lang="en-US" sz="1600" dirty="0">
                <a:latin typeface="Calibri" panose="020F0502020204030204" pitchFamily="34" charset="0"/>
                <a:cs typeface="Helvetica" charset="0"/>
              </a:rPr>
              <a:t>Configurable alerts on braking, acceleration, cornering, with crash detection and logs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B3E6EC1-07D0-4BFE-A10C-CBD8DEA01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077" y="2384237"/>
            <a:ext cx="19261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Helvetica" charset="0"/>
              </a:rPr>
              <a:t>ACCESSORIES</a:t>
            </a:r>
          </a:p>
          <a:p>
            <a:pPr eaLnBrk="1" hangingPunct="1"/>
            <a:r>
              <a:rPr lang="en-US" sz="1600" dirty="0">
                <a:latin typeface="+mn-lt"/>
                <a:cs typeface="Helvetica" charset="0"/>
              </a:rPr>
              <a:t>1Wire/PND/Sensors/RFID reader</a:t>
            </a:r>
            <a:endParaRPr lang="en-US" sz="1600" b="1" dirty="0">
              <a:solidFill>
                <a:schemeClr val="accent2"/>
              </a:solidFill>
              <a:latin typeface="+mn-lt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1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fs01\_marketing\Dokumentation\Flyer\FALCOM\D2Sphere\d2s_moni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4" y="2007017"/>
            <a:ext cx="3213361" cy="18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\\fs01\_marketing\Dokumentation\Flyer\FALCOM\D2Sphere\d2s_administr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95" y="1987462"/>
            <a:ext cx="3281482" cy="184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\\fs01\_marketing\Dokumentation\Flyer\FALCOM\D2Sphere\d2s_opera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36" y="2007017"/>
            <a:ext cx="3335416" cy="184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 </a:t>
            </a:r>
            <a:r>
              <a:rPr lang="en-US" sz="4200" dirty="0"/>
              <a:t>Product Overview – </a:t>
            </a:r>
            <a:r>
              <a:rPr lang="en-US" sz="4400" dirty="0">
                <a:solidFill>
                  <a:schemeClr val="accent4"/>
                </a:solidFill>
              </a:rPr>
              <a:t>Device Management platform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3D665E-2B9F-4B19-9B85-EC69427B11B9}"/>
              </a:ext>
            </a:extLst>
          </p:cNvPr>
          <p:cNvSpPr txBox="1">
            <a:spLocks/>
          </p:cNvSpPr>
          <p:nvPr/>
        </p:nvSpPr>
        <p:spPr>
          <a:xfrm>
            <a:off x="366286" y="995381"/>
            <a:ext cx="5901650" cy="497255"/>
          </a:xfrm>
          <a:prstGeom prst="rect">
            <a:avLst/>
          </a:prstGeom>
          <a:solidFill>
            <a:srgbClr val="EB7D39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n-lt"/>
                <a:ea typeface="+mj-ea"/>
                <a:cs typeface="Helvetica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3000" dirty="0"/>
              <a:t>D2Sphere: free testing platform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73790B-569A-48D9-9F7C-5A13CA1BA51C}"/>
              </a:ext>
            </a:extLst>
          </p:cNvPr>
          <p:cNvSpPr txBox="1">
            <a:spLocks/>
          </p:cNvSpPr>
          <p:nvPr/>
        </p:nvSpPr>
        <p:spPr>
          <a:xfrm>
            <a:off x="576925" y="4331261"/>
            <a:ext cx="4944917" cy="1975288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User / group / device management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Tracking / visualisation / status information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Basic &amp; advanced configuration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Event handling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History management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73790B-569A-48D9-9F7C-5A13CA1BA51C}"/>
              </a:ext>
            </a:extLst>
          </p:cNvPr>
          <p:cNvSpPr txBox="1">
            <a:spLocks/>
          </p:cNvSpPr>
          <p:nvPr/>
        </p:nvSpPr>
        <p:spPr>
          <a:xfrm>
            <a:off x="5238300" y="4329819"/>
            <a:ext cx="6523152" cy="2260986"/>
          </a:xfrm>
          <a:custGeom>
            <a:avLst/>
            <a:gdLst>
              <a:gd name="connsiteX0" fmla="*/ 0 w 12192000"/>
              <a:gd name="connsiteY0" fmla="*/ 0 h 4215362"/>
              <a:gd name="connsiteX1" fmla="*/ 6096001 w 12192000"/>
              <a:gd name="connsiteY1" fmla="*/ 3256740 h 4215362"/>
              <a:gd name="connsiteX2" fmla="*/ 12192000 w 12192000"/>
              <a:gd name="connsiteY2" fmla="*/ 0 h 4215362"/>
              <a:gd name="connsiteX3" fmla="*/ 12192000 w 12192000"/>
              <a:gd name="connsiteY3" fmla="*/ 4215362 h 4215362"/>
              <a:gd name="connsiteX4" fmla="*/ 0 w 12192000"/>
              <a:gd name="connsiteY4" fmla="*/ 4215362 h 42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215362">
                <a:moveTo>
                  <a:pt x="0" y="0"/>
                </a:moveTo>
                <a:lnTo>
                  <a:pt x="6096001" y="3256740"/>
                </a:lnTo>
                <a:lnTo>
                  <a:pt x="12192000" y="0"/>
                </a:lnTo>
                <a:lnTo>
                  <a:pt x="12192000" y="4215362"/>
                </a:lnTo>
                <a:lnTo>
                  <a:pt x="0" y="4215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Device &amp; server history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Trip presentation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Geofence</a:t>
            </a:r>
            <a:r>
              <a:rPr lang="en-GB" sz="1600" dirty="0">
                <a:solidFill>
                  <a:schemeClr val="tx1"/>
                </a:solidFill>
              </a:rPr>
              <a:t> management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Internationalisation &amp; Localisation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Supported browser:  Firefox 3.6, Opera 10.6, Internet Explorer 9, Safari 4, Chrome 8 or newer versions</a:t>
            </a:r>
          </a:p>
        </p:txBody>
      </p:sp>
      <p:sp>
        <p:nvSpPr>
          <p:cNvPr id="13" name="Rechteck 12"/>
          <p:cNvSpPr/>
          <p:nvPr/>
        </p:nvSpPr>
        <p:spPr>
          <a:xfrm>
            <a:off x="491254" y="3848201"/>
            <a:ext cx="1880585" cy="481618"/>
          </a:xfrm>
          <a:prstGeom prst="rect">
            <a:avLst/>
          </a:prstGeom>
          <a:solidFill>
            <a:srgbClr val="FF66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Online </a:t>
            </a:r>
            <a:r>
              <a:rPr lang="de-DE" dirty="0" err="1">
                <a:solidFill>
                  <a:schemeClr val="bg1"/>
                </a:solidFill>
              </a:rPr>
              <a:t>status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238300" y="3793420"/>
            <a:ext cx="2499169" cy="522201"/>
          </a:xfrm>
          <a:prstGeom prst="rect">
            <a:avLst/>
          </a:prstGeom>
          <a:solidFill>
            <a:srgbClr val="FF66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Real time </a:t>
            </a:r>
            <a:r>
              <a:rPr lang="de-DE" dirty="0" err="1">
                <a:solidFill>
                  <a:schemeClr val="bg1"/>
                </a:solidFill>
              </a:rPr>
              <a:t>tracking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Alerts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notifications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9781452" y="3793419"/>
            <a:ext cx="1980000" cy="522202"/>
          </a:xfrm>
          <a:prstGeom prst="rect">
            <a:avLst/>
          </a:prstGeom>
          <a:solidFill>
            <a:srgbClr val="FF66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Reporting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\\fs01\_development\_presentation\_images\_D2Sphere\logo_qu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6" y="920595"/>
            <a:ext cx="3028752" cy="93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70087"/>
      </p:ext>
    </p:extLst>
  </p:cSld>
  <p:clrMapOvr>
    <a:masterClrMapping/>
  </p:clrMapOvr>
</p:sld>
</file>

<file path=ppt/theme/theme1.xml><?xml version="1.0" encoding="utf-8"?>
<a:theme xmlns:a="http://schemas.openxmlformats.org/drawingml/2006/main" name="OOBM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58ED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[FULL] OOBM-END-USER-FINAL V3  -  Compatibility Mode" id="{DCA4D14B-2751-4E0A-B186-4F16EE54C406}" vid="{D3C96717-41C7-439C-AFE0-F931F4C9FD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0BA99D88A5324BB5CF20DFD4BEF14F" ma:contentTypeVersion="7" ma:contentTypeDescription="Create a new document." ma:contentTypeScope="" ma:versionID="238fef70519e7b1479fd7f21efd54395">
  <xsd:schema xmlns:xsd="http://www.w3.org/2001/XMLSchema" xmlns:xs="http://www.w3.org/2001/XMLSchema" xmlns:p="http://schemas.microsoft.com/office/2006/metadata/properties" xmlns:ns2="ede45811-1c0d-438b-a458-3d933c6dcd46" xmlns:ns3="98e5e95a-4b57-46ac-a46a-e68fbdee1d42" targetNamespace="http://schemas.microsoft.com/office/2006/metadata/properties" ma:root="true" ma:fieldsID="ffd622787967133d86f196558ce3e71e" ns2:_="" ns3:_="">
    <xsd:import namespace="ede45811-1c0d-438b-a458-3d933c6dcd46"/>
    <xsd:import namespace="98e5e95a-4b57-46ac-a46a-e68fbdee1d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45811-1c0d-438b-a458-3d933c6dcd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5e95a-4b57-46ac-a46a-e68fbdee1d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0512B9-E662-4B2A-B9CB-F2F7675606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012E20-5723-464A-8ADD-6BDB4520AB79}"/>
</file>

<file path=customXml/itemProps3.xml><?xml version="1.0" encoding="utf-8"?>
<ds:datastoreItem xmlns:ds="http://schemas.openxmlformats.org/officeDocument/2006/customXml" ds:itemID="{8BECAD23-F9B1-409B-9977-E14865DD21E7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6389d2e3-c26c-440d-8b54-2b7b4f9b9d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OOBM-Template</Template>
  <TotalTime>4</TotalTime>
  <Words>1951</Words>
  <Application>Microsoft Office PowerPoint</Application>
  <PresentationFormat>Widescreen</PresentationFormat>
  <Paragraphs>389</Paragraphs>
  <Slides>29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Helvetica Neue</vt:lpstr>
      <vt:lpstr>Wingdings</vt:lpstr>
      <vt:lpstr>OOBM-Template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FALCOM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Fadil Beqiri</dc:creator>
  <cp:lastModifiedBy>Doug Spinella</cp:lastModifiedBy>
  <cp:revision>110</cp:revision>
  <cp:lastPrinted>2019-04-30T20:36:49Z</cp:lastPrinted>
  <dcterms:created xsi:type="dcterms:W3CDTF">2019-07-18T09:41:25Z</dcterms:created>
  <dcterms:modified xsi:type="dcterms:W3CDTF">2020-05-07T15:58:08Z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0x0101001F0BA99D88A5324BB5CF20DFD4BEF14F</vt:lpwstr>
  </property>
</Properties>
</file>